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2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576"/>
    <a:srgbClr val="465477"/>
    <a:srgbClr val="4A5C8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7B4A2-5C48-4E4E-B884-A6902B063B8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BA353-DF77-4FE1-BB75-680D546D8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0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4BEE-94B8-4DC1-8632-908C23552BBA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4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2E5C-9BF9-485D-959B-BA6D40A6A4C5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9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3A6F-4DB4-44F9-A747-B6816499BE7A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7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99BA-1867-4747-9EE1-93B10F14770C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486A-1097-4C3B-A5A5-1D635D0FA78E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1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0EF-C349-4C8B-AE32-9174B85DC030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2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F6A4-93E2-4C7A-9671-6A7BE76AF424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8A59-E49F-44E7-ADCA-30614C3885CA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0007-FDDD-4DE5-B563-97F45FCB0C19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86F-325E-431F-93EC-1C6BF7922760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2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56D8-316A-4DD3-AEF6-017FC03452BF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9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5A4AA-D640-4BC0-BC13-A8778104E021}" type="datetime1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59CE-A748-486E-BE5C-F1A6E11D3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" y="262870"/>
            <a:ext cx="6409853" cy="624369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17695" y="144854"/>
            <a:ext cx="6346479" cy="977775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1600" b="1" dirty="0">
                <a:solidFill>
                  <a:srgbClr val="4654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Атлас разработок кафедры химической технологии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керамики и огнеупоров по оборонной тематике</a:t>
            </a:r>
            <a:br>
              <a:rPr lang="ru-RU" sz="1600" dirty="0"/>
            </a:b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2"/>
          <a:stretch/>
        </p:blipFill>
        <p:spPr>
          <a:xfrm>
            <a:off x="4643438" y="-74294"/>
            <a:ext cx="4544507" cy="1143473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86004" y="4454305"/>
            <a:ext cx="5993394" cy="1059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4654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84959" y="2610623"/>
            <a:ext cx="6974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БРОНЯ-2030. КЕРАМИЧЕСКИЕ КОМПОЗИЦИОННЫЕ МАТЕРИАЛЫ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ЗАЩИТЫ ПЕРСПЕКТИВНЫХ ОБРАЗЦОВ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ООРУЖЕНИЯ И ВОЕННОЙ ТЕХНИКИ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5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281"/>
            <a:ext cx="9144000" cy="42971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550" y="914401"/>
            <a:ext cx="8652980" cy="92345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Керамоматричный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композит на основе оксида алюминия с содержанием Al</a:t>
            </a:r>
            <a:r>
              <a:rPr lang="ru-RU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=96%, легированная субмикронными частицами эвтектическими структурами, обеспечивающего растягивающие непрерывные структуры в матрице композита.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800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74710" y="195633"/>
            <a:ext cx="6112235" cy="46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Керамическая броня нового поколения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5350" y="1520981"/>
            <a:ext cx="41886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пассивная бронезащита военной техники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активная бронезащита военной техники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динамическая бронезащита военной техники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противорадиационная защита военной техники и личного состава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бронезащита узлов и агрегатов БПЛА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индивидуальной бронезащиты</a:t>
            </a:r>
            <a:br>
              <a:rPr lang="ru-RU" dirty="0">
                <a:solidFill>
                  <a:srgbClr val="4655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2" name="Рисунок 11" descr="Composite armor systems used in ground vehicles, helicopters, ships and mobile containe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4" y="5269117"/>
            <a:ext cx="1618119" cy="103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btvt.info/5library/miltech_ceramic_armor.files/image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1318" y="3169499"/>
            <a:ext cx="3031245" cy="919021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952245" y="4158808"/>
            <a:ext cx="40559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показывающая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конуса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нагрузки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керам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оматричном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композите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пробивающей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пулей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неповрежденный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показывает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повреждение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керамоматричного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композита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показывают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неупругую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деформацию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увидеть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пластическая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деформация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задней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плиты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происходит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образуемым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нагрузочным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конусом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керамики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14880" y="5736766"/>
            <a:ext cx="55915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первое преимущество, которое обеспечивается </a:t>
            </a:r>
            <a:r>
              <a:rPr kumimoji="0" lang="ru-RU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керамоматричной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композитной керамикой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 кумулятивных струй, таких как образуемые гранатами РПГ-7,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керамические материалы, обладают магической способностью противостоять пробиванию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494" y="1877260"/>
            <a:ext cx="1994457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Субмикронный порошок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AI2O3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endParaRPr lang="ru-RU" sz="105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05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004009"/>
            <a:ext cx="26821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(Производство ЗАО Каменск-Уральский)</a:t>
            </a:r>
          </a:p>
        </p:txBody>
      </p:sp>
      <p:pic>
        <p:nvPicPr>
          <p:cNvPr id="16" name="image328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498" y="2299579"/>
            <a:ext cx="1417301" cy="91440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607906" y="1895368"/>
            <a:ext cx="23166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субмикронными порошок эвтектики </a:t>
            </a:r>
            <a:endParaRPr lang="ru-RU" sz="105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46583" y="2040224"/>
            <a:ext cx="18245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(Производство собственное)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041965" y="2344847"/>
            <a:ext cx="1376126" cy="878186"/>
            <a:chOff x="9135" y="409"/>
            <a:chExt cx="4954" cy="3362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7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9879" y="409"/>
              <a:ext cx="4210" cy="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AutoShape 7"/>
            <p:cNvSpPr>
              <a:spLocks/>
            </p:cNvSpPr>
            <p:nvPr/>
          </p:nvSpPr>
          <p:spPr bwMode="auto">
            <a:xfrm>
              <a:off x="9155" y="507"/>
              <a:ext cx="680" cy="646"/>
            </a:xfrm>
            <a:custGeom>
              <a:avLst/>
              <a:gdLst/>
              <a:ahLst/>
              <a:cxnLst>
                <a:cxn ang="0">
                  <a:pos x="22" y="254"/>
                </a:cxn>
                <a:cxn ang="0">
                  <a:pos x="0" y="624"/>
                </a:cxn>
                <a:cxn ang="0">
                  <a:pos x="370" y="646"/>
                </a:cxn>
                <a:cxn ang="0">
                  <a:pos x="283" y="548"/>
                </a:cxn>
                <a:cxn ang="0">
                  <a:pos x="504" y="352"/>
                </a:cxn>
                <a:cxn ang="0">
                  <a:pos x="109" y="352"/>
                </a:cxn>
                <a:cxn ang="0">
                  <a:pos x="22" y="254"/>
                </a:cxn>
                <a:cxn ang="0">
                  <a:pos x="505" y="0"/>
                </a:cxn>
                <a:cxn ang="0">
                  <a:pos x="109" y="352"/>
                </a:cxn>
                <a:cxn ang="0">
                  <a:pos x="504" y="352"/>
                </a:cxn>
                <a:cxn ang="0">
                  <a:pos x="680" y="196"/>
                </a:cxn>
                <a:cxn ang="0">
                  <a:pos x="505" y="0"/>
                </a:cxn>
              </a:cxnLst>
              <a:rect l="0" t="0" r="r" b="b"/>
              <a:pathLst>
                <a:path w="680" h="646">
                  <a:moveTo>
                    <a:pt x="22" y="254"/>
                  </a:moveTo>
                  <a:lnTo>
                    <a:pt x="0" y="624"/>
                  </a:lnTo>
                  <a:lnTo>
                    <a:pt x="370" y="646"/>
                  </a:lnTo>
                  <a:lnTo>
                    <a:pt x="283" y="548"/>
                  </a:lnTo>
                  <a:lnTo>
                    <a:pt x="504" y="352"/>
                  </a:lnTo>
                  <a:lnTo>
                    <a:pt x="109" y="352"/>
                  </a:lnTo>
                  <a:lnTo>
                    <a:pt x="22" y="254"/>
                  </a:lnTo>
                  <a:close/>
                  <a:moveTo>
                    <a:pt x="505" y="0"/>
                  </a:moveTo>
                  <a:lnTo>
                    <a:pt x="109" y="352"/>
                  </a:lnTo>
                  <a:lnTo>
                    <a:pt x="504" y="352"/>
                  </a:lnTo>
                  <a:lnTo>
                    <a:pt x="680" y="19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F7E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9155" y="507"/>
              <a:ext cx="680" cy="646"/>
            </a:xfrm>
            <a:custGeom>
              <a:avLst/>
              <a:gdLst/>
              <a:ahLst/>
              <a:cxnLst>
                <a:cxn ang="0">
                  <a:pos x="22" y="254"/>
                </a:cxn>
                <a:cxn ang="0">
                  <a:pos x="109" y="352"/>
                </a:cxn>
                <a:cxn ang="0">
                  <a:pos x="505" y="0"/>
                </a:cxn>
                <a:cxn ang="0">
                  <a:pos x="680" y="196"/>
                </a:cxn>
                <a:cxn ang="0">
                  <a:pos x="283" y="548"/>
                </a:cxn>
                <a:cxn ang="0">
                  <a:pos x="370" y="646"/>
                </a:cxn>
                <a:cxn ang="0">
                  <a:pos x="0" y="624"/>
                </a:cxn>
                <a:cxn ang="0">
                  <a:pos x="22" y="254"/>
                </a:cxn>
              </a:cxnLst>
              <a:rect l="0" t="0" r="r" b="b"/>
              <a:pathLst>
                <a:path w="680" h="646">
                  <a:moveTo>
                    <a:pt x="22" y="254"/>
                  </a:moveTo>
                  <a:lnTo>
                    <a:pt x="109" y="352"/>
                  </a:lnTo>
                  <a:lnTo>
                    <a:pt x="505" y="0"/>
                  </a:lnTo>
                  <a:lnTo>
                    <a:pt x="680" y="196"/>
                  </a:lnTo>
                  <a:lnTo>
                    <a:pt x="283" y="548"/>
                  </a:lnTo>
                  <a:lnTo>
                    <a:pt x="370" y="646"/>
                  </a:lnTo>
                  <a:lnTo>
                    <a:pt x="0" y="624"/>
                  </a:lnTo>
                  <a:lnTo>
                    <a:pt x="22" y="254"/>
                  </a:lnTo>
                </a:path>
              </a:pathLst>
            </a:custGeom>
            <a:noFill/>
            <a:ln w="25400">
              <a:solidFill>
                <a:srgbClr val="AF5C0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1937442" y="2381062"/>
            <a:ext cx="235390" cy="199176"/>
            <a:chOff x="4951" y="494"/>
            <a:chExt cx="750" cy="674"/>
          </a:xfrm>
        </p:grpSpPr>
        <p:sp>
          <p:nvSpPr>
            <p:cNvPr id="9226" name="AutoShape 10"/>
            <p:cNvSpPr>
              <a:spLocks/>
            </p:cNvSpPr>
            <p:nvPr/>
          </p:nvSpPr>
          <p:spPr bwMode="auto">
            <a:xfrm>
              <a:off x="4970" y="513"/>
              <a:ext cx="710" cy="634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208"/>
                </a:cxn>
                <a:cxn ang="0">
                  <a:pos x="422" y="529"/>
                </a:cxn>
                <a:cxn ang="0">
                  <a:pos x="342" y="633"/>
                </a:cxn>
                <a:cxn ang="0">
                  <a:pos x="710" y="583"/>
                </a:cxn>
                <a:cxn ang="0">
                  <a:pos x="674" y="320"/>
                </a:cxn>
                <a:cxn ang="0">
                  <a:pos x="580" y="320"/>
                </a:cxn>
                <a:cxn ang="0">
                  <a:pos x="158" y="0"/>
                </a:cxn>
                <a:cxn ang="0">
                  <a:pos x="659" y="216"/>
                </a:cxn>
                <a:cxn ang="0">
                  <a:pos x="580" y="320"/>
                </a:cxn>
                <a:cxn ang="0">
                  <a:pos x="674" y="320"/>
                </a:cxn>
                <a:cxn ang="0">
                  <a:pos x="659" y="216"/>
                </a:cxn>
              </a:cxnLst>
              <a:rect l="0" t="0" r="r" b="b"/>
              <a:pathLst>
                <a:path w="710" h="634">
                  <a:moveTo>
                    <a:pt x="158" y="0"/>
                  </a:moveTo>
                  <a:lnTo>
                    <a:pt x="0" y="208"/>
                  </a:lnTo>
                  <a:lnTo>
                    <a:pt x="422" y="529"/>
                  </a:lnTo>
                  <a:lnTo>
                    <a:pt x="342" y="633"/>
                  </a:lnTo>
                  <a:lnTo>
                    <a:pt x="710" y="583"/>
                  </a:lnTo>
                  <a:lnTo>
                    <a:pt x="674" y="320"/>
                  </a:lnTo>
                  <a:lnTo>
                    <a:pt x="580" y="320"/>
                  </a:lnTo>
                  <a:lnTo>
                    <a:pt x="158" y="0"/>
                  </a:lnTo>
                  <a:close/>
                  <a:moveTo>
                    <a:pt x="659" y="216"/>
                  </a:moveTo>
                  <a:lnTo>
                    <a:pt x="580" y="320"/>
                  </a:lnTo>
                  <a:lnTo>
                    <a:pt x="674" y="320"/>
                  </a:lnTo>
                  <a:lnTo>
                    <a:pt x="659" y="216"/>
                  </a:lnTo>
                  <a:close/>
                </a:path>
              </a:pathLst>
            </a:custGeom>
            <a:solidFill>
              <a:srgbClr val="EF7E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4970" y="513"/>
              <a:ext cx="710" cy="634"/>
            </a:xfrm>
            <a:custGeom>
              <a:avLst/>
              <a:gdLst/>
              <a:ahLst/>
              <a:cxnLst>
                <a:cxn ang="0">
                  <a:pos x="342" y="633"/>
                </a:cxn>
                <a:cxn ang="0">
                  <a:pos x="422" y="529"/>
                </a:cxn>
                <a:cxn ang="0">
                  <a:pos x="0" y="208"/>
                </a:cxn>
                <a:cxn ang="0">
                  <a:pos x="158" y="0"/>
                </a:cxn>
                <a:cxn ang="0">
                  <a:pos x="580" y="320"/>
                </a:cxn>
                <a:cxn ang="0">
                  <a:pos x="659" y="216"/>
                </a:cxn>
                <a:cxn ang="0">
                  <a:pos x="710" y="583"/>
                </a:cxn>
                <a:cxn ang="0">
                  <a:pos x="342" y="633"/>
                </a:cxn>
              </a:cxnLst>
              <a:rect l="0" t="0" r="r" b="b"/>
              <a:pathLst>
                <a:path w="710" h="634">
                  <a:moveTo>
                    <a:pt x="342" y="633"/>
                  </a:moveTo>
                  <a:lnTo>
                    <a:pt x="422" y="529"/>
                  </a:lnTo>
                  <a:lnTo>
                    <a:pt x="0" y="208"/>
                  </a:lnTo>
                  <a:lnTo>
                    <a:pt x="158" y="0"/>
                  </a:lnTo>
                  <a:lnTo>
                    <a:pt x="580" y="320"/>
                  </a:lnTo>
                  <a:lnTo>
                    <a:pt x="659" y="216"/>
                  </a:lnTo>
                  <a:lnTo>
                    <a:pt x="710" y="583"/>
                  </a:lnTo>
                  <a:lnTo>
                    <a:pt x="342" y="633"/>
                  </a:lnTo>
                  <a:close/>
                </a:path>
              </a:pathLst>
            </a:custGeom>
            <a:noFill/>
            <a:ln w="25400">
              <a:solidFill>
                <a:srgbClr val="AF5C0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6" name="image329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99831" y="3041964"/>
            <a:ext cx="1141721" cy="92741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040746" y="2628698"/>
            <a:ext cx="13180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Смесь Al</a:t>
            </a:r>
            <a:r>
              <a:rPr lang="ru-RU" sz="10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0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+ эвтектика</a:t>
            </a:r>
            <a:endParaRPr lang="ru-RU" sz="1050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3907986"/>
            <a:ext cx="39835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Свойства: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Твёрдость (HV10) –до 20 ГПа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Высокая прочность на изгиб –до 550 МПа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модуль Юнга –до 420 МПа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Высокая скорость звука – от 9500 до 11000 м/с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0195" y="2337672"/>
            <a:ext cx="1167896" cy="90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bject 3"/>
          <p:cNvSpPr/>
          <p:nvPr/>
        </p:nvSpPr>
        <p:spPr>
          <a:xfrm>
            <a:off x="2710004" y="4590107"/>
            <a:ext cx="1771462" cy="1227577"/>
          </a:xfrm>
          <a:prstGeom prst="rect">
            <a:avLst/>
          </a:prstGeom>
          <a:blipFill>
            <a:blip r:embed="rId10" cstate="print">
              <a:grayscl/>
              <a:lum contrast="20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"/>
          <p:cNvSpPr/>
          <p:nvPr/>
        </p:nvSpPr>
        <p:spPr>
          <a:xfrm>
            <a:off x="3566310" y="3428246"/>
            <a:ext cx="1419225" cy="1143000"/>
          </a:xfrm>
          <a:prstGeom prst="rect">
            <a:avLst/>
          </a:prstGeom>
          <a:blipFill>
            <a:blip r:embed="rId11" cstate="print">
              <a:grayscl/>
              <a:lum bright="10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17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281"/>
            <a:ext cx="9144000" cy="42971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74710" y="769545"/>
            <a:ext cx="8652980" cy="57422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Керамоматричный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композит на основе карбида кремния, дисперсионно-упрочненный субмикронными частицами карбида бора и армированный УНТ. </a:t>
            </a:r>
            <a:endParaRPr lang="ru-RU" sz="14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800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74710" y="195633"/>
            <a:ext cx="6112235" cy="46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Керамическая броня нового поколения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C7310B3-2C40-46DE-B8E5-E31BFB09EDD9}"/>
              </a:ext>
            </a:extLst>
          </p:cNvPr>
          <p:cNvSpPr txBox="1">
            <a:spLocks/>
          </p:cNvSpPr>
          <p:nvPr/>
        </p:nvSpPr>
        <p:spPr>
          <a:xfrm>
            <a:off x="274710" y="4246641"/>
            <a:ext cx="8652980" cy="3819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8230" y="3895963"/>
            <a:ext cx="3503691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Свойства: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Твёрдость (HV10) – от 29 до 33 ГПа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Высокая прочность на изгиб – от 400 до 500 МПа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модуль Юнга – от 400 до 460 МПа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Высокая скорость звука – от 10000 до 11500 м/с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3740" y="1270679"/>
            <a:ext cx="4308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исходных компонентов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пресс-порошка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93822"/>
            <a:ext cx="7086600" cy="6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64" y="2209528"/>
            <a:ext cx="1614723" cy="16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5426" y="2206276"/>
            <a:ext cx="1593410" cy="16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s2.ecplaza.com/ecplaza2/products/b/b6/b6e/1579468475/silicon-carbide-ceramic.jpg"/>
          <p:cNvPicPr/>
          <p:nvPr/>
        </p:nvPicPr>
        <p:blipFill>
          <a:blip r:embed="rId7" cstate="print">
            <a:lum bright="-10000" contrast="-20000"/>
          </a:blip>
          <a:srcRect t="25094" b="12830"/>
          <a:stretch>
            <a:fillRect/>
          </a:stretch>
        </p:blipFill>
        <p:spPr bwMode="auto">
          <a:xfrm>
            <a:off x="6771992" y="3666654"/>
            <a:ext cx="2254314" cy="1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rosinform.ru/assets/files/uploads/%D0%B4%D0%BD%D0%B8_%D0%B8%D0%BD%D0%BD%D0%BE%D0%B2%D0%B0%D1%86%D0%B8%D0%B9/boron_carbide_bulletproof_ceramic_ballistic_aircraft_armo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4276" y="2353900"/>
            <a:ext cx="1678654" cy="110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149880" y="5260063"/>
            <a:ext cx="1522021" cy="107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845" y="2219608"/>
            <a:ext cx="1685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:\231115\2411 - 6kx.jpg"/>
          <p:cNvPicPr/>
          <p:nvPr/>
        </p:nvPicPr>
        <p:blipFill>
          <a:blip r:embed="rId11" cstate="print">
            <a:lum contrast="-10000"/>
          </a:blip>
          <a:srcRect b="10794"/>
          <a:stretch>
            <a:fillRect/>
          </a:stretch>
        </p:blipFill>
        <p:spPr bwMode="auto">
          <a:xfrm>
            <a:off x="5021561" y="2236207"/>
            <a:ext cx="1578415" cy="16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bject 2"/>
          <p:cNvSpPr/>
          <p:nvPr/>
        </p:nvSpPr>
        <p:spPr>
          <a:xfrm>
            <a:off x="448592" y="4870764"/>
            <a:ext cx="1995843" cy="14043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/>
          <p:nvPr/>
        </p:nvSpPr>
        <p:spPr>
          <a:xfrm>
            <a:off x="1945901" y="5296277"/>
            <a:ext cx="2182479" cy="1088016"/>
          </a:xfrm>
          <a:custGeom>
            <a:avLst/>
            <a:gdLst/>
            <a:ahLst/>
            <a:cxnLst/>
            <a:rect l="l" t="t" r="r" b="b"/>
            <a:pathLst>
              <a:path w="6140450" h="2448560">
                <a:moveTo>
                  <a:pt x="0" y="1300226"/>
                </a:moveTo>
                <a:lnTo>
                  <a:pt x="2112010" y="2040255"/>
                </a:lnTo>
                <a:lnTo>
                  <a:pt x="2114756" y="2087830"/>
                </a:lnTo>
                <a:lnTo>
                  <a:pt x="2122790" y="2133797"/>
                </a:lnTo>
                <a:lnTo>
                  <a:pt x="2135805" y="2177849"/>
                </a:lnTo>
                <a:lnTo>
                  <a:pt x="2153495" y="2219678"/>
                </a:lnTo>
                <a:lnTo>
                  <a:pt x="2175553" y="2258978"/>
                </a:lnTo>
                <a:lnTo>
                  <a:pt x="2201673" y="2295443"/>
                </a:lnTo>
                <a:lnTo>
                  <a:pt x="2231548" y="2328767"/>
                </a:lnTo>
                <a:lnTo>
                  <a:pt x="2264872" y="2358642"/>
                </a:lnTo>
                <a:lnTo>
                  <a:pt x="2301337" y="2384762"/>
                </a:lnTo>
                <a:lnTo>
                  <a:pt x="2340637" y="2406820"/>
                </a:lnTo>
                <a:lnTo>
                  <a:pt x="2382466" y="2424510"/>
                </a:lnTo>
                <a:lnTo>
                  <a:pt x="2426518" y="2437525"/>
                </a:lnTo>
                <a:lnTo>
                  <a:pt x="2472485" y="2445559"/>
                </a:lnTo>
                <a:lnTo>
                  <a:pt x="2520060" y="2448306"/>
                </a:lnTo>
                <a:lnTo>
                  <a:pt x="5732018" y="2448306"/>
                </a:lnTo>
                <a:lnTo>
                  <a:pt x="5779593" y="2445559"/>
                </a:lnTo>
                <a:lnTo>
                  <a:pt x="5825560" y="2437525"/>
                </a:lnTo>
                <a:lnTo>
                  <a:pt x="5869612" y="2424510"/>
                </a:lnTo>
                <a:lnTo>
                  <a:pt x="5911441" y="2406820"/>
                </a:lnTo>
                <a:lnTo>
                  <a:pt x="5950741" y="2384762"/>
                </a:lnTo>
                <a:lnTo>
                  <a:pt x="5987206" y="2358642"/>
                </a:lnTo>
                <a:lnTo>
                  <a:pt x="6020530" y="2328767"/>
                </a:lnTo>
                <a:lnTo>
                  <a:pt x="6050405" y="2295443"/>
                </a:lnTo>
                <a:lnTo>
                  <a:pt x="6076525" y="2258978"/>
                </a:lnTo>
                <a:lnTo>
                  <a:pt x="6098583" y="2219678"/>
                </a:lnTo>
                <a:lnTo>
                  <a:pt x="6116273" y="2177849"/>
                </a:lnTo>
                <a:lnTo>
                  <a:pt x="6129288" y="2133797"/>
                </a:lnTo>
                <a:lnTo>
                  <a:pt x="6137322" y="2087830"/>
                </a:lnTo>
                <a:lnTo>
                  <a:pt x="6140069" y="2040255"/>
                </a:lnTo>
                <a:lnTo>
                  <a:pt x="6140069" y="1428241"/>
                </a:lnTo>
                <a:lnTo>
                  <a:pt x="2112010" y="1428241"/>
                </a:lnTo>
                <a:lnTo>
                  <a:pt x="0" y="1300226"/>
                </a:lnTo>
                <a:close/>
              </a:path>
              <a:path w="6140450" h="2448560">
                <a:moveTo>
                  <a:pt x="5732018" y="0"/>
                </a:moveTo>
                <a:lnTo>
                  <a:pt x="2520060" y="0"/>
                </a:lnTo>
                <a:lnTo>
                  <a:pt x="2472485" y="2746"/>
                </a:lnTo>
                <a:lnTo>
                  <a:pt x="2426518" y="10780"/>
                </a:lnTo>
                <a:lnTo>
                  <a:pt x="2382466" y="23795"/>
                </a:lnTo>
                <a:lnTo>
                  <a:pt x="2340637" y="41485"/>
                </a:lnTo>
                <a:lnTo>
                  <a:pt x="2301337" y="63543"/>
                </a:lnTo>
                <a:lnTo>
                  <a:pt x="2264872" y="89663"/>
                </a:lnTo>
                <a:lnTo>
                  <a:pt x="2231548" y="119538"/>
                </a:lnTo>
                <a:lnTo>
                  <a:pt x="2201673" y="152862"/>
                </a:lnTo>
                <a:lnTo>
                  <a:pt x="2175553" y="189327"/>
                </a:lnTo>
                <a:lnTo>
                  <a:pt x="2153495" y="228627"/>
                </a:lnTo>
                <a:lnTo>
                  <a:pt x="2135805" y="270456"/>
                </a:lnTo>
                <a:lnTo>
                  <a:pt x="2122790" y="314508"/>
                </a:lnTo>
                <a:lnTo>
                  <a:pt x="2114756" y="360475"/>
                </a:lnTo>
                <a:lnTo>
                  <a:pt x="2112010" y="408050"/>
                </a:lnTo>
                <a:lnTo>
                  <a:pt x="2112010" y="1428241"/>
                </a:lnTo>
                <a:lnTo>
                  <a:pt x="6140069" y="1428241"/>
                </a:lnTo>
                <a:lnTo>
                  <a:pt x="6140069" y="408050"/>
                </a:lnTo>
                <a:lnTo>
                  <a:pt x="6137322" y="360475"/>
                </a:lnTo>
                <a:lnTo>
                  <a:pt x="6129288" y="314508"/>
                </a:lnTo>
                <a:lnTo>
                  <a:pt x="6116273" y="270456"/>
                </a:lnTo>
                <a:lnTo>
                  <a:pt x="6098583" y="228627"/>
                </a:lnTo>
                <a:lnTo>
                  <a:pt x="6076525" y="189327"/>
                </a:lnTo>
                <a:lnTo>
                  <a:pt x="6050405" y="152862"/>
                </a:lnTo>
                <a:lnTo>
                  <a:pt x="6020530" y="119538"/>
                </a:lnTo>
                <a:lnTo>
                  <a:pt x="5987206" y="89663"/>
                </a:lnTo>
                <a:lnTo>
                  <a:pt x="5950741" y="63543"/>
                </a:lnTo>
                <a:lnTo>
                  <a:pt x="5911441" y="41485"/>
                </a:lnTo>
                <a:lnTo>
                  <a:pt x="5869612" y="23795"/>
                </a:lnTo>
                <a:lnTo>
                  <a:pt x="5825560" y="10780"/>
                </a:lnTo>
                <a:lnTo>
                  <a:pt x="5779593" y="2746"/>
                </a:lnTo>
                <a:lnTo>
                  <a:pt x="5732018" y="0"/>
                </a:lnTo>
                <a:close/>
              </a:path>
            </a:pathLst>
          </a:custGeom>
          <a:solidFill>
            <a:srgbClr val="FFFFFF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"/>
          <p:cNvSpPr/>
          <p:nvPr/>
        </p:nvSpPr>
        <p:spPr>
          <a:xfrm>
            <a:off x="3040287" y="4897925"/>
            <a:ext cx="1024718" cy="6693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3040290" y="5576936"/>
            <a:ext cx="1015664" cy="6173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/>
          <p:cNvSpPr/>
          <p:nvPr/>
        </p:nvSpPr>
        <p:spPr>
          <a:xfrm>
            <a:off x="1601868" y="4825497"/>
            <a:ext cx="3603875" cy="1493821"/>
          </a:xfrm>
          <a:custGeom>
            <a:avLst/>
            <a:gdLst/>
            <a:ahLst/>
            <a:cxnLst/>
            <a:rect l="l" t="t" r="r" b="b"/>
            <a:pathLst>
              <a:path w="6140450" h="2448560">
                <a:moveTo>
                  <a:pt x="2112010" y="408050"/>
                </a:moveTo>
                <a:lnTo>
                  <a:pt x="2114756" y="360475"/>
                </a:lnTo>
                <a:lnTo>
                  <a:pt x="2122790" y="314508"/>
                </a:lnTo>
                <a:lnTo>
                  <a:pt x="2135805" y="270456"/>
                </a:lnTo>
                <a:lnTo>
                  <a:pt x="2153495" y="228627"/>
                </a:lnTo>
                <a:lnTo>
                  <a:pt x="2175553" y="189327"/>
                </a:lnTo>
                <a:lnTo>
                  <a:pt x="2201673" y="152862"/>
                </a:lnTo>
                <a:lnTo>
                  <a:pt x="2231548" y="119538"/>
                </a:lnTo>
                <a:lnTo>
                  <a:pt x="2264872" y="89663"/>
                </a:lnTo>
                <a:lnTo>
                  <a:pt x="2301337" y="63543"/>
                </a:lnTo>
                <a:lnTo>
                  <a:pt x="2340637" y="41485"/>
                </a:lnTo>
                <a:lnTo>
                  <a:pt x="2382466" y="23795"/>
                </a:lnTo>
                <a:lnTo>
                  <a:pt x="2426518" y="10780"/>
                </a:lnTo>
                <a:lnTo>
                  <a:pt x="2472485" y="2746"/>
                </a:lnTo>
                <a:lnTo>
                  <a:pt x="2520060" y="0"/>
                </a:lnTo>
                <a:lnTo>
                  <a:pt x="2783332" y="0"/>
                </a:lnTo>
                <a:lnTo>
                  <a:pt x="3790442" y="0"/>
                </a:lnTo>
                <a:lnTo>
                  <a:pt x="5732018" y="0"/>
                </a:lnTo>
                <a:lnTo>
                  <a:pt x="5779593" y="2746"/>
                </a:lnTo>
                <a:lnTo>
                  <a:pt x="5825560" y="10780"/>
                </a:lnTo>
                <a:lnTo>
                  <a:pt x="5869612" y="23795"/>
                </a:lnTo>
                <a:lnTo>
                  <a:pt x="5911441" y="41485"/>
                </a:lnTo>
                <a:lnTo>
                  <a:pt x="5950741" y="63543"/>
                </a:lnTo>
                <a:lnTo>
                  <a:pt x="5987206" y="89663"/>
                </a:lnTo>
                <a:lnTo>
                  <a:pt x="6020530" y="119538"/>
                </a:lnTo>
                <a:lnTo>
                  <a:pt x="6050405" y="152862"/>
                </a:lnTo>
                <a:lnTo>
                  <a:pt x="6076525" y="189327"/>
                </a:lnTo>
                <a:lnTo>
                  <a:pt x="6098583" y="228627"/>
                </a:lnTo>
                <a:lnTo>
                  <a:pt x="6116273" y="270456"/>
                </a:lnTo>
                <a:lnTo>
                  <a:pt x="6129288" y="314508"/>
                </a:lnTo>
                <a:lnTo>
                  <a:pt x="6137322" y="360475"/>
                </a:lnTo>
                <a:lnTo>
                  <a:pt x="6140069" y="408050"/>
                </a:lnTo>
                <a:lnTo>
                  <a:pt x="6140069" y="1428241"/>
                </a:lnTo>
                <a:lnTo>
                  <a:pt x="6140069" y="2040255"/>
                </a:lnTo>
                <a:lnTo>
                  <a:pt x="6137322" y="2087830"/>
                </a:lnTo>
                <a:lnTo>
                  <a:pt x="6129288" y="2133797"/>
                </a:lnTo>
                <a:lnTo>
                  <a:pt x="6116273" y="2177849"/>
                </a:lnTo>
                <a:lnTo>
                  <a:pt x="6098583" y="2219678"/>
                </a:lnTo>
                <a:lnTo>
                  <a:pt x="6076525" y="2258978"/>
                </a:lnTo>
                <a:lnTo>
                  <a:pt x="6050405" y="2295443"/>
                </a:lnTo>
                <a:lnTo>
                  <a:pt x="6020530" y="2328767"/>
                </a:lnTo>
                <a:lnTo>
                  <a:pt x="5987206" y="2358642"/>
                </a:lnTo>
                <a:lnTo>
                  <a:pt x="5950741" y="2384762"/>
                </a:lnTo>
                <a:lnTo>
                  <a:pt x="5911441" y="2406820"/>
                </a:lnTo>
                <a:lnTo>
                  <a:pt x="5869612" y="2424510"/>
                </a:lnTo>
                <a:lnTo>
                  <a:pt x="5825560" y="2437525"/>
                </a:lnTo>
                <a:lnTo>
                  <a:pt x="5779593" y="2445559"/>
                </a:lnTo>
                <a:lnTo>
                  <a:pt x="5732018" y="2448306"/>
                </a:lnTo>
                <a:lnTo>
                  <a:pt x="3790442" y="2448306"/>
                </a:lnTo>
                <a:lnTo>
                  <a:pt x="2783332" y="2448306"/>
                </a:lnTo>
                <a:lnTo>
                  <a:pt x="2520060" y="2448306"/>
                </a:lnTo>
                <a:lnTo>
                  <a:pt x="2472485" y="2445559"/>
                </a:lnTo>
                <a:lnTo>
                  <a:pt x="2426518" y="2437525"/>
                </a:lnTo>
                <a:lnTo>
                  <a:pt x="2382466" y="2424510"/>
                </a:lnTo>
                <a:lnTo>
                  <a:pt x="2340637" y="2406820"/>
                </a:lnTo>
                <a:lnTo>
                  <a:pt x="2301337" y="2384762"/>
                </a:lnTo>
                <a:lnTo>
                  <a:pt x="2264872" y="2358642"/>
                </a:lnTo>
                <a:lnTo>
                  <a:pt x="2231548" y="2328767"/>
                </a:lnTo>
                <a:lnTo>
                  <a:pt x="2201673" y="2295443"/>
                </a:lnTo>
                <a:lnTo>
                  <a:pt x="2175553" y="2258978"/>
                </a:lnTo>
                <a:lnTo>
                  <a:pt x="2153495" y="2219678"/>
                </a:lnTo>
                <a:lnTo>
                  <a:pt x="2135805" y="2177849"/>
                </a:lnTo>
                <a:lnTo>
                  <a:pt x="2122790" y="2133797"/>
                </a:lnTo>
                <a:lnTo>
                  <a:pt x="2114756" y="2087830"/>
                </a:lnTo>
                <a:lnTo>
                  <a:pt x="2112010" y="2040255"/>
                </a:lnTo>
                <a:lnTo>
                  <a:pt x="0" y="1300226"/>
                </a:lnTo>
                <a:lnTo>
                  <a:pt x="2112010" y="1428241"/>
                </a:lnTo>
                <a:lnTo>
                  <a:pt x="2112010" y="40805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92167" y="4974781"/>
            <a:ext cx="1276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изнутри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салона БРДМ-3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046899" y="5495240"/>
            <a:ext cx="120411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внутренней  стороны  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повреждений брони  корпуса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 зафиксировано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05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281"/>
            <a:ext cx="9144000" cy="429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800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74710" y="195633"/>
            <a:ext cx="6112235" cy="46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Керамическая броня нового поколения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C3C610-E186-45D4-8F9C-1190CE57D2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3092" y="1654875"/>
            <a:ext cx="2476500" cy="4238625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802" y="846096"/>
            <a:ext cx="71975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Композитные системы брони с усовершенствованной керамикой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Керамоматричный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композит на основе карбида бора, дисперсионно-упрочненный субмикронными частицами карбида кремния и армированный волокнами и УНТ до 35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об.%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71603" y="4704712"/>
            <a:ext cx="561314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Свойства: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Твёрдость (HV10)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30 до 35 ГПа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Высокая прочность на растяжение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200 до 350 МПа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модуль Юнга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450 до 560 МПа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Высокая скорость звука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11000 до 12500 м/с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ttps://sc01.alicdn.com/kf/HTB1.sBsHpXXXXXOXpXXq6xXFXXXp/200541672/HTB1.sBsHpXXXXXOXpXXq6xXFXXXp.jpg"/>
          <p:cNvPicPr/>
          <p:nvPr/>
        </p:nvPicPr>
        <p:blipFill>
          <a:blip r:embed="rId5" cstate="print"/>
          <a:srcRect t="23168"/>
          <a:stretch>
            <a:fillRect/>
          </a:stretch>
        </p:blipFill>
        <p:spPr bwMode="auto">
          <a:xfrm>
            <a:off x="226330" y="1738266"/>
            <a:ext cx="2236213" cy="246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3703" y="1739019"/>
            <a:ext cx="1593976" cy="2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49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281"/>
            <a:ext cx="9144000" cy="42971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74710" y="851026"/>
            <a:ext cx="8652980" cy="63759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Прозрачная  броня на основе поликристаллического сапфира и алюмомагнезиальной шпинели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800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74710" y="195633"/>
            <a:ext cx="6112235" cy="46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Керамическая броня нового поколения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C7BAD4-1273-4AD3-B308-84A564A387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6945" y="1555613"/>
            <a:ext cx="2179710" cy="24786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0AACA3-5191-49DD-8750-B29BBF325D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69262"/>
          <a:stretch/>
        </p:blipFill>
        <p:spPr>
          <a:xfrm flipH="1">
            <a:off x="5945729" y="5156995"/>
            <a:ext cx="2981960" cy="10281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E317D8-15DF-4FB2-87E8-98CB7015BB0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5986" y="4055442"/>
            <a:ext cx="2981959" cy="1004583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7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884438" y="3268301"/>
            <a:ext cx="1950479" cy="114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https://www.ceramtec.com/_img/content/produkt.et.perlucor.11.jpg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336645" y="3917434"/>
            <a:ext cx="3058406" cy="172317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71592" y="4721971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Свойства: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Твёрдость (HV10) – от 15 до 19 ГПа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Высокая прочность на растяжение – от 150 до350МПа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модуль Юнга – от 280 до 360 МПа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Высокая скорость звука – от 10000 до 11500 м/с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542" y="14490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исходных компонентов </a:t>
            </a:r>
            <a:r>
              <a:rPr lang="ru-RU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пресс-порошка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9176" y="1694874"/>
            <a:ext cx="5042780" cy="49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4070" y="2232678"/>
            <a:ext cx="1386500" cy="13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:\030315\TiN - 60kx.jpg"/>
          <p:cNvPicPr/>
          <p:nvPr/>
        </p:nvPicPr>
        <p:blipFill>
          <a:blip r:embed="rId11" cstate="print"/>
          <a:srcRect b="9960"/>
          <a:stretch>
            <a:fillRect/>
          </a:stretch>
        </p:blipFill>
        <p:spPr bwMode="auto">
          <a:xfrm>
            <a:off x="1656784" y="2271648"/>
            <a:ext cx="1322844" cy="12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K:\051215\Корундовая керамика\1 - 1kx.jpg"/>
          <p:cNvPicPr/>
          <p:nvPr/>
        </p:nvPicPr>
        <p:blipFill>
          <a:blip r:embed="rId12" cstate="print">
            <a:lum bright="-10000" contrast="-10000"/>
          </a:blip>
          <a:srcRect b="10714"/>
          <a:stretch>
            <a:fillRect/>
          </a:stretch>
        </p:blipFill>
        <p:spPr bwMode="auto">
          <a:xfrm>
            <a:off x="3358836" y="3241141"/>
            <a:ext cx="1113576" cy="10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2987644" y="3132499"/>
            <a:ext cx="190122" cy="253496"/>
            <a:chOff x="4951" y="494"/>
            <a:chExt cx="750" cy="674"/>
          </a:xfrm>
        </p:grpSpPr>
        <p:sp>
          <p:nvSpPr>
            <p:cNvPr id="21" name="AutoShape 10"/>
            <p:cNvSpPr>
              <a:spLocks/>
            </p:cNvSpPr>
            <p:nvPr/>
          </p:nvSpPr>
          <p:spPr bwMode="auto">
            <a:xfrm>
              <a:off x="4970" y="513"/>
              <a:ext cx="710" cy="634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208"/>
                </a:cxn>
                <a:cxn ang="0">
                  <a:pos x="422" y="529"/>
                </a:cxn>
                <a:cxn ang="0">
                  <a:pos x="342" y="633"/>
                </a:cxn>
                <a:cxn ang="0">
                  <a:pos x="710" y="583"/>
                </a:cxn>
                <a:cxn ang="0">
                  <a:pos x="674" y="320"/>
                </a:cxn>
                <a:cxn ang="0">
                  <a:pos x="580" y="320"/>
                </a:cxn>
                <a:cxn ang="0">
                  <a:pos x="158" y="0"/>
                </a:cxn>
                <a:cxn ang="0">
                  <a:pos x="659" y="216"/>
                </a:cxn>
                <a:cxn ang="0">
                  <a:pos x="580" y="320"/>
                </a:cxn>
                <a:cxn ang="0">
                  <a:pos x="674" y="320"/>
                </a:cxn>
                <a:cxn ang="0">
                  <a:pos x="659" y="216"/>
                </a:cxn>
              </a:cxnLst>
              <a:rect l="0" t="0" r="r" b="b"/>
              <a:pathLst>
                <a:path w="710" h="634">
                  <a:moveTo>
                    <a:pt x="158" y="0"/>
                  </a:moveTo>
                  <a:lnTo>
                    <a:pt x="0" y="208"/>
                  </a:lnTo>
                  <a:lnTo>
                    <a:pt x="422" y="529"/>
                  </a:lnTo>
                  <a:lnTo>
                    <a:pt x="342" y="633"/>
                  </a:lnTo>
                  <a:lnTo>
                    <a:pt x="710" y="583"/>
                  </a:lnTo>
                  <a:lnTo>
                    <a:pt x="674" y="320"/>
                  </a:lnTo>
                  <a:lnTo>
                    <a:pt x="580" y="320"/>
                  </a:lnTo>
                  <a:lnTo>
                    <a:pt x="158" y="0"/>
                  </a:lnTo>
                  <a:close/>
                  <a:moveTo>
                    <a:pt x="659" y="216"/>
                  </a:moveTo>
                  <a:lnTo>
                    <a:pt x="580" y="320"/>
                  </a:lnTo>
                  <a:lnTo>
                    <a:pt x="674" y="320"/>
                  </a:lnTo>
                  <a:lnTo>
                    <a:pt x="659" y="216"/>
                  </a:lnTo>
                  <a:close/>
                </a:path>
              </a:pathLst>
            </a:custGeom>
            <a:solidFill>
              <a:srgbClr val="EF7E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4970" y="513"/>
              <a:ext cx="710" cy="634"/>
            </a:xfrm>
            <a:custGeom>
              <a:avLst/>
              <a:gdLst/>
              <a:ahLst/>
              <a:cxnLst>
                <a:cxn ang="0">
                  <a:pos x="342" y="633"/>
                </a:cxn>
                <a:cxn ang="0">
                  <a:pos x="422" y="529"/>
                </a:cxn>
                <a:cxn ang="0">
                  <a:pos x="0" y="208"/>
                </a:cxn>
                <a:cxn ang="0">
                  <a:pos x="158" y="0"/>
                </a:cxn>
                <a:cxn ang="0">
                  <a:pos x="580" y="320"/>
                </a:cxn>
                <a:cxn ang="0">
                  <a:pos x="659" y="216"/>
                </a:cxn>
                <a:cxn ang="0">
                  <a:pos x="710" y="583"/>
                </a:cxn>
                <a:cxn ang="0">
                  <a:pos x="342" y="633"/>
                </a:cxn>
              </a:cxnLst>
              <a:rect l="0" t="0" r="r" b="b"/>
              <a:pathLst>
                <a:path w="710" h="634">
                  <a:moveTo>
                    <a:pt x="342" y="633"/>
                  </a:moveTo>
                  <a:lnTo>
                    <a:pt x="422" y="529"/>
                  </a:lnTo>
                  <a:lnTo>
                    <a:pt x="0" y="208"/>
                  </a:lnTo>
                  <a:lnTo>
                    <a:pt x="158" y="0"/>
                  </a:lnTo>
                  <a:lnTo>
                    <a:pt x="580" y="320"/>
                  </a:lnTo>
                  <a:lnTo>
                    <a:pt x="659" y="216"/>
                  </a:lnTo>
                  <a:lnTo>
                    <a:pt x="710" y="583"/>
                  </a:lnTo>
                  <a:lnTo>
                    <a:pt x="342" y="633"/>
                  </a:lnTo>
                  <a:close/>
                </a:path>
              </a:pathLst>
            </a:custGeom>
            <a:noFill/>
            <a:ln w="25400">
              <a:solidFill>
                <a:srgbClr val="AF5C0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3005751" y="2381064"/>
            <a:ext cx="316872" cy="108640"/>
            <a:chOff x="4951" y="494"/>
            <a:chExt cx="750" cy="674"/>
          </a:xfrm>
        </p:grpSpPr>
        <p:sp>
          <p:nvSpPr>
            <p:cNvPr id="24" name="AutoShape 10"/>
            <p:cNvSpPr>
              <a:spLocks/>
            </p:cNvSpPr>
            <p:nvPr/>
          </p:nvSpPr>
          <p:spPr bwMode="auto">
            <a:xfrm>
              <a:off x="4970" y="513"/>
              <a:ext cx="710" cy="634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208"/>
                </a:cxn>
                <a:cxn ang="0">
                  <a:pos x="422" y="529"/>
                </a:cxn>
                <a:cxn ang="0">
                  <a:pos x="342" y="633"/>
                </a:cxn>
                <a:cxn ang="0">
                  <a:pos x="710" y="583"/>
                </a:cxn>
                <a:cxn ang="0">
                  <a:pos x="674" y="320"/>
                </a:cxn>
                <a:cxn ang="0">
                  <a:pos x="580" y="320"/>
                </a:cxn>
                <a:cxn ang="0">
                  <a:pos x="158" y="0"/>
                </a:cxn>
                <a:cxn ang="0">
                  <a:pos x="659" y="216"/>
                </a:cxn>
                <a:cxn ang="0">
                  <a:pos x="580" y="320"/>
                </a:cxn>
                <a:cxn ang="0">
                  <a:pos x="674" y="320"/>
                </a:cxn>
                <a:cxn ang="0">
                  <a:pos x="659" y="216"/>
                </a:cxn>
              </a:cxnLst>
              <a:rect l="0" t="0" r="r" b="b"/>
              <a:pathLst>
                <a:path w="710" h="634">
                  <a:moveTo>
                    <a:pt x="158" y="0"/>
                  </a:moveTo>
                  <a:lnTo>
                    <a:pt x="0" y="208"/>
                  </a:lnTo>
                  <a:lnTo>
                    <a:pt x="422" y="529"/>
                  </a:lnTo>
                  <a:lnTo>
                    <a:pt x="342" y="633"/>
                  </a:lnTo>
                  <a:lnTo>
                    <a:pt x="710" y="583"/>
                  </a:lnTo>
                  <a:lnTo>
                    <a:pt x="674" y="320"/>
                  </a:lnTo>
                  <a:lnTo>
                    <a:pt x="580" y="320"/>
                  </a:lnTo>
                  <a:lnTo>
                    <a:pt x="158" y="0"/>
                  </a:lnTo>
                  <a:close/>
                  <a:moveTo>
                    <a:pt x="659" y="216"/>
                  </a:moveTo>
                  <a:lnTo>
                    <a:pt x="580" y="320"/>
                  </a:lnTo>
                  <a:lnTo>
                    <a:pt x="674" y="320"/>
                  </a:lnTo>
                  <a:lnTo>
                    <a:pt x="659" y="216"/>
                  </a:lnTo>
                  <a:close/>
                </a:path>
              </a:pathLst>
            </a:custGeom>
            <a:solidFill>
              <a:srgbClr val="EF7E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4970" y="513"/>
              <a:ext cx="710" cy="634"/>
            </a:xfrm>
            <a:custGeom>
              <a:avLst/>
              <a:gdLst/>
              <a:ahLst/>
              <a:cxnLst>
                <a:cxn ang="0">
                  <a:pos x="342" y="633"/>
                </a:cxn>
                <a:cxn ang="0">
                  <a:pos x="422" y="529"/>
                </a:cxn>
                <a:cxn ang="0">
                  <a:pos x="0" y="208"/>
                </a:cxn>
                <a:cxn ang="0">
                  <a:pos x="158" y="0"/>
                </a:cxn>
                <a:cxn ang="0">
                  <a:pos x="580" y="320"/>
                </a:cxn>
                <a:cxn ang="0">
                  <a:pos x="659" y="216"/>
                </a:cxn>
                <a:cxn ang="0">
                  <a:pos x="710" y="583"/>
                </a:cxn>
                <a:cxn ang="0">
                  <a:pos x="342" y="633"/>
                </a:cxn>
              </a:cxnLst>
              <a:rect l="0" t="0" r="r" b="b"/>
              <a:pathLst>
                <a:path w="710" h="634">
                  <a:moveTo>
                    <a:pt x="342" y="633"/>
                  </a:moveTo>
                  <a:lnTo>
                    <a:pt x="422" y="529"/>
                  </a:lnTo>
                  <a:lnTo>
                    <a:pt x="0" y="208"/>
                  </a:lnTo>
                  <a:lnTo>
                    <a:pt x="158" y="0"/>
                  </a:lnTo>
                  <a:lnTo>
                    <a:pt x="580" y="320"/>
                  </a:lnTo>
                  <a:lnTo>
                    <a:pt x="659" y="216"/>
                  </a:lnTo>
                  <a:lnTo>
                    <a:pt x="710" y="583"/>
                  </a:lnTo>
                  <a:lnTo>
                    <a:pt x="342" y="633"/>
                  </a:lnTo>
                  <a:close/>
                </a:path>
              </a:pathLst>
            </a:custGeom>
            <a:noFill/>
            <a:ln w="25400">
              <a:solidFill>
                <a:srgbClr val="AF5C0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6" name="Рисунок 25" descr="https://www.ceramtec.com/_img/content/produkt.et.perlucor.03.jpg"/>
          <p:cNvPicPr/>
          <p:nvPr/>
        </p:nvPicPr>
        <p:blipFill>
          <a:blip r:embed="rId13" cstate="print">
            <a:lum bright="10000" contrast="40000"/>
          </a:blip>
          <a:srcRect r="32647" b="17801"/>
          <a:stretch>
            <a:fillRect/>
          </a:stretch>
        </p:blipFill>
        <p:spPr bwMode="auto">
          <a:xfrm>
            <a:off x="3363692" y="2272421"/>
            <a:ext cx="1099666" cy="90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632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281"/>
            <a:ext cx="9144000" cy="429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800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74710" y="195633"/>
            <a:ext cx="6112235" cy="46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развития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207" y="1908955"/>
            <a:ext cx="2507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655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веса </a:t>
            </a:r>
            <a:r>
              <a:rPr lang="ru-RU" dirty="0" err="1">
                <a:solidFill>
                  <a:srgbClr val="4655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бронепаленей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1E0425-E925-4616-B81F-BB685BE8F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9" y="1654875"/>
            <a:ext cx="1177411" cy="11774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CCA11F-1113-47AF-8642-967FDCAE63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75" y="1671636"/>
            <a:ext cx="1177410" cy="117741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D12CB7-8594-42DD-A5FE-8EF20E84B80B}"/>
              </a:ext>
            </a:extLst>
          </p:cNvPr>
          <p:cNvSpPr/>
          <p:nvPr/>
        </p:nvSpPr>
        <p:spPr>
          <a:xfrm>
            <a:off x="6319391" y="1709778"/>
            <a:ext cx="2507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Способность выдерживать многочисленные попадания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02A2A4-5FF6-4D1D-8807-91C64425CA6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853" y="3961796"/>
            <a:ext cx="1275428" cy="127542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ABEE089-0D05-4723-ACA7-D4A57B8ABD9E}"/>
              </a:ext>
            </a:extLst>
          </p:cNvPr>
          <p:cNvSpPr/>
          <p:nvPr/>
        </p:nvSpPr>
        <p:spPr>
          <a:xfrm>
            <a:off x="2344919" y="4229437"/>
            <a:ext cx="2507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655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новых технологий формования изделий сложной формы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544B39D-6388-42C4-BC0B-82CD19FDE5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3122" r="55693" b="8627"/>
          <a:stretch/>
        </p:blipFill>
        <p:spPr>
          <a:xfrm>
            <a:off x="4821100" y="1620704"/>
            <a:ext cx="1175218" cy="127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281"/>
            <a:ext cx="9144000" cy="42971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254811" y="3957972"/>
            <a:ext cx="6777254" cy="109726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Контакты: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Макаров Николай Александрович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nmakarov@muctr.ru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Тел.: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+7 (499) 978-49-61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800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74710" y="195633"/>
            <a:ext cx="6112235" cy="466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0180" y="2547909"/>
            <a:ext cx="486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37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474</Words>
  <Application>Microsoft Office PowerPoint</Application>
  <PresentationFormat>Экран (4:3)</PresentationFormat>
  <Paragraphs>82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Атлас разработок кафедры химической технологии  керамики и огнеупоров по оборонной тематике </vt:lpstr>
      <vt:lpstr>Керамоматричный композит на основе оксида алюминия с содержанием Al2O3=96%, легированная субмикронными частицами эвтектическими структурами, обеспечивающего растягивающие непрерывные структуры в матрице композита. </vt:lpstr>
      <vt:lpstr>Керамоматричный композит на основе карбида кремния, дисперсионно-упрочненный субмикронными частицами карбида бора и армированный УНТ. </vt:lpstr>
      <vt:lpstr>Презентация PowerPoint</vt:lpstr>
      <vt:lpstr>Прозрачная  броня на основе поликристаллического сапфира и алюмомагнезиальной шпинели</vt:lpstr>
      <vt:lpstr>Презентация PowerPoint</vt:lpstr>
      <vt:lpstr>Контакты: Макаров Николай Александрович E-mail:  nmakarov@muctr.ru Тел.: +7 (499) 978-49-61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Макаров Николай Александрович</cp:lastModifiedBy>
  <cp:revision>23</cp:revision>
  <dcterms:created xsi:type="dcterms:W3CDTF">2018-08-09T10:40:06Z</dcterms:created>
  <dcterms:modified xsi:type="dcterms:W3CDTF">2021-06-03T09:22:25Z</dcterms:modified>
</cp:coreProperties>
</file>