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84" r:id="rId4"/>
    <p:sldId id="28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8" r:id="rId16"/>
    <p:sldId id="285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" initials="R" lastIdx="1" clrIdx="0">
    <p:extLst>
      <p:ext uri="{19B8F6BF-5375-455C-9EA6-DF929625EA0E}">
        <p15:presenceInfo xmlns:p15="http://schemas.microsoft.com/office/powerpoint/2012/main" userId="Ro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7FC-CBF1-4B21-9CD3-FCE7C47A4CCB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B41D-0CAB-4155-A982-CCA5D7D43192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D76-8900-4EAE-9B45-D232190466FC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881D-1270-44C2-B180-97560E787A48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A3C90C3-78DA-49BE-A6ED-634E82DEDDC3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4C55-160B-43F4-890F-87979CD69390}" type="datetime1">
              <a:rPr lang="ru-RU" smtClean="0"/>
              <a:t>04.10.2022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C9DD-8263-445F-B7CF-1C06CE928C47}" type="datetime1">
              <a:rPr lang="ru-RU" smtClean="0"/>
              <a:t>04.10.2022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DAA-25D1-4B9B-9779-9D9D13FA314A}" type="datetime1">
              <a:rPr lang="ru-RU" smtClean="0"/>
              <a:t>04.10.2022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FC87-91CB-460C-800F-E68584E4E423}" type="datetime1">
              <a:rPr lang="ru-RU" smtClean="0"/>
              <a:t>04.10.2022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07B2-F575-458A-8D31-44467512B8B7}" type="datetime1">
              <a:rPr lang="ru-RU" smtClean="0"/>
              <a:t>04.10.2022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629-3AE5-4F4B-97BE-68FA3C511C8D}" type="datetime1">
              <a:rPr lang="ru-RU" smtClean="0"/>
              <a:t>04.10.2022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7FADFE-8AB4-4681-B7EB-CACD424C0923}" type="datetime1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world.ru/tipy-dannyx-v-python/vse-o-funkciyax-i-ix-argumentax.html" TargetMode="External"/><Relationship Id="rId2" Type="http://schemas.openxmlformats.org/officeDocument/2006/relationships/hyperlink" Target="https://docs.python.org/3/tutorial/controlflow.html#defining-func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pythonworld.ru/osnovy/dekoratory.html" TargetMode="External"/><Relationship Id="rId4" Type="http://schemas.openxmlformats.org/officeDocument/2006/relationships/hyperlink" Target="https://pythonru.com/uroki/30-generatory-dlja-nachinajushhih#:~:text=%D0%93%D0%B5%D0%BD%D0%B5%D1%80%D0%B0%D1%82%D0%BE%D1%80%20%D0%B2%20Python%20%E2%80%94%20%D1%8D%D1%82%D0%BE%20%D1%84%D1%83%D0%BD%D0%BA%D1%86%D0%B8%D1%8F,%D0%BE%D0%B4%D0%BD%D0%BE%D0%BC%D1%83%20%D0%B7%D0%BD%D0%B0%D1%87%D0%B5%D0%BD%D0%B8%D1%8E%20%D1%81%20%D0%BA%D0%B0%D0%B6%D0%B4%D0%BE%D0%B9%20%D0%B8%D1%82%D0%B5%D1%80%D0%B0%D1%86%D0%B8%D0%B5%D0%B9.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Язык программирования </a:t>
            </a:r>
            <a:r>
              <a:rPr lang="en-US" sz="4800" dirty="0"/>
              <a:t>Python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Функциональное программирование в </a:t>
            </a:r>
            <a:r>
              <a:rPr lang="en-US" dirty="0"/>
              <a:t>Python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Крашенинников Роман Сергеевич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отдела системного администрирования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Менделеева, ведущий программист кафедры информационных компьютерных технологий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2530E-3DA5-26CF-0821-D54C6527D350}"/>
              </a:ext>
            </a:extLst>
          </p:cNvPr>
          <p:cNvSpPr/>
          <p:nvPr/>
        </p:nvSpPr>
        <p:spPr>
          <a:xfrm>
            <a:off x="9785501" y="4296763"/>
            <a:ext cx="8049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III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F58CF-FDD5-5821-24AD-53B7C5811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937" y="2071052"/>
            <a:ext cx="4906060" cy="2467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A43793-CE35-D3CB-7DB3-84678ABCFEA2}"/>
              </a:ext>
            </a:extLst>
          </p:cNvPr>
          <p:cNvSpPr txBox="1"/>
          <p:nvPr/>
        </p:nvSpPr>
        <p:spPr>
          <a:xfrm>
            <a:off x="6724937" y="4630362"/>
            <a:ext cx="4906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Наиболее частно порядковые неявные аргументы называют *</a:t>
            </a:r>
            <a:r>
              <a:rPr lang="ru-RU" dirty="0" err="1"/>
              <a:t>args</a:t>
            </a:r>
            <a:r>
              <a:rPr lang="ru-RU" dirty="0"/>
              <a:t>, а именованные неявные - **</a:t>
            </a:r>
            <a:r>
              <a:rPr lang="ru-RU" dirty="0" err="1"/>
              <a:t>kwargs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67B855-CED2-81CB-44B0-282932E9C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5" y="1838387"/>
            <a:ext cx="5711717" cy="38078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9912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</a:t>
            </a:r>
            <a:r>
              <a:rPr lang="ru-RU" dirty="0"/>
              <a:t>Функции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Анонимные функции (</a:t>
            </a:r>
            <a:r>
              <a:rPr lang="ru-RU" dirty="0" err="1"/>
              <a:t>lambda</a:t>
            </a:r>
            <a:r>
              <a:rPr lang="ru-RU" dirty="0"/>
              <a:t> функции) используются когда нецелесообразно</a:t>
            </a:r>
            <a:r>
              <a:rPr lang="en-US" dirty="0"/>
              <a:t> </a:t>
            </a:r>
            <a:r>
              <a:rPr lang="ru-RU" dirty="0"/>
              <a:t>реализовывать целую функцию</a:t>
            </a:r>
            <a:r>
              <a:rPr lang="en-US" dirty="0"/>
              <a:t>. </a:t>
            </a:r>
            <a:r>
              <a:rPr lang="ru-RU" dirty="0"/>
              <a:t>Использование анонимных функций сильно затрудняет отладку кода,</a:t>
            </a:r>
            <a:r>
              <a:rPr lang="en-US" dirty="0"/>
              <a:t> </a:t>
            </a:r>
            <a:r>
              <a:rPr lang="ru-RU" dirty="0"/>
              <a:t>поэтому их стоит использовать крайне редко в определенных случаях</a:t>
            </a:r>
            <a:r>
              <a:rPr lang="en-US" dirty="0"/>
              <a:t>. </a:t>
            </a:r>
            <a:r>
              <a:rPr lang="ru-RU" dirty="0"/>
              <a:t>Например, </a:t>
            </a:r>
            <a:r>
              <a:rPr lang="en-US" dirty="0"/>
              <a:t>lambda</a:t>
            </a:r>
            <a:r>
              <a:rPr lang="ru-RU" dirty="0"/>
              <a:t> функции используются при передаче в качестве аргумента в другую функцию.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25302-73DD-4D3E-0E34-7659A97E7FF4}"/>
              </a:ext>
            </a:extLst>
          </p:cNvPr>
          <p:cNvSpPr txBox="1"/>
          <p:nvPr/>
        </p:nvSpPr>
        <p:spPr>
          <a:xfrm flipH="1">
            <a:off x="2175947" y="3714540"/>
            <a:ext cx="285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 </a:t>
            </a:r>
            <a:r>
              <a:rPr lang="en-US" dirty="0"/>
              <a:t>lambda</a:t>
            </a:r>
            <a:r>
              <a:rPr lang="ru-RU" dirty="0"/>
              <a:t> функций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230EF7-34CC-8E07-1F94-828D4B26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71" y="4083872"/>
            <a:ext cx="4953691" cy="1457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B9F7CB-54B2-224E-1752-0F7B87A24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23" y="2855326"/>
            <a:ext cx="3314813" cy="41092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471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Генератор в Python — это функция с уникальными возможностями. Она позволяет приостановить или продолжить работу. Генератор возвращает итератор, по которому можно проходить пошагово, получая доступ к одному значению с каждой итерацией. Генератор создается по принципу обычной функции. Отличие заключается в том, что вместо </a:t>
            </a:r>
            <a:r>
              <a:rPr lang="ru-RU" dirty="0" err="1"/>
              <a:t>return</a:t>
            </a:r>
            <a:r>
              <a:rPr lang="ru-RU" dirty="0"/>
              <a:t> используется инструкция </a:t>
            </a:r>
            <a:r>
              <a:rPr lang="ru-RU" dirty="0" err="1"/>
              <a:t>yield</a:t>
            </a:r>
            <a:r>
              <a:rPr lang="ru-RU" dirty="0"/>
              <a:t>. Она уведомляет интерпретатор Python о том, что это генератор, и возвращает итератор.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1A50DB-2C16-B9E4-CD5C-D8B4FEC3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4156764"/>
            <a:ext cx="4389655" cy="202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DF369-77FF-7CB2-AEBA-315D53C75091}"/>
              </a:ext>
            </a:extLst>
          </p:cNvPr>
          <p:cNvSpPr txBox="1"/>
          <p:nvPr/>
        </p:nvSpPr>
        <p:spPr>
          <a:xfrm>
            <a:off x="1983420" y="3732290"/>
            <a:ext cx="2668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Общий вид генератора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03114B-45D8-9CC2-C4DC-649692F7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03" y="3551910"/>
            <a:ext cx="3167109" cy="31671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818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Return всегда является последней инструкцией при вызове функции, в то время как </a:t>
            </a:r>
            <a:r>
              <a:rPr lang="ru-RU" dirty="0" err="1"/>
              <a:t>yield</a:t>
            </a:r>
            <a:r>
              <a:rPr lang="ru-RU" dirty="0"/>
              <a:t> временно приостанавливает исполнение, сохраняет состояние и затем может продолжить работу позже. </a:t>
            </a:r>
            <a:r>
              <a:rPr lang="en-US" dirty="0"/>
              <a:t>“</a:t>
            </a:r>
            <a:r>
              <a:rPr lang="ru-RU" dirty="0"/>
              <a:t>Перебирать</a:t>
            </a:r>
            <a:r>
              <a:rPr lang="en-US" dirty="0"/>
              <a:t>”</a:t>
            </a:r>
            <a:r>
              <a:rPr lang="ru-RU" dirty="0"/>
              <a:t> генератор можно при помощи </a:t>
            </a:r>
            <a:r>
              <a:rPr lang="en-US" dirty="0"/>
              <a:t>next </a:t>
            </a:r>
            <a:r>
              <a:rPr lang="ru-RU" dirty="0"/>
              <a:t>или </a:t>
            </a:r>
            <a:r>
              <a:rPr lang="en-US" dirty="0"/>
              <a:t>for.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7625A0-84ED-CB60-0C22-F905F0E5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3042120"/>
            <a:ext cx="3252073" cy="3595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20CD4-E2FF-3C25-F720-DC8F6DED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53" y="3555852"/>
            <a:ext cx="3123894" cy="241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1F9491-B756-AFE1-C9DA-5142055013AD}"/>
              </a:ext>
            </a:extLst>
          </p:cNvPr>
          <p:cNvSpPr txBox="1"/>
          <p:nvPr/>
        </p:nvSpPr>
        <p:spPr>
          <a:xfrm>
            <a:off x="1675563" y="2672788"/>
            <a:ext cx="20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Применение </a:t>
            </a:r>
            <a:r>
              <a:rPr lang="en-US" dirty="0"/>
              <a:t>next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C617D-90A9-35DB-258B-3EF0216722EA}"/>
              </a:ext>
            </a:extLst>
          </p:cNvPr>
          <p:cNvSpPr txBox="1"/>
          <p:nvPr/>
        </p:nvSpPr>
        <p:spPr>
          <a:xfrm>
            <a:off x="5166995" y="3148296"/>
            <a:ext cx="185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Применение </a:t>
            </a:r>
            <a:r>
              <a:rPr lang="en-US" dirty="0"/>
              <a:t>for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9926B2-FA5B-DB19-575B-656CB3C23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83" y="3332962"/>
            <a:ext cx="3817279" cy="28629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85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Python позволяет писать выражения генератора для создания анонимных функций генератора. Процесс напоминает создание лямбда-функций для создания анонимных функций.</a:t>
            </a:r>
            <a:r>
              <a:rPr lang="en-US" dirty="0"/>
              <a:t> </a:t>
            </a:r>
            <a:r>
              <a:rPr lang="ru-RU" dirty="0"/>
              <a:t>Синтаксис похож на используемый для создания списков с помощью цикла </a:t>
            </a:r>
            <a:r>
              <a:rPr lang="ru-RU" dirty="0" err="1"/>
              <a:t>for</a:t>
            </a:r>
            <a:r>
              <a:rPr lang="ru-RU" dirty="0"/>
              <a:t>. Однако там применяются квадратные скобки, а здесь — круглые.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32C7E4-5643-7E51-DFD3-BE7DB85FE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584982"/>
            <a:ext cx="4617207" cy="2788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0AEE9-736B-3688-1169-A66156B3DBDF}"/>
              </a:ext>
            </a:extLst>
          </p:cNvPr>
          <p:cNvSpPr txBox="1"/>
          <p:nvPr/>
        </p:nvSpPr>
        <p:spPr>
          <a:xfrm>
            <a:off x="2085885" y="3215650"/>
            <a:ext cx="258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Анонимный генератор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1EB2D8-57F6-4FCB-86B1-DF55EBEBB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400315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декораторы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318DC28-3BB2-B370-2DE2-D4C7C99B0BA6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dirty="0"/>
              <a:t>Декораторы предназначены для модификации функций с помощью других функций.</a:t>
            </a:r>
          </a:p>
          <a:p>
            <a:pPr marL="0" indent="0">
              <a:buFont typeface="Wingdings" pitchFamily="2" charset="2"/>
              <a:buNone/>
            </a:pPr>
            <a:r>
              <a:rPr lang="ru-RU" dirty="0"/>
              <a:t>Декораторы — это, по сути, "обёртки", которые дают нам возможность изменить поведение функции, не изменяя её код.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FB1F82-0919-D5EA-B201-FA8A581D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839364"/>
            <a:ext cx="2705478" cy="2534004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71A4D29-6CCC-A01D-B8BC-6C9CCD6204F5}"/>
              </a:ext>
            </a:extLst>
          </p:cNvPr>
          <p:cNvCxnSpPr/>
          <p:nvPr/>
        </p:nvCxnSpPr>
        <p:spPr>
          <a:xfrm flipH="1">
            <a:off x="2778711" y="3602736"/>
            <a:ext cx="1926454" cy="236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BAF38B3-B945-F620-65A3-29011563EA19}"/>
              </a:ext>
            </a:extLst>
          </p:cNvPr>
          <p:cNvCxnSpPr/>
          <p:nvPr/>
        </p:nvCxnSpPr>
        <p:spPr>
          <a:xfrm flipH="1">
            <a:off x="2416491" y="5535849"/>
            <a:ext cx="2901233" cy="41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80EE9A-DD72-F0A9-D938-33870FE96EAE}"/>
              </a:ext>
            </a:extLst>
          </p:cNvPr>
          <p:cNvSpPr txBox="1"/>
          <p:nvPr/>
        </p:nvSpPr>
        <p:spPr>
          <a:xfrm>
            <a:off x="4666712" y="3351718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Декоратор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088BB-DA7C-F21D-220D-F80F5BA91BA6}"/>
              </a:ext>
            </a:extLst>
          </p:cNvPr>
          <p:cNvSpPr txBox="1"/>
          <p:nvPr/>
        </p:nvSpPr>
        <p:spPr>
          <a:xfrm>
            <a:off x="4296793" y="5166517"/>
            <a:ext cx="26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Декорируемая функция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FFB70B9-FB60-DCCC-0B7E-2AA5A736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94" y="3032513"/>
            <a:ext cx="3585203" cy="35852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22559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7EF0-C01D-ABDF-3FA3-069DDD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68808" cy="4050792"/>
          </a:xfrm>
        </p:spPr>
        <p:txBody>
          <a:bodyPr>
            <a:normAutofit/>
          </a:bodyPr>
          <a:lstStyle/>
          <a:p>
            <a:r>
              <a:rPr lang="ru-RU" dirty="0"/>
              <a:t>Напишите функцию, которая принимает строку из одного или нескольких слов и возвращает ту же строку, но с перевернутыми всеми словами из пяти или более букв</a:t>
            </a:r>
            <a:r>
              <a:rPr lang="en-US" dirty="0"/>
              <a:t>. Hey fellow warriors -&gt; Hey </a:t>
            </a:r>
            <a:r>
              <a:rPr lang="en-US" dirty="0" err="1"/>
              <a:t>wollef</a:t>
            </a:r>
            <a:r>
              <a:rPr lang="en-US" dirty="0"/>
              <a:t> </a:t>
            </a:r>
            <a:r>
              <a:rPr lang="en-US" dirty="0" err="1"/>
              <a:t>sroirraw</a:t>
            </a:r>
            <a:endParaRPr lang="en-US" dirty="0"/>
          </a:p>
          <a:p>
            <a:r>
              <a:rPr lang="ru-RU" dirty="0"/>
              <a:t>Создать генератор </a:t>
            </a:r>
            <a:r>
              <a:rPr lang="en-US" dirty="0"/>
              <a:t>N </a:t>
            </a:r>
            <a:r>
              <a:rPr lang="ru-RU" dirty="0"/>
              <a:t>первых чисел Фибоначчи.</a:t>
            </a:r>
          </a:p>
          <a:p>
            <a:r>
              <a:rPr lang="ru-RU" dirty="0"/>
              <a:t>Создать декоратор, для вывода аргументов и результата выполнения функции с двумя переменными.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06" y="2068496"/>
            <a:ext cx="4941981" cy="3493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Функции </a:t>
            </a:r>
          </a:p>
          <a:p>
            <a:r>
              <a:rPr lang="ru-RU" dirty="0"/>
              <a:t>Аргументы функции</a:t>
            </a:r>
          </a:p>
          <a:p>
            <a:r>
              <a:rPr lang="en-US" dirty="0"/>
              <a:t>Lambda </a:t>
            </a:r>
            <a:r>
              <a:rPr lang="ru-RU" dirty="0"/>
              <a:t>функции</a:t>
            </a:r>
          </a:p>
          <a:p>
            <a:r>
              <a:rPr lang="ru-RU" dirty="0"/>
              <a:t>Генераторы</a:t>
            </a:r>
          </a:p>
          <a:p>
            <a:r>
              <a:rPr lang="ru-RU" dirty="0"/>
              <a:t>Декораторы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Функции официальная документация</a:t>
            </a:r>
            <a:endParaRPr lang="ru-RU" dirty="0"/>
          </a:p>
          <a:p>
            <a:r>
              <a:rPr lang="ru-RU" dirty="0">
                <a:hlinkClick r:id="rId3"/>
              </a:rPr>
              <a:t>Функции</a:t>
            </a:r>
            <a:endParaRPr lang="en-US" dirty="0"/>
          </a:p>
          <a:p>
            <a:r>
              <a:rPr lang="ru-RU" dirty="0">
                <a:hlinkClick r:id="rId4"/>
              </a:rPr>
              <a:t>Генераторы </a:t>
            </a:r>
            <a:r>
              <a:rPr lang="en-US" dirty="0">
                <a:hlinkClick r:id="rId4"/>
              </a:rPr>
              <a:t>vs </a:t>
            </a:r>
            <a:r>
              <a:rPr lang="ru-RU" dirty="0">
                <a:hlinkClick r:id="rId4"/>
              </a:rPr>
              <a:t>функции</a:t>
            </a:r>
            <a:endParaRPr lang="ru-RU" dirty="0"/>
          </a:p>
          <a:p>
            <a:r>
              <a:rPr lang="ru-RU" dirty="0">
                <a:hlinkClick r:id="rId5"/>
              </a:rPr>
              <a:t>Декораторы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в </a:t>
            </a:r>
            <a:r>
              <a:rPr lang="ru-RU" dirty="0" err="1"/>
              <a:t>python</a:t>
            </a:r>
            <a:r>
              <a:rPr lang="ru-RU" dirty="0"/>
              <a:t> - объект, принимающий аргументы и возвращающий значение. Обычно функция определяется с помощью инструкции </a:t>
            </a:r>
            <a:r>
              <a:rPr lang="ru-RU" dirty="0" err="1"/>
              <a:t>def</a:t>
            </a:r>
            <a:r>
              <a:rPr lang="ru-RU" dirty="0"/>
              <a:t>.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Функции используются для организации</a:t>
            </a:r>
            <a:r>
              <a:rPr lang="en-US" dirty="0"/>
              <a:t> </a:t>
            </a:r>
            <a:r>
              <a:rPr lang="ru-RU" dirty="0"/>
              <a:t>определенного функционала в одну</a:t>
            </a:r>
            <a:r>
              <a:rPr lang="en-US" dirty="0"/>
              <a:t> </a:t>
            </a:r>
            <a:r>
              <a:rPr lang="ru-RU" dirty="0"/>
              <a:t>конструкцию, что облегчает его многоразовое</a:t>
            </a:r>
            <a:r>
              <a:rPr lang="en-US" dirty="0"/>
              <a:t> </a:t>
            </a:r>
            <a:r>
              <a:rPr lang="ru-RU" dirty="0"/>
              <a:t>использование и уменьшает количество работы</a:t>
            </a:r>
            <a:r>
              <a:rPr lang="en-US" dirty="0"/>
              <a:t> </a:t>
            </a:r>
            <a:r>
              <a:rPr lang="ru-RU" dirty="0"/>
              <a:t>необходимое для внесения модификаций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0C0791-1764-05FE-07B9-9366FE69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82" y="4142495"/>
            <a:ext cx="4982270" cy="685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025302-73DD-4D3E-0E34-7659A97E7FF4}"/>
              </a:ext>
            </a:extLst>
          </p:cNvPr>
          <p:cNvSpPr txBox="1"/>
          <p:nvPr/>
        </p:nvSpPr>
        <p:spPr>
          <a:xfrm flipH="1">
            <a:off x="2403997" y="3714540"/>
            <a:ext cx="239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Общий вид функций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27711-AA9E-51B6-4E4A-A075F33A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70" y="3462084"/>
            <a:ext cx="3698837" cy="27741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327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CCE30F-02E7-15E8-D32F-846B95E0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49" y="1770609"/>
            <a:ext cx="4018951" cy="22606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  <a:r>
              <a:rPr lang="en-US" dirty="0"/>
              <a:t> (</a:t>
            </a:r>
            <a:r>
              <a:rPr lang="ru-RU" dirty="0"/>
              <a:t>классификация)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69914A-92C4-12FE-B566-0B66D284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6" y="4456283"/>
            <a:ext cx="2051009" cy="10660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19472C-682C-5905-1B78-87E43ED1F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66" y="4456284"/>
            <a:ext cx="2299099" cy="1066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5C8AC-8D45-B453-97DC-DF4DB83EF0A3}"/>
              </a:ext>
            </a:extLst>
          </p:cNvPr>
          <p:cNvSpPr txBox="1"/>
          <p:nvPr/>
        </p:nvSpPr>
        <p:spPr>
          <a:xfrm>
            <a:off x="5022541" y="1770810"/>
            <a:ext cx="21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Функции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368D-5EDF-12FF-5556-A61E5976588D}"/>
              </a:ext>
            </a:extLst>
          </p:cNvPr>
          <p:cNvSpPr txBox="1"/>
          <p:nvPr/>
        </p:nvSpPr>
        <p:spPr>
          <a:xfrm>
            <a:off x="1639627" y="5608082"/>
            <a:ext cx="272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Процедуры</a:t>
            </a:r>
            <a:br>
              <a:rPr lang="ru-RU" dirty="0"/>
            </a:br>
            <a:r>
              <a:rPr lang="ru-RU" dirty="0"/>
              <a:t>Ничего не возвращают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510D6-45F0-97E6-BC26-3FBA73E2668C}"/>
              </a:ext>
            </a:extLst>
          </p:cNvPr>
          <p:cNvSpPr txBox="1"/>
          <p:nvPr/>
        </p:nvSpPr>
        <p:spPr>
          <a:xfrm>
            <a:off x="7417292" y="5608082"/>
            <a:ext cx="272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Функции</a:t>
            </a:r>
            <a:br>
              <a:rPr lang="ru-RU" dirty="0"/>
            </a:br>
            <a:r>
              <a:rPr lang="ru-RU" dirty="0"/>
              <a:t>Возвращают значение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011C38C-5E07-B762-1C92-5EF91C35FCE6}"/>
              </a:ext>
            </a:extLst>
          </p:cNvPr>
          <p:cNvCxnSpPr>
            <a:cxnSpLocks/>
          </p:cNvCxnSpPr>
          <p:nvPr/>
        </p:nvCxnSpPr>
        <p:spPr>
          <a:xfrm flipH="1">
            <a:off x="3160450" y="2529935"/>
            <a:ext cx="2006354" cy="173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F09BA3A-ECF2-0B5E-C4F4-7B87595C6D81}"/>
              </a:ext>
            </a:extLst>
          </p:cNvPr>
          <p:cNvCxnSpPr>
            <a:cxnSpLocks/>
          </p:cNvCxnSpPr>
          <p:nvPr/>
        </p:nvCxnSpPr>
        <p:spPr>
          <a:xfrm>
            <a:off x="7025198" y="2502877"/>
            <a:ext cx="1657163" cy="186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69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83C03C-F886-834E-084A-D2A0CEB3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20" y="1422515"/>
            <a:ext cx="3915480" cy="32083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(классификация)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5C8AC-8D45-B453-97DC-DF4DB83EF0A3}"/>
              </a:ext>
            </a:extLst>
          </p:cNvPr>
          <p:cNvSpPr txBox="1"/>
          <p:nvPr/>
        </p:nvSpPr>
        <p:spPr>
          <a:xfrm>
            <a:off x="5022541" y="1770810"/>
            <a:ext cx="21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Функции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368D-5EDF-12FF-5556-A61E5976588D}"/>
              </a:ext>
            </a:extLst>
          </p:cNvPr>
          <p:cNvSpPr txBox="1"/>
          <p:nvPr/>
        </p:nvSpPr>
        <p:spPr>
          <a:xfrm>
            <a:off x="1639627" y="5608082"/>
            <a:ext cx="27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Без аргументов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510D6-45F0-97E6-BC26-3FBA73E2668C}"/>
              </a:ext>
            </a:extLst>
          </p:cNvPr>
          <p:cNvSpPr txBox="1"/>
          <p:nvPr/>
        </p:nvSpPr>
        <p:spPr>
          <a:xfrm>
            <a:off x="7417292" y="5608082"/>
            <a:ext cx="27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 аргументами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011C38C-5E07-B762-1C92-5EF91C35FCE6}"/>
              </a:ext>
            </a:extLst>
          </p:cNvPr>
          <p:cNvCxnSpPr>
            <a:cxnSpLocks/>
          </p:cNvCxnSpPr>
          <p:nvPr/>
        </p:nvCxnSpPr>
        <p:spPr>
          <a:xfrm flipH="1">
            <a:off x="3160450" y="2529935"/>
            <a:ext cx="2006354" cy="173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F09BA3A-ECF2-0B5E-C4F4-7B87595C6D81}"/>
              </a:ext>
            </a:extLst>
          </p:cNvPr>
          <p:cNvCxnSpPr>
            <a:cxnSpLocks/>
          </p:cNvCxnSpPr>
          <p:nvPr/>
        </p:nvCxnSpPr>
        <p:spPr>
          <a:xfrm>
            <a:off x="7025198" y="2502877"/>
            <a:ext cx="1657163" cy="186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27DEF8-F3BB-7A70-A1B6-57E22193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16" y="4560190"/>
            <a:ext cx="2810267" cy="933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56B02-9CBA-F393-4781-183CF27A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59" y="4560190"/>
            <a:ext cx="2391109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406DEF-80DB-77AE-E2AA-6E86E9C25820}"/>
              </a:ext>
            </a:extLst>
          </p:cNvPr>
          <p:cNvSpPr txBox="1"/>
          <p:nvPr/>
        </p:nvSpPr>
        <p:spPr>
          <a:xfrm flipH="1">
            <a:off x="4970724" y="3125164"/>
            <a:ext cx="255544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Аргументы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08DED1-F424-5E19-6CC9-82AD0CE51FE1}"/>
              </a:ext>
            </a:extLst>
          </p:cNvPr>
          <p:cNvSpPr txBox="1"/>
          <p:nvPr/>
        </p:nvSpPr>
        <p:spPr>
          <a:xfrm flipH="1">
            <a:off x="1163638" y="1953380"/>
            <a:ext cx="29659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Порядковые явные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24F122-AADE-AF34-BC46-5941BC0C765A}"/>
              </a:ext>
            </a:extLst>
          </p:cNvPr>
          <p:cNvSpPr txBox="1"/>
          <p:nvPr/>
        </p:nvSpPr>
        <p:spPr>
          <a:xfrm flipH="1">
            <a:off x="1163638" y="4396216"/>
            <a:ext cx="29659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Порядковые неявные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2700B6-E19D-953E-F2B2-6A25D547D24F}"/>
              </a:ext>
            </a:extLst>
          </p:cNvPr>
          <p:cNvSpPr txBox="1"/>
          <p:nvPr/>
        </p:nvSpPr>
        <p:spPr>
          <a:xfrm flipH="1">
            <a:off x="8268010" y="1953379"/>
            <a:ext cx="31864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Именованные явные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FB80E6-7B9B-D6A3-9525-F7A10202C950}"/>
              </a:ext>
            </a:extLst>
          </p:cNvPr>
          <p:cNvSpPr txBox="1"/>
          <p:nvPr/>
        </p:nvSpPr>
        <p:spPr>
          <a:xfrm flipH="1">
            <a:off x="8268011" y="4396215"/>
            <a:ext cx="31864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Именованные неявные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A689DF1-7B15-CE5C-BC79-2446CF86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63" y="4471318"/>
            <a:ext cx="3186480" cy="2250452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0B7F32A-A6FE-8A38-9453-5F1507561CB9}"/>
              </a:ext>
            </a:extLst>
          </p:cNvPr>
          <p:cNvCxnSpPr/>
          <p:nvPr/>
        </p:nvCxnSpPr>
        <p:spPr>
          <a:xfrm flipH="1">
            <a:off x="3608773" y="3746377"/>
            <a:ext cx="1216240" cy="49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F292D4BE-4438-B4B5-6972-E39F6D5974A6}"/>
              </a:ext>
            </a:extLst>
          </p:cNvPr>
          <p:cNvCxnSpPr>
            <a:cxnSpLocks/>
          </p:cNvCxnSpPr>
          <p:nvPr/>
        </p:nvCxnSpPr>
        <p:spPr>
          <a:xfrm flipH="1" flipV="1">
            <a:off x="4274538" y="2553543"/>
            <a:ext cx="550475" cy="45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19A5C50-A588-FEEC-D4A2-6917FDA3612C}"/>
              </a:ext>
            </a:extLst>
          </p:cNvPr>
          <p:cNvCxnSpPr>
            <a:cxnSpLocks/>
          </p:cNvCxnSpPr>
          <p:nvPr/>
        </p:nvCxnSpPr>
        <p:spPr>
          <a:xfrm flipV="1">
            <a:off x="7366989" y="2553543"/>
            <a:ext cx="756079" cy="45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FAD86524-FB5C-B135-C80B-946372FED2B7}"/>
              </a:ext>
            </a:extLst>
          </p:cNvPr>
          <p:cNvCxnSpPr>
            <a:cxnSpLocks/>
          </p:cNvCxnSpPr>
          <p:nvPr/>
        </p:nvCxnSpPr>
        <p:spPr>
          <a:xfrm>
            <a:off x="7792043" y="3786327"/>
            <a:ext cx="1085627" cy="457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A4736A-B0B8-9A74-0BFB-05D68225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14" y="2420321"/>
            <a:ext cx="4944165" cy="2638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036DEA-F9E2-BBB6-A1EF-B71F83F2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562" y="2420321"/>
            <a:ext cx="4553903" cy="2638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96B04-6A92-51C6-AB0C-AD8C9679F31D}"/>
              </a:ext>
            </a:extLst>
          </p:cNvPr>
          <p:cNvSpPr txBox="1"/>
          <p:nvPr/>
        </p:nvSpPr>
        <p:spPr>
          <a:xfrm>
            <a:off x="2123238" y="1988845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Порядковые явные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76D1A-C09A-4850-CBA2-F205B03AD009}"/>
              </a:ext>
            </a:extLst>
          </p:cNvPr>
          <p:cNvSpPr txBox="1"/>
          <p:nvPr/>
        </p:nvSpPr>
        <p:spPr>
          <a:xfrm>
            <a:off x="8036095" y="1988845"/>
            <a:ext cx="26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Именованные явные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7DBF1-44E5-B9E4-40E5-999BD5CB9A3F}"/>
              </a:ext>
            </a:extLst>
          </p:cNvPr>
          <p:cNvSpPr txBox="1"/>
          <p:nvPr/>
        </p:nvSpPr>
        <p:spPr>
          <a:xfrm>
            <a:off x="928876" y="5121258"/>
            <a:ext cx="4847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Наиболее простой тип аргументов, перечисляются через запятую (все указываются при вызове)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0A66A-40FE-865A-9C0F-8B027FD77127}"/>
              </a:ext>
            </a:extLst>
          </p:cNvPr>
          <p:cNvSpPr txBox="1"/>
          <p:nvPr/>
        </p:nvSpPr>
        <p:spPr>
          <a:xfrm>
            <a:off x="6988162" y="5072455"/>
            <a:ext cx="472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 определении функции им присваивается значение которое будет использоваться, если при вызове функции оно не будет перезаписано явно</a:t>
            </a:r>
          </a:p>
        </p:txBody>
      </p:sp>
    </p:spTree>
    <p:extLst>
      <p:ext uri="{BB962C8B-B14F-4D97-AF65-F5344CB8AC3E}">
        <p14:creationId xmlns:p14="http://schemas.microsoft.com/office/powerpoint/2010/main" val="131022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96B04-6A92-51C6-AB0C-AD8C9679F31D}"/>
              </a:ext>
            </a:extLst>
          </p:cNvPr>
          <p:cNvSpPr txBox="1"/>
          <p:nvPr/>
        </p:nvSpPr>
        <p:spPr>
          <a:xfrm>
            <a:off x="2123238" y="1988845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Порядковые неявные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76D1A-C09A-4850-CBA2-F205B03AD009}"/>
              </a:ext>
            </a:extLst>
          </p:cNvPr>
          <p:cNvSpPr txBox="1"/>
          <p:nvPr/>
        </p:nvSpPr>
        <p:spPr>
          <a:xfrm>
            <a:off x="8036095" y="1988845"/>
            <a:ext cx="26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Именованные неявные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7DBF1-44E5-B9E4-40E5-999BD5CB9A3F}"/>
              </a:ext>
            </a:extLst>
          </p:cNvPr>
          <p:cNvSpPr txBox="1"/>
          <p:nvPr/>
        </p:nvSpPr>
        <p:spPr>
          <a:xfrm>
            <a:off x="928874" y="4632986"/>
            <a:ext cx="4847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Порядковые неявные аргументы принимают все значения которые переданы в функцию без имени и не описаны явно при определении функции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0A66A-40FE-865A-9C0F-8B027FD77127}"/>
              </a:ext>
            </a:extLst>
          </p:cNvPr>
          <p:cNvSpPr txBox="1"/>
          <p:nvPr/>
        </p:nvSpPr>
        <p:spPr>
          <a:xfrm>
            <a:off x="6764698" y="4820435"/>
            <a:ext cx="472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Именованные неявные аргументы принимают все значения которые переданы в функцию по имени и не описаны явно при определении функции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F6C9B-A7FD-9891-12AD-66E18C05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74" y="2664510"/>
            <a:ext cx="4934639" cy="1886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4D84BE-2BB8-76FC-CC52-3A89C9F3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98" y="2482924"/>
            <a:ext cx="4944165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5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2836</TotalTime>
  <Words>560</Words>
  <Application>Microsoft Office PowerPoint</Application>
  <PresentationFormat>Широкоэкранный</PresentationFormat>
  <Paragraphs>85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Язык программирования Python</vt:lpstr>
      <vt:lpstr>Темы</vt:lpstr>
      <vt:lpstr>Полезные ресурсы</vt:lpstr>
      <vt:lpstr>Функции</vt:lpstr>
      <vt:lpstr>Функции (классификация)</vt:lpstr>
      <vt:lpstr>Функции (классификация)</vt:lpstr>
      <vt:lpstr>Аргументы функции</vt:lpstr>
      <vt:lpstr>Аргументы Функции</vt:lpstr>
      <vt:lpstr>Аргументы Функции</vt:lpstr>
      <vt:lpstr>Аргументы  Функции</vt:lpstr>
      <vt:lpstr>Lambda Функции</vt:lpstr>
      <vt:lpstr>генераторы</vt:lpstr>
      <vt:lpstr>генераторы</vt:lpstr>
      <vt:lpstr>генераторы</vt:lpstr>
      <vt:lpstr>декораторы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Roman</cp:lastModifiedBy>
  <cp:revision>35</cp:revision>
  <dcterms:created xsi:type="dcterms:W3CDTF">2022-01-12T12:48:55Z</dcterms:created>
  <dcterms:modified xsi:type="dcterms:W3CDTF">2022-10-04T15:50:41Z</dcterms:modified>
</cp:coreProperties>
</file>