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84" r:id="rId3"/>
    <p:sldId id="257" r:id="rId4"/>
    <p:sldId id="342" r:id="rId5"/>
    <p:sldId id="363" r:id="rId6"/>
    <p:sldId id="365" r:id="rId7"/>
    <p:sldId id="364" r:id="rId8"/>
    <p:sldId id="366" r:id="rId9"/>
    <p:sldId id="367" r:id="rId10"/>
    <p:sldId id="368" r:id="rId11"/>
    <p:sldId id="369" r:id="rId12"/>
    <p:sldId id="370" r:id="rId13"/>
    <p:sldId id="371" r:id="rId14"/>
    <p:sldId id="372" r:id="rId15"/>
    <p:sldId id="373" r:id="rId16"/>
    <p:sldId id="362"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285"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n" initials="R" lastIdx="2" clrIdx="0">
    <p:extLst>
      <p:ext uri="{19B8F6BF-5375-455C-9EA6-DF929625EA0E}">
        <p15:presenceInfo xmlns:p15="http://schemas.microsoft.com/office/powerpoint/2012/main" userId="Ro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45211-D6D7-4480-97FB-287A739A766C}" type="datetimeFigureOut">
              <a:rPr lang="ru-RU" smtClean="0"/>
              <a:t>01.02.2023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97BC-65E7-4EAA-BFF2-0F8C45AD40F0}" type="slidenum">
              <a:rPr lang="ru-RU" smtClean="0"/>
              <a:t>‹#›</a:t>
            </a:fld>
            <a:endParaRPr lang="ru-RU"/>
          </a:p>
        </p:txBody>
      </p:sp>
    </p:spTree>
    <p:extLst>
      <p:ext uri="{BB962C8B-B14F-4D97-AF65-F5344CB8AC3E}">
        <p14:creationId xmlns:p14="http://schemas.microsoft.com/office/powerpoint/2010/main" val="61041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97D87FC-CBF1-4B21-9CD3-FCE7C47A4CCB}" type="datetime1">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6A5EE95-EF0E-458A-AF96-B4EE627C9645}" type="slidenum">
              <a:rPr lang="ru-RU" smtClean="0"/>
              <a:t>‹#›</a:t>
            </a:fld>
            <a:endParaRPr lang="ru-RU"/>
          </a:p>
        </p:txBody>
      </p:sp>
    </p:spTree>
    <p:extLst>
      <p:ext uri="{BB962C8B-B14F-4D97-AF65-F5344CB8AC3E}">
        <p14:creationId xmlns:p14="http://schemas.microsoft.com/office/powerpoint/2010/main" val="58024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4CB41D-0CAB-4155-A982-CCA5D7D43192}" type="datetime1">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419286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233BD76-8900-4EAE-9B45-D232190466FC}" type="datetime1">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254769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DFA881D-1270-44C2-B180-97560E787A48}" type="datetime1">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228678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7A3C90C3-78DA-49BE-A6ED-634E82DEDDC3}" type="datetime1">
              <a:rPr lang="ru-RU" smtClean="0"/>
              <a:t>01.02.2023</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6A5EE95-EF0E-458A-AF96-B4EE627C9645}" type="slidenum">
              <a:rPr lang="ru-RU" smtClean="0"/>
              <a:t>‹#›</a:t>
            </a:fld>
            <a:endParaRPr lang="ru-RU"/>
          </a:p>
        </p:txBody>
      </p:sp>
    </p:spTree>
    <p:extLst>
      <p:ext uri="{BB962C8B-B14F-4D97-AF65-F5344CB8AC3E}">
        <p14:creationId xmlns:p14="http://schemas.microsoft.com/office/powerpoint/2010/main" val="312358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D5A4C55-160B-43F4-890F-87979CD69390}" type="datetime1">
              <a:rPr lang="ru-RU" smtClean="0"/>
              <a:t>01.02.2023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133846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24FC9DD-8263-445F-B7CF-1C06CE928C47}" type="datetime1">
              <a:rPr lang="ru-RU" smtClean="0"/>
              <a:t>01.02.2023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408775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12F7DAA-25D1-4B9B-9779-9D9D13FA314A}" type="datetime1">
              <a:rPr lang="ru-RU" smtClean="0"/>
              <a:t>01.02.2023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85253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5FC87-91CB-460C-800F-E68584E4E423}" type="datetime1">
              <a:rPr lang="ru-RU" smtClean="0"/>
              <a:t>01.02.2023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28180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5AF07B2-F575-458A-8D31-44467512B8B7}" type="datetime1">
              <a:rPr lang="ru-RU" smtClean="0"/>
              <a:t>01.02.2023</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374379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F0D7629-3AE5-4F4B-97BE-68FA3C511C8D}" type="datetime1">
              <a:rPr lang="ru-RU" smtClean="0"/>
              <a:t>01.02.2023</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6A5EE95-EF0E-458A-AF96-B4EE627C9645}" type="slidenum">
              <a:rPr lang="ru-RU" smtClean="0"/>
              <a:t>‹#›</a:t>
            </a:fld>
            <a:endParaRPr lang="ru-RU"/>
          </a:p>
        </p:txBody>
      </p:sp>
    </p:spTree>
    <p:extLst>
      <p:ext uri="{BB962C8B-B14F-4D97-AF65-F5344CB8AC3E}">
        <p14:creationId xmlns:p14="http://schemas.microsoft.com/office/powerpoint/2010/main" val="313976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47FADFE-8AB4-4681-B7EB-CACD424C0923}" type="datetime1">
              <a:rPr lang="ru-RU" smtClean="0"/>
              <a:t>01.02.2023</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6A5EE95-EF0E-458A-AF96-B4EE627C9645}" type="slidenum">
              <a:rPr lang="ru-RU" smtClean="0"/>
              <a:t>‹#›</a:t>
            </a:fld>
            <a:endParaRPr lang="ru-RU"/>
          </a:p>
        </p:txBody>
      </p:sp>
    </p:spTree>
    <p:extLst>
      <p:ext uri="{BB962C8B-B14F-4D97-AF65-F5344CB8AC3E}">
        <p14:creationId xmlns:p14="http://schemas.microsoft.com/office/powerpoint/2010/main" val="3483228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roproprogs.ru/ga/ga-deap-paket-dlya-sozdaniya-geneticheskih-algoritmov" TargetMode="External"/><Relationship Id="rId2" Type="http://schemas.openxmlformats.org/officeDocument/2006/relationships/hyperlink" Target="https://deap.readthedocs.io/en/master/"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github.com/DEAP/dea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fif"/></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fi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093EF-0A07-4B99-AE7C-63E5ADD708EF}"/>
              </a:ext>
            </a:extLst>
          </p:cNvPr>
          <p:cNvSpPr>
            <a:spLocks noGrp="1"/>
          </p:cNvSpPr>
          <p:nvPr>
            <p:ph type="ctrTitle"/>
          </p:nvPr>
        </p:nvSpPr>
        <p:spPr/>
        <p:txBody>
          <a:bodyPr/>
          <a:lstStyle/>
          <a:p>
            <a:r>
              <a:rPr lang="ru-RU" sz="4800" dirty="0"/>
              <a:t>Библиотеки языка </a:t>
            </a:r>
            <a:r>
              <a:rPr lang="ru-RU" sz="4800" b="1" dirty="0" err="1"/>
              <a:t>Python</a:t>
            </a:r>
            <a:r>
              <a:rPr lang="ru-RU" sz="4800" b="1" dirty="0"/>
              <a:t> </a:t>
            </a:r>
            <a:r>
              <a:rPr lang="ru-RU" sz="4800" dirty="0"/>
              <a:t>для компьютерных вычислений и моделирования</a:t>
            </a:r>
          </a:p>
        </p:txBody>
      </p:sp>
      <p:sp>
        <p:nvSpPr>
          <p:cNvPr id="3" name="Подзаголовок 2">
            <a:extLst>
              <a:ext uri="{FF2B5EF4-FFF2-40B4-BE49-F238E27FC236}">
                <a16:creationId xmlns:a16="http://schemas.microsoft.com/office/drawing/2014/main" id="{1D1BB3FC-6447-4782-9D74-A2326C5A47A3}"/>
              </a:ext>
            </a:extLst>
          </p:cNvPr>
          <p:cNvSpPr>
            <a:spLocks noGrp="1"/>
          </p:cNvSpPr>
          <p:nvPr>
            <p:ph type="subTitle" idx="1"/>
          </p:nvPr>
        </p:nvSpPr>
        <p:spPr/>
        <p:txBody>
          <a:bodyPr/>
          <a:lstStyle/>
          <a:p>
            <a:r>
              <a:rPr lang="ru-RU" dirty="0"/>
              <a:t>Генетические алгоритмы и пакет </a:t>
            </a:r>
            <a:r>
              <a:rPr lang="en-US" dirty="0"/>
              <a:t>DEAP </a:t>
            </a:r>
            <a:r>
              <a:rPr lang="ru-RU" dirty="0"/>
              <a:t>в</a:t>
            </a:r>
            <a:r>
              <a:rPr lang="en-US" dirty="0"/>
              <a:t> Python</a:t>
            </a:r>
            <a:endParaRPr lang="ru-RU" dirty="0"/>
          </a:p>
        </p:txBody>
      </p:sp>
      <p:sp>
        <p:nvSpPr>
          <p:cNvPr id="5" name="TextBox 4">
            <a:extLst>
              <a:ext uri="{FF2B5EF4-FFF2-40B4-BE49-F238E27FC236}">
                <a16:creationId xmlns:a16="http://schemas.microsoft.com/office/drawing/2014/main" id="{CB957444-3318-9710-EEA2-72E0F7981B39}"/>
              </a:ext>
            </a:extLst>
          </p:cNvPr>
          <p:cNvSpPr txBox="1"/>
          <p:nvPr/>
        </p:nvSpPr>
        <p:spPr>
          <a:xfrm>
            <a:off x="5095783" y="5458968"/>
            <a:ext cx="6185516" cy="1200329"/>
          </a:xfrm>
          <a:prstGeom prst="rect">
            <a:avLst/>
          </a:prstGeom>
          <a:noFill/>
        </p:spPr>
        <p:txBody>
          <a:bodyPr wrap="square">
            <a:spAutoFit/>
          </a:bodyPr>
          <a:lstStyle/>
          <a:p>
            <a:r>
              <a:rPr lang="ru-RU" b="1" dirty="0">
                <a:solidFill>
                  <a:srgbClr val="000000"/>
                </a:solidFill>
                <a:latin typeface="Times New Roman" panose="02020603050405020304" pitchFamily="18" charset="0"/>
                <a:ea typeface="Times New Roman" panose="02020603050405020304" pitchFamily="18" charset="0"/>
              </a:rPr>
              <a:t>Лобанов Алексей Владимирович</a:t>
            </a:r>
          </a:p>
          <a:p>
            <a:r>
              <a:rPr lang="ru-RU" dirty="0">
                <a:solidFill>
                  <a:srgbClr val="000000"/>
                </a:solidFill>
                <a:latin typeface="Times New Roman" panose="02020603050405020304" pitchFamily="18" charset="0"/>
                <a:ea typeface="Times New Roman" panose="02020603050405020304" pitchFamily="18" charset="0"/>
              </a:rPr>
              <a:t>Главный специалист отдела разработки и внедрения АИС, </a:t>
            </a:r>
            <a:r>
              <a:rPr lang="ru-RU" dirty="0"/>
              <a:t>Ассистент кафедры информационных компьютерных технологий </a:t>
            </a:r>
            <a:r>
              <a:rPr lang="ru-RU" dirty="0">
                <a:solidFill>
                  <a:srgbClr val="000000"/>
                </a:solidFill>
                <a:latin typeface="Times New Roman" panose="02020603050405020304" pitchFamily="18" charset="0"/>
                <a:ea typeface="Times New Roman" panose="02020603050405020304" pitchFamily="18" charset="0"/>
              </a:rPr>
              <a:t>РХТУ им. Д.И. Менделеева</a:t>
            </a:r>
          </a:p>
        </p:txBody>
      </p:sp>
      <p:sp>
        <p:nvSpPr>
          <p:cNvPr id="4" name="Прямоугольник 3">
            <a:extLst>
              <a:ext uri="{FF2B5EF4-FFF2-40B4-BE49-F238E27FC236}">
                <a16:creationId xmlns:a16="http://schemas.microsoft.com/office/drawing/2014/main" id="{6682530E-3DA5-26CF-0821-D54C6527D350}"/>
              </a:ext>
            </a:extLst>
          </p:cNvPr>
          <p:cNvSpPr/>
          <p:nvPr/>
        </p:nvSpPr>
        <p:spPr>
          <a:xfrm>
            <a:off x="9785501" y="4296763"/>
            <a:ext cx="804911" cy="646331"/>
          </a:xfrm>
          <a:prstGeom prst="rect">
            <a:avLst/>
          </a:prstGeom>
          <a:noFill/>
        </p:spPr>
        <p:txBody>
          <a:bodyPr wrap="squar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a:t>
            </a:r>
            <a:endParaRPr lang="ru-RU"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59520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327171" y="367187"/>
            <a:ext cx="11794921" cy="1609344"/>
          </a:xfrm>
        </p:spPr>
        <p:txBody>
          <a:bodyPr>
            <a:normAutofit/>
          </a:bodyPr>
          <a:lstStyle/>
          <a:p>
            <a:r>
              <a:rPr lang="ru-RU" sz="4400" dirty="0"/>
              <a:t>ОТЛИЧИЯ ОТ ТРАДИЦИОННЫХ АЛГОРИТМОВ</a:t>
            </a:r>
            <a:endParaRPr lang="en-US" sz="44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10</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9286291" y="2959001"/>
            <a:ext cx="2905709" cy="26505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87D0DDE4-7CD0-470E-AED6-83AAE34522EC}"/>
              </a:ext>
            </a:extLst>
          </p:cNvPr>
          <p:cNvSpPr/>
          <p:nvPr/>
        </p:nvSpPr>
        <p:spPr>
          <a:xfrm>
            <a:off x="598414" y="2035671"/>
            <a:ext cx="11352793" cy="923330"/>
          </a:xfrm>
          <a:prstGeom prst="rect">
            <a:avLst/>
          </a:prstGeom>
        </p:spPr>
        <p:txBody>
          <a:bodyPr wrap="square">
            <a:spAutoFit/>
          </a:bodyPr>
          <a:lstStyle/>
          <a:p>
            <a:r>
              <a:rPr lang="ru-RU" dirty="0"/>
              <a:t>Между генетическими и традиционными алгоритмами поиска и оптимизации имеется несколько важных различий. Перечислим основные характеристики генетических алгоритмов, отличающие их от традиционных: </a:t>
            </a:r>
          </a:p>
        </p:txBody>
      </p:sp>
      <p:pic>
        <p:nvPicPr>
          <p:cNvPr id="4" name="Рисунок 3">
            <a:extLst>
              <a:ext uri="{FF2B5EF4-FFF2-40B4-BE49-F238E27FC236}">
                <a16:creationId xmlns:a16="http://schemas.microsoft.com/office/drawing/2014/main" id="{D83E9D8F-CCC7-4637-97CF-DCC34DB2017A}"/>
              </a:ext>
            </a:extLst>
          </p:cNvPr>
          <p:cNvPicPr>
            <a:picLocks noChangeAspect="1"/>
          </p:cNvPicPr>
          <p:nvPr/>
        </p:nvPicPr>
        <p:blipFill>
          <a:blip r:embed="rId3"/>
          <a:stretch>
            <a:fillRect/>
          </a:stretch>
        </p:blipFill>
        <p:spPr>
          <a:xfrm>
            <a:off x="598413" y="3100341"/>
            <a:ext cx="7238195" cy="1194822"/>
          </a:xfrm>
          <a:prstGeom prst="rect">
            <a:avLst/>
          </a:prstGeom>
        </p:spPr>
      </p:pic>
      <p:sp>
        <p:nvSpPr>
          <p:cNvPr id="5" name="Прямоугольник 4">
            <a:extLst>
              <a:ext uri="{FF2B5EF4-FFF2-40B4-BE49-F238E27FC236}">
                <a16:creationId xmlns:a16="http://schemas.microsoft.com/office/drawing/2014/main" id="{5D05A547-E4C5-4A08-8271-1465AAA5C002}"/>
              </a:ext>
            </a:extLst>
          </p:cNvPr>
          <p:cNvSpPr/>
          <p:nvPr/>
        </p:nvSpPr>
        <p:spPr>
          <a:xfrm>
            <a:off x="598413" y="4403310"/>
            <a:ext cx="8805646" cy="1477328"/>
          </a:xfrm>
          <a:prstGeom prst="rect">
            <a:avLst/>
          </a:prstGeom>
        </p:spPr>
        <p:txBody>
          <a:bodyPr wrap="square">
            <a:spAutoFit/>
          </a:bodyPr>
          <a:lstStyle/>
          <a:p>
            <a:pPr algn="just"/>
            <a:r>
              <a:rPr lang="ru-RU" dirty="0"/>
              <a:t>Целью генетического поиска является популяция потенциальных решений (индивидуумов), а не единственное решение. В любой точке поиска алгоритм сохраняет множество индивидуумов, образующих текущее поколение. На каждой итерации генетического алгоритма создается следующее поколение индивидуумов.</a:t>
            </a:r>
          </a:p>
        </p:txBody>
      </p:sp>
    </p:spTree>
    <p:extLst>
      <p:ext uri="{BB962C8B-B14F-4D97-AF65-F5344CB8AC3E}">
        <p14:creationId xmlns:p14="http://schemas.microsoft.com/office/powerpoint/2010/main" val="184957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327171" y="367187"/>
            <a:ext cx="11794921" cy="1609344"/>
          </a:xfrm>
        </p:spPr>
        <p:txBody>
          <a:bodyPr>
            <a:normAutofit/>
          </a:bodyPr>
          <a:lstStyle/>
          <a:p>
            <a:r>
              <a:rPr lang="ru-RU" sz="4400" dirty="0"/>
              <a:t>ОТЛИЧИЯ ОТ ТРАДИЦИОННЫХ АЛГОРИТМОВ</a:t>
            </a:r>
            <a:endParaRPr lang="en-US" sz="44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11</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9702609" y="3961937"/>
            <a:ext cx="2489391" cy="227075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615D15DB-1D1E-4447-872C-EBAF160A7E23}"/>
              </a:ext>
            </a:extLst>
          </p:cNvPr>
          <p:cNvSpPr/>
          <p:nvPr/>
        </p:nvSpPr>
        <p:spPr>
          <a:xfrm>
            <a:off x="327171" y="1582341"/>
            <a:ext cx="11537658" cy="1569660"/>
          </a:xfrm>
          <a:prstGeom prst="rect">
            <a:avLst/>
          </a:prstGeom>
        </p:spPr>
        <p:txBody>
          <a:bodyPr wrap="square">
            <a:spAutoFit/>
          </a:bodyPr>
          <a:lstStyle/>
          <a:p>
            <a:pPr algn="just"/>
            <a:r>
              <a:rPr lang="ru-RU" sz="1600" dirty="0"/>
              <a:t>Генетические алгоритмы работают не с  самими потенциальными решениями, а  с  их кодированными представлениями, которые часто называют </a:t>
            </a:r>
            <a:r>
              <a:rPr lang="ru-RU" sz="1600" b="1" dirty="0"/>
              <a:t>хромосомами</a:t>
            </a:r>
            <a:r>
              <a:rPr lang="ru-RU" sz="1600" dirty="0"/>
              <a:t>. Простым примером хромосомы является двоичная строка фиксированной длины. Хромосомы позволяют определить генетические операции скрещивания и мутации. Скрещивание реализуется обменом частей родительских хромосом, а мутация – изменением частей хромосом. Побочный эффект генетического представления – отделение поиска от исходной предметной области. Генетические алгоритмы не знают, что именно представляют хромосомы, и не пытаются их интерпретировать.</a:t>
            </a:r>
          </a:p>
        </p:txBody>
      </p:sp>
      <p:sp>
        <p:nvSpPr>
          <p:cNvPr id="7" name="Прямоугольник 6">
            <a:extLst>
              <a:ext uri="{FF2B5EF4-FFF2-40B4-BE49-F238E27FC236}">
                <a16:creationId xmlns:a16="http://schemas.microsoft.com/office/drawing/2014/main" id="{279BAFAF-A6E7-44FF-A386-A8CF5E141679}"/>
              </a:ext>
            </a:extLst>
          </p:cNvPr>
          <p:cNvSpPr/>
          <p:nvPr/>
        </p:nvSpPr>
        <p:spPr>
          <a:xfrm>
            <a:off x="327171" y="3195658"/>
            <a:ext cx="10159068" cy="1569660"/>
          </a:xfrm>
          <a:prstGeom prst="rect">
            <a:avLst/>
          </a:prstGeom>
        </p:spPr>
        <p:txBody>
          <a:bodyPr wrap="square">
            <a:spAutoFit/>
          </a:bodyPr>
          <a:lstStyle/>
          <a:p>
            <a:pPr algn="just"/>
            <a:r>
              <a:rPr lang="ru-RU" sz="1600" b="1" dirty="0"/>
              <a:t>Функция приспособленности </a:t>
            </a:r>
            <a:r>
              <a:rPr lang="ru-RU" sz="1600" dirty="0"/>
              <a:t>представляет </a:t>
            </a:r>
            <a:r>
              <a:rPr lang="ru-RU" sz="1600" b="1" dirty="0"/>
              <a:t>проблему</a:t>
            </a:r>
            <a:r>
              <a:rPr lang="ru-RU" sz="1600" dirty="0"/>
              <a:t>, которую мы пытаемся решить. Цель генетического алгоритма – найти индивидуумов, для которых оценка, вычисляемая функцией приспособленности, максимальна. В отличие от традиционных алгоритмов поиска, генетические алгоритмы анализируют только значение, возвращенное функцией приспособленности, их не интересует ни производная, ни какая-либо другая информация. Поэтому они могут работать с функциями, которые трудно или невозможно продифференцировать.</a:t>
            </a:r>
          </a:p>
        </p:txBody>
      </p:sp>
      <p:sp>
        <p:nvSpPr>
          <p:cNvPr id="8" name="Прямоугольник 7">
            <a:extLst>
              <a:ext uri="{FF2B5EF4-FFF2-40B4-BE49-F238E27FC236}">
                <a16:creationId xmlns:a16="http://schemas.microsoft.com/office/drawing/2014/main" id="{7A23EF74-F4BA-4D40-B95D-2BB7CBB24993}"/>
              </a:ext>
            </a:extLst>
          </p:cNvPr>
          <p:cNvSpPr/>
          <p:nvPr/>
        </p:nvSpPr>
        <p:spPr>
          <a:xfrm>
            <a:off x="327171" y="4864431"/>
            <a:ext cx="8822422" cy="1815882"/>
          </a:xfrm>
          <a:prstGeom prst="rect">
            <a:avLst/>
          </a:prstGeom>
        </p:spPr>
        <p:txBody>
          <a:bodyPr wrap="square">
            <a:spAutoFit/>
          </a:bodyPr>
          <a:lstStyle/>
          <a:p>
            <a:pPr algn="just"/>
            <a:r>
              <a:rPr lang="ru-RU" sz="1600" dirty="0"/>
              <a:t>Многие традиционные алгоритмы по природе своей детерминированы, тогда как правила, применяемые генетическими алгоритмами для перехода от предыдущего поколения к следующему, вероятностные.</a:t>
            </a:r>
          </a:p>
          <a:p>
            <a:pPr algn="just"/>
            <a:r>
              <a:rPr lang="ru-RU" sz="1600" dirty="0"/>
              <a:t>Несмотря на вероятностную природу процесса, поиск, основанный на генетическом алгоритме, нельзя назвать случайным; случайность используется, чтобы направить поиск в сторону тех областей пространства поиска, где выше шансы улучшить результаты. Теперь рассмотрим преимущества генетических алгоритмов.</a:t>
            </a:r>
          </a:p>
        </p:txBody>
      </p:sp>
    </p:spTree>
    <p:extLst>
      <p:ext uri="{BB962C8B-B14F-4D97-AF65-F5344CB8AC3E}">
        <p14:creationId xmlns:p14="http://schemas.microsoft.com/office/powerpoint/2010/main" val="46777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918563" y="367187"/>
            <a:ext cx="11794921" cy="1609344"/>
          </a:xfrm>
        </p:spPr>
        <p:txBody>
          <a:bodyPr>
            <a:normAutofit/>
          </a:bodyPr>
          <a:lstStyle/>
          <a:p>
            <a:r>
              <a:rPr lang="ru-RU" sz="4800" dirty="0"/>
              <a:t>Генетические АЛГОРИТМОВ</a:t>
            </a:r>
            <a:endParaRPr lang="en-US" sz="48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12</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8827306" y="3251343"/>
            <a:ext cx="3255637" cy="296970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DFFA1D8F-13FC-4E8A-979F-604D113BEC80}"/>
              </a:ext>
            </a:extLst>
          </p:cNvPr>
          <p:cNvSpPr/>
          <p:nvPr/>
        </p:nvSpPr>
        <p:spPr>
          <a:xfrm>
            <a:off x="918563" y="1641999"/>
            <a:ext cx="8180894" cy="2031325"/>
          </a:xfrm>
          <a:prstGeom prst="rect">
            <a:avLst/>
          </a:prstGeom>
        </p:spPr>
        <p:txBody>
          <a:bodyPr wrap="none">
            <a:spAutoFit/>
          </a:bodyPr>
          <a:lstStyle/>
          <a:p>
            <a:r>
              <a:rPr lang="ru-RU" b="1" dirty="0"/>
              <a:t>Преимущества генетических алгоритмов</a:t>
            </a:r>
          </a:p>
          <a:p>
            <a:pPr marL="285750" indent="-285750">
              <a:buFont typeface="Arial" panose="020B0604020202020204" pitchFamily="34" charset="0"/>
              <a:buChar char="•"/>
            </a:pPr>
            <a:r>
              <a:rPr lang="ru-RU" dirty="0"/>
              <a:t>способность выполнять глобальную оптимизацию;</a:t>
            </a:r>
          </a:p>
          <a:p>
            <a:pPr marL="285750" indent="-285750">
              <a:buFont typeface="Arial" panose="020B0604020202020204" pitchFamily="34" charset="0"/>
              <a:buChar char="•"/>
            </a:pPr>
            <a:r>
              <a:rPr lang="ru-RU" dirty="0"/>
              <a:t>применимость к  задачам со сложным математическим представлением;</a:t>
            </a:r>
          </a:p>
          <a:p>
            <a:pPr marL="285750" indent="-285750">
              <a:buFont typeface="Arial" panose="020B0604020202020204" pitchFamily="34" charset="0"/>
              <a:buChar char="•"/>
            </a:pPr>
            <a:r>
              <a:rPr lang="ru-RU" dirty="0"/>
              <a:t>применимость к  задачам, не имеющим математического представления;</a:t>
            </a:r>
          </a:p>
          <a:p>
            <a:pPr marL="285750" indent="-285750">
              <a:buFont typeface="Arial" panose="020B0604020202020204" pitchFamily="34" charset="0"/>
              <a:buChar char="•"/>
            </a:pPr>
            <a:r>
              <a:rPr lang="ru-RU" dirty="0"/>
              <a:t>устойчивость к шуму;</a:t>
            </a:r>
          </a:p>
          <a:p>
            <a:pPr marL="285750" indent="-285750">
              <a:buFont typeface="Arial" panose="020B0604020202020204" pitchFamily="34" charset="0"/>
              <a:buChar char="•"/>
            </a:pPr>
            <a:r>
              <a:rPr lang="ru-RU" dirty="0"/>
              <a:t>поддержка распараллеливания и распределенной обработки;</a:t>
            </a:r>
          </a:p>
          <a:p>
            <a:pPr marL="285750" indent="-285750">
              <a:buFont typeface="Arial" panose="020B0604020202020204" pitchFamily="34" charset="0"/>
              <a:buChar char="•"/>
            </a:pPr>
            <a:r>
              <a:rPr lang="ru-RU" dirty="0"/>
              <a:t>пригодность к непрерывному обучению.</a:t>
            </a:r>
          </a:p>
        </p:txBody>
      </p:sp>
      <p:sp>
        <p:nvSpPr>
          <p:cNvPr id="9" name="Прямоугольник 8">
            <a:extLst>
              <a:ext uri="{FF2B5EF4-FFF2-40B4-BE49-F238E27FC236}">
                <a16:creationId xmlns:a16="http://schemas.microsoft.com/office/drawing/2014/main" id="{B0C74A56-4632-469A-8F9C-3FFBFD885755}"/>
              </a:ext>
            </a:extLst>
          </p:cNvPr>
          <p:cNvSpPr/>
          <p:nvPr/>
        </p:nvSpPr>
        <p:spPr>
          <a:xfrm>
            <a:off x="918563" y="3831564"/>
            <a:ext cx="4913076" cy="1754326"/>
          </a:xfrm>
          <a:prstGeom prst="rect">
            <a:avLst/>
          </a:prstGeom>
        </p:spPr>
        <p:txBody>
          <a:bodyPr wrap="none">
            <a:spAutoFit/>
          </a:bodyPr>
          <a:lstStyle/>
          <a:p>
            <a:r>
              <a:rPr lang="ru-RU" b="1" dirty="0"/>
              <a:t>Ограничения генетических алгоритмов</a:t>
            </a:r>
          </a:p>
          <a:p>
            <a:pPr marL="285750" indent="-285750">
              <a:buFont typeface="Arial" panose="020B0604020202020204" pitchFamily="34" charset="0"/>
              <a:buChar char="•"/>
            </a:pPr>
            <a:r>
              <a:rPr lang="ru-RU" dirty="0"/>
              <a:t>необходимы специальные определения;</a:t>
            </a:r>
          </a:p>
          <a:p>
            <a:pPr marL="285750" indent="-285750">
              <a:buFont typeface="Arial" panose="020B0604020202020204" pitchFamily="34" charset="0"/>
              <a:buChar char="•"/>
            </a:pPr>
            <a:r>
              <a:rPr lang="ru-RU" dirty="0"/>
              <a:t>необходима настройка </a:t>
            </a:r>
            <a:r>
              <a:rPr lang="ru-RU" dirty="0" err="1"/>
              <a:t>гиперпараметров</a:t>
            </a:r>
            <a:r>
              <a:rPr lang="ru-RU" dirty="0"/>
              <a:t>;</a:t>
            </a:r>
          </a:p>
          <a:p>
            <a:pPr marL="285750" indent="-285750">
              <a:buFont typeface="Arial" panose="020B0604020202020204" pitchFamily="34" charset="0"/>
              <a:buChar char="•"/>
            </a:pPr>
            <a:r>
              <a:rPr lang="ru-RU" dirty="0"/>
              <a:t>большой объем счетных операций;</a:t>
            </a:r>
          </a:p>
          <a:p>
            <a:pPr marL="285750" indent="-285750">
              <a:buFont typeface="Arial" panose="020B0604020202020204" pitchFamily="34" charset="0"/>
              <a:buChar char="•"/>
            </a:pPr>
            <a:r>
              <a:rPr lang="ru-RU" dirty="0"/>
              <a:t>опасность преждевременной сходимости; </a:t>
            </a:r>
          </a:p>
          <a:p>
            <a:pPr marL="285750" indent="-285750">
              <a:buFont typeface="Arial" panose="020B0604020202020204" pitchFamily="34" charset="0"/>
              <a:buChar char="•"/>
            </a:pPr>
            <a:r>
              <a:rPr lang="ru-RU" dirty="0"/>
              <a:t>отсутствие гарантированного решения.</a:t>
            </a:r>
            <a:endParaRPr lang="ru-RU" b="1" dirty="0"/>
          </a:p>
        </p:txBody>
      </p:sp>
    </p:spTree>
    <p:extLst>
      <p:ext uri="{BB962C8B-B14F-4D97-AF65-F5344CB8AC3E}">
        <p14:creationId xmlns:p14="http://schemas.microsoft.com/office/powerpoint/2010/main" val="271633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67780" y="-46465"/>
            <a:ext cx="12403091" cy="1609344"/>
          </a:xfrm>
        </p:spPr>
        <p:txBody>
          <a:bodyPr>
            <a:normAutofit/>
          </a:bodyPr>
          <a:lstStyle/>
          <a:p>
            <a:r>
              <a:rPr lang="ru-RU" sz="3600" dirty="0"/>
              <a:t>Сценарии применения генетических алгоритмов</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13</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8907707" y="3192620"/>
            <a:ext cx="3255637" cy="29697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F7D2E711-ABB1-43B2-BC0D-A6DC51AD9475}"/>
              </a:ext>
            </a:extLst>
          </p:cNvPr>
          <p:cNvSpPr/>
          <p:nvPr/>
        </p:nvSpPr>
        <p:spPr>
          <a:xfrm>
            <a:off x="480966" y="1085277"/>
            <a:ext cx="9485153" cy="4524315"/>
          </a:xfrm>
          <a:prstGeom prst="rect">
            <a:avLst/>
          </a:prstGeom>
        </p:spPr>
        <p:txBody>
          <a:bodyPr wrap="square">
            <a:spAutoFit/>
          </a:bodyPr>
          <a:lstStyle/>
          <a:p>
            <a:pPr algn="just"/>
            <a:r>
              <a:rPr lang="ru-RU" dirty="0"/>
              <a:t>Генетические алгоритмы лучше применять для решения следующих задач:</a:t>
            </a:r>
          </a:p>
          <a:p>
            <a:pPr marL="285750" indent="-285750" algn="just">
              <a:buFont typeface="Arial" panose="020B0604020202020204" pitchFamily="34" charset="0"/>
              <a:buChar char="•"/>
            </a:pPr>
            <a:r>
              <a:rPr lang="ru-RU" b="1" dirty="0"/>
              <a:t>Задачи со сложным математическим представлением</a:t>
            </a:r>
            <a:r>
              <a:rPr lang="ru-RU" dirty="0"/>
              <a:t>. Поскольку генетическим алгоритмам нужно знать только значение функции приспособленности, их можно использовать для решения задач, в которых целевую функцию трудно или невозможно продифференцировать, задач с большим количеством параметров и задач с параметрами разных типов.</a:t>
            </a:r>
          </a:p>
          <a:p>
            <a:pPr marL="285750" indent="-285750" algn="just">
              <a:buFont typeface="Arial" panose="020B0604020202020204" pitchFamily="34" charset="0"/>
              <a:buChar char="•"/>
            </a:pPr>
            <a:r>
              <a:rPr lang="ru-RU" b="1" dirty="0"/>
              <a:t>Задачи, не имеющие математического представления</a:t>
            </a:r>
            <a:r>
              <a:rPr lang="ru-RU" dirty="0"/>
              <a:t>. Генетические алгоритмы не требуют математического представления задачи, коль скоро можно получить значение оценки или существует метод сравнения двух решений.</a:t>
            </a:r>
          </a:p>
          <a:p>
            <a:pPr marL="285750" indent="-285750" algn="just">
              <a:buFont typeface="Arial" panose="020B0604020202020204" pitchFamily="34" charset="0"/>
              <a:buChar char="•"/>
            </a:pPr>
            <a:r>
              <a:rPr lang="ru-RU" b="1" dirty="0"/>
              <a:t>Задачи с  зашумленной окружающей средой</a:t>
            </a:r>
            <a:r>
              <a:rPr lang="ru-RU" dirty="0"/>
              <a:t>. Генетические алгоритмы устойчивы к  зашумленным данным, например прочитанным с датчика или основанным на оценках, сделанных человеком</a:t>
            </a:r>
          </a:p>
          <a:p>
            <a:pPr marL="285750" indent="-285750" algn="just">
              <a:buFont typeface="Arial" panose="020B0604020202020204" pitchFamily="34" charset="0"/>
              <a:buChar char="•"/>
            </a:pPr>
            <a:r>
              <a:rPr lang="ru-RU" b="1" dirty="0"/>
              <a:t>Задачи, в  которых окружающая среда изменяется во времени</a:t>
            </a:r>
            <a:r>
              <a:rPr lang="ru-RU" dirty="0"/>
              <a:t>. Генетические алгоритмы могут адаптироваться к  медленным изменениям окружающей среды, поскольку постоянно создают новые поколения, приспосабливающиеся к изменениям.</a:t>
            </a:r>
          </a:p>
        </p:txBody>
      </p:sp>
      <p:sp>
        <p:nvSpPr>
          <p:cNvPr id="4" name="Прямоугольник 3">
            <a:extLst>
              <a:ext uri="{FF2B5EF4-FFF2-40B4-BE49-F238E27FC236}">
                <a16:creationId xmlns:a16="http://schemas.microsoft.com/office/drawing/2014/main" id="{9E5D420A-145A-46A6-B10E-BB42D3135C32}"/>
              </a:ext>
            </a:extLst>
          </p:cNvPr>
          <p:cNvSpPr/>
          <p:nvPr/>
        </p:nvSpPr>
        <p:spPr>
          <a:xfrm>
            <a:off x="776672" y="5609592"/>
            <a:ext cx="8050634" cy="923330"/>
          </a:xfrm>
          <a:prstGeom prst="rect">
            <a:avLst/>
          </a:prstGeom>
        </p:spPr>
        <p:txBody>
          <a:bodyPr wrap="square">
            <a:spAutoFit/>
          </a:bodyPr>
          <a:lstStyle/>
          <a:p>
            <a:r>
              <a:rPr lang="ru-RU" dirty="0"/>
              <a:t>С другой стороны, если для задачи известен специализированный способ решения традиционным или аналитическим методом, то вполне вероятно, что он окажется эффективнее.</a:t>
            </a:r>
          </a:p>
        </p:txBody>
      </p:sp>
    </p:spTree>
    <p:extLst>
      <p:ext uri="{BB962C8B-B14F-4D97-AF65-F5344CB8AC3E}">
        <p14:creationId xmlns:p14="http://schemas.microsoft.com/office/powerpoint/2010/main" val="107043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67780" y="-46465"/>
            <a:ext cx="12403091" cy="1609344"/>
          </a:xfrm>
        </p:spPr>
        <p:txBody>
          <a:bodyPr>
            <a:normAutofit/>
          </a:bodyPr>
          <a:lstStyle/>
          <a:p>
            <a:r>
              <a:rPr lang="ru-RU" sz="3600" dirty="0"/>
              <a:t>Базовая структура генетического алгоритма</a:t>
            </a:r>
            <a:endParaRPr lang="en-US" sz="36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14</a:t>
            </a:fld>
            <a:endParaRPr lang="ru-RU"/>
          </a:p>
        </p:txBody>
      </p:sp>
      <p:pic>
        <p:nvPicPr>
          <p:cNvPr id="5" name="Рисунок 4">
            <a:extLst>
              <a:ext uri="{FF2B5EF4-FFF2-40B4-BE49-F238E27FC236}">
                <a16:creationId xmlns:a16="http://schemas.microsoft.com/office/drawing/2014/main" id="{051B6639-B37B-481A-BCF8-8D9A3FA196F0}"/>
              </a:ext>
            </a:extLst>
          </p:cNvPr>
          <p:cNvPicPr>
            <a:picLocks noChangeAspect="1"/>
          </p:cNvPicPr>
          <p:nvPr/>
        </p:nvPicPr>
        <p:blipFill>
          <a:blip r:embed="rId2"/>
          <a:stretch>
            <a:fillRect/>
          </a:stretch>
        </p:blipFill>
        <p:spPr>
          <a:xfrm>
            <a:off x="411721" y="1071694"/>
            <a:ext cx="2125952" cy="5347982"/>
          </a:xfrm>
          <a:prstGeom prst="rect">
            <a:avLst/>
          </a:prstGeom>
        </p:spPr>
      </p:pic>
      <p:sp>
        <p:nvSpPr>
          <p:cNvPr id="6" name="Прямоугольник 5">
            <a:extLst>
              <a:ext uri="{FF2B5EF4-FFF2-40B4-BE49-F238E27FC236}">
                <a16:creationId xmlns:a16="http://schemas.microsoft.com/office/drawing/2014/main" id="{7893698A-2E87-49AB-8A7E-681F7AF075FD}"/>
              </a:ext>
            </a:extLst>
          </p:cNvPr>
          <p:cNvSpPr/>
          <p:nvPr/>
        </p:nvSpPr>
        <p:spPr>
          <a:xfrm>
            <a:off x="2938943" y="1202611"/>
            <a:ext cx="8772088" cy="2308324"/>
          </a:xfrm>
          <a:prstGeom prst="rect">
            <a:avLst/>
          </a:prstGeom>
        </p:spPr>
        <p:txBody>
          <a:bodyPr wrap="square">
            <a:spAutoFit/>
          </a:bodyPr>
          <a:lstStyle/>
          <a:p>
            <a:pPr algn="just"/>
            <a:r>
              <a:rPr lang="ru-RU" sz="1600" b="1" dirty="0"/>
              <a:t>Начальная популяция</a:t>
            </a:r>
            <a:r>
              <a:rPr lang="ru-RU" sz="1600" dirty="0"/>
              <a:t> состоит из случайным образом выбранных потенциальных решений (индивидуумов). Поскольку в генетических алгоритмах индивидуумы представлены хромосомами, начальная популяция – это, по сути дела, набор хромосом.</a:t>
            </a:r>
          </a:p>
          <a:p>
            <a:pPr algn="just"/>
            <a:endParaRPr lang="ru-RU" sz="1600" dirty="0"/>
          </a:p>
          <a:p>
            <a:pPr algn="just"/>
            <a:r>
              <a:rPr lang="ru-RU" sz="1600" b="1" dirty="0"/>
              <a:t>Для каждого индивидуума вычисляется функция приспособленности</a:t>
            </a:r>
            <a:r>
              <a:rPr lang="ru-RU" sz="1600" dirty="0"/>
              <a:t>. Это делается один раз для начальной популяции, а  затем для каждого нового поколения после применения операторов отбора, скрещивания и мутации. Поскольку приспособленность любого индивидуума не зависит от всех остальных, эти вычисления можно производить параллельно.</a:t>
            </a:r>
          </a:p>
        </p:txBody>
      </p:sp>
      <p:sp>
        <p:nvSpPr>
          <p:cNvPr id="7" name="Прямоугольник 6">
            <a:extLst>
              <a:ext uri="{FF2B5EF4-FFF2-40B4-BE49-F238E27FC236}">
                <a16:creationId xmlns:a16="http://schemas.microsoft.com/office/drawing/2014/main" id="{45A10C7D-F003-4CD3-ADE4-0734AD1FDCC0}"/>
              </a:ext>
            </a:extLst>
          </p:cNvPr>
          <p:cNvSpPr/>
          <p:nvPr/>
        </p:nvSpPr>
        <p:spPr>
          <a:xfrm>
            <a:off x="2938943" y="3473162"/>
            <a:ext cx="9115350" cy="3139321"/>
          </a:xfrm>
          <a:prstGeom prst="rect">
            <a:avLst/>
          </a:prstGeom>
        </p:spPr>
        <p:txBody>
          <a:bodyPr wrap="square">
            <a:spAutoFit/>
          </a:bodyPr>
          <a:lstStyle/>
          <a:p>
            <a:pPr algn="just"/>
            <a:r>
              <a:rPr lang="ru-RU" dirty="0"/>
              <a:t>Применение </a:t>
            </a:r>
            <a:r>
              <a:rPr lang="ru-RU" i="1" dirty="0"/>
              <a:t>генетических операторов </a:t>
            </a:r>
            <a:r>
              <a:rPr lang="ru-RU" dirty="0"/>
              <a:t>к популяции приводит к созданию новой популяции, основанной на лучших индивидуумах из текущей. </a:t>
            </a:r>
          </a:p>
          <a:p>
            <a:pPr algn="just"/>
            <a:r>
              <a:rPr lang="ru-RU" b="1" dirty="0"/>
              <a:t>Оператор отбора </a:t>
            </a:r>
            <a:r>
              <a:rPr lang="ru-RU" dirty="0"/>
              <a:t>отвечает за отбор индивидуумов из текущей популяции таким образом, что предпочтение отдается лучшим. </a:t>
            </a:r>
          </a:p>
          <a:p>
            <a:pPr algn="just"/>
            <a:r>
              <a:rPr lang="ru-RU" b="1" dirty="0"/>
              <a:t>Оператор скрещивания (или рекомбинации) </a:t>
            </a:r>
            <a:r>
              <a:rPr lang="ru-RU" dirty="0"/>
              <a:t>создает потомка выбранных индивидуумов. Обычно для этого берутся два индивидуума, и части их хромосом меняются местами, в результате чего создаются две новые хромосомы, представляющие двух потомков. </a:t>
            </a:r>
          </a:p>
          <a:p>
            <a:pPr algn="just"/>
            <a:r>
              <a:rPr lang="ru-RU" b="1" dirty="0"/>
              <a:t>Оператор мутации </a:t>
            </a:r>
            <a:r>
              <a:rPr lang="ru-RU" dirty="0"/>
              <a:t>вносит случайные изменения в  один или несколько генов хромосомы вновь созданного индивидуума. Обычно вероятность мутации очень мала. </a:t>
            </a:r>
          </a:p>
        </p:txBody>
      </p:sp>
    </p:spTree>
    <p:extLst>
      <p:ext uri="{BB962C8B-B14F-4D97-AF65-F5344CB8AC3E}">
        <p14:creationId xmlns:p14="http://schemas.microsoft.com/office/powerpoint/2010/main" val="363022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306450" y="157462"/>
            <a:ext cx="10058400" cy="1609344"/>
          </a:xfrm>
        </p:spPr>
        <p:txBody>
          <a:bodyPr/>
          <a:lstStyle/>
          <a:p>
            <a:r>
              <a:rPr lang="ru-RU" dirty="0"/>
              <a:t>Условия остановки генетического алгоритма</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pPr/>
              <a:t>15</a:t>
            </a:fld>
            <a:endParaRPr lang="ru-RU"/>
          </a:p>
        </p:txBody>
      </p:sp>
      <p:sp>
        <p:nvSpPr>
          <p:cNvPr id="3" name="Прямоугольник 2">
            <a:extLst>
              <a:ext uri="{FF2B5EF4-FFF2-40B4-BE49-F238E27FC236}">
                <a16:creationId xmlns:a16="http://schemas.microsoft.com/office/drawing/2014/main" id="{D3EFDED9-E9C9-4E70-AF87-19F7241870BD}"/>
              </a:ext>
            </a:extLst>
          </p:cNvPr>
          <p:cNvSpPr/>
          <p:nvPr/>
        </p:nvSpPr>
        <p:spPr>
          <a:xfrm>
            <a:off x="306450" y="1766806"/>
            <a:ext cx="11070671" cy="2031325"/>
          </a:xfrm>
          <a:prstGeom prst="rect">
            <a:avLst/>
          </a:prstGeom>
        </p:spPr>
        <p:txBody>
          <a:bodyPr wrap="square">
            <a:spAutoFit/>
          </a:bodyPr>
          <a:lstStyle/>
          <a:p>
            <a:r>
              <a:rPr lang="ru-RU" b="1" dirty="0"/>
              <a:t>Основные условия:</a:t>
            </a:r>
          </a:p>
          <a:p>
            <a:pPr marL="285750" indent="-285750">
              <a:buFont typeface="Arial" panose="020B0604020202020204" pitchFamily="34" charset="0"/>
              <a:buChar char="•"/>
            </a:pPr>
            <a:r>
              <a:rPr lang="ru-RU" dirty="0"/>
              <a:t>Достигнуто максимальное количество поколений. Это условие заодно позволяет ограничить время работы алгоритма и потребление им ресурсов системы;</a:t>
            </a:r>
          </a:p>
          <a:p>
            <a:pPr marL="285750" indent="-285750">
              <a:buFont typeface="Arial" panose="020B0604020202020204" pitchFamily="34" charset="0"/>
              <a:buChar char="•"/>
            </a:pPr>
            <a:r>
              <a:rPr lang="ru-RU" dirty="0"/>
              <a:t>На протяжении нескольких последних поколений не наблюдается заметных улучшений. Это можно реализовать путем запоминания наилучшей приспособленности, достигнутой в каждом поколении, и сравнения наилучшего текущего значения со значениями в  нескольких предыдущих поколениях. Если разница меньше заранее заданного порога, то алгоритм можно останавливать.</a:t>
            </a:r>
          </a:p>
        </p:txBody>
      </p:sp>
      <p:sp>
        <p:nvSpPr>
          <p:cNvPr id="4" name="Прямоугольник 3">
            <a:extLst>
              <a:ext uri="{FF2B5EF4-FFF2-40B4-BE49-F238E27FC236}">
                <a16:creationId xmlns:a16="http://schemas.microsoft.com/office/drawing/2014/main" id="{434376FB-703B-42AA-B2B1-349808DB96E5}"/>
              </a:ext>
            </a:extLst>
          </p:cNvPr>
          <p:cNvSpPr/>
          <p:nvPr/>
        </p:nvSpPr>
        <p:spPr>
          <a:xfrm>
            <a:off x="497746" y="3950332"/>
            <a:ext cx="9292544" cy="1200329"/>
          </a:xfrm>
          <a:prstGeom prst="rect">
            <a:avLst/>
          </a:prstGeom>
        </p:spPr>
        <p:txBody>
          <a:bodyPr wrap="none">
            <a:spAutoFit/>
          </a:bodyPr>
          <a:lstStyle/>
          <a:p>
            <a:r>
              <a:rPr lang="ru-RU" b="1" dirty="0"/>
              <a:t>Другие возможные условия:</a:t>
            </a:r>
          </a:p>
          <a:p>
            <a:pPr marL="285750" indent="-285750">
              <a:buFont typeface="Arial" panose="020B0604020202020204" pitchFamily="34" charset="0"/>
              <a:buChar char="•"/>
            </a:pPr>
            <a:r>
              <a:rPr lang="ru-RU" dirty="0"/>
              <a:t>с момента начала прошло заранее определенное время;</a:t>
            </a:r>
          </a:p>
          <a:p>
            <a:pPr marL="285750" indent="-285750">
              <a:buFont typeface="Arial" panose="020B0604020202020204" pitchFamily="34" charset="0"/>
              <a:buChar char="•"/>
            </a:pPr>
            <a:r>
              <a:rPr lang="ru-RU" dirty="0"/>
              <a:t>превышен некоторый лимит затрат, например процессорного времени или памяти;</a:t>
            </a:r>
          </a:p>
          <a:p>
            <a:pPr marL="285750" indent="-285750">
              <a:buFont typeface="Arial" panose="020B0604020202020204" pitchFamily="34" charset="0"/>
              <a:buChar char="•"/>
            </a:pPr>
            <a:r>
              <a:rPr lang="ru-RU" dirty="0"/>
              <a:t>наилучшее решение заняло часть популяции, большую заранее заданного порога.</a:t>
            </a:r>
          </a:p>
        </p:txBody>
      </p:sp>
    </p:spTree>
    <p:extLst>
      <p:ext uri="{BB962C8B-B14F-4D97-AF65-F5344CB8AC3E}">
        <p14:creationId xmlns:p14="http://schemas.microsoft.com/office/powerpoint/2010/main" val="201010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16</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sp>
        <p:nvSpPr>
          <p:cNvPr id="3" name="Прямоугольник 2">
            <a:extLst>
              <a:ext uri="{FF2B5EF4-FFF2-40B4-BE49-F238E27FC236}">
                <a16:creationId xmlns:a16="http://schemas.microsoft.com/office/drawing/2014/main" id="{19CBDA5A-9A62-4BA7-9D71-FE1418722BA7}"/>
              </a:ext>
            </a:extLst>
          </p:cNvPr>
          <p:cNvSpPr/>
          <p:nvPr/>
        </p:nvSpPr>
        <p:spPr>
          <a:xfrm>
            <a:off x="371910" y="1633039"/>
            <a:ext cx="8100971" cy="4524315"/>
          </a:xfrm>
          <a:prstGeom prst="rect">
            <a:avLst/>
          </a:prstGeom>
        </p:spPr>
        <p:txBody>
          <a:bodyPr wrap="square">
            <a:spAutoFit/>
          </a:bodyPr>
          <a:lstStyle/>
          <a:p>
            <a:r>
              <a:rPr lang="ru-RU" sz="1600" dirty="0"/>
              <a:t>Последние версии DEAP можно использовать с  </a:t>
            </a:r>
            <a:r>
              <a:rPr lang="ru-RU" sz="1600" dirty="0" err="1"/>
              <a:t>Python</a:t>
            </a:r>
            <a:r>
              <a:rPr lang="ru-RU" sz="1600" dirty="0"/>
              <a:t> 2 и  3. </a:t>
            </a:r>
            <a:endParaRPr lang="en-US" sz="1600" dirty="0"/>
          </a:p>
          <a:p>
            <a:r>
              <a:rPr lang="ru-RU" sz="1600" dirty="0"/>
              <a:t>Каркас DEAP рекомендуется устанавливать с помощью программ </a:t>
            </a:r>
            <a:r>
              <a:rPr lang="ru-RU" sz="1600" dirty="0" err="1"/>
              <a:t>easy_install</a:t>
            </a:r>
            <a:r>
              <a:rPr lang="ru-RU" sz="1600" dirty="0"/>
              <a:t> или </a:t>
            </a:r>
            <a:r>
              <a:rPr lang="ru-RU" sz="1600" dirty="0" err="1"/>
              <a:t>pip</a:t>
            </a:r>
            <a:r>
              <a:rPr lang="ru-RU" sz="1600" dirty="0"/>
              <a:t>, например:</a:t>
            </a:r>
            <a:endParaRPr lang="en-US" sz="1600" dirty="0"/>
          </a:p>
          <a:p>
            <a:r>
              <a:rPr lang="en-US" sz="1600" dirty="0"/>
              <a:t>pip install </a:t>
            </a:r>
            <a:r>
              <a:rPr lang="en-US" sz="1600" dirty="0" err="1"/>
              <a:t>deap</a:t>
            </a:r>
            <a:endParaRPr lang="en-US" sz="1600" dirty="0"/>
          </a:p>
          <a:p>
            <a:endParaRPr lang="en-US" sz="1600" dirty="0"/>
          </a:p>
          <a:p>
            <a:pPr algn="just"/>
            <a:r>
              <a:rPr lang="ru-RU" sz="1600" dirty="0"/>
              <a:t>Для работы с  генетическими алгоритмами создан целый ряд каркасов на </a:t>
            </a:r>
            <a:r>
              <a:rPr lang="ru-RU" sz="1600" dirty="0" err="1"/>
              <a:t>Python</a:t>
            </a:r>
            <a:r>
              <a:rPr lang="ru-RU" sz="1600" dirty="0"/>
              <a:t>, например GAFT, </a:t>
            </a:r>
            <a:r>
              <a:rPr lang="ru-RU" sz="1600" dirty="0" err="1"/>
              <a:t>Pyevolve</a:t>
            </a:r>
            <a:r>
              <a:rPr lang="ru-RU" sz="1600" dirty="0"/>
              <a:t> и  </a:t>
            </a:r>
            <a:r>
              <a:rPr lang="ru-RU" sz="1600" dirty="0" err="1"/>
              <a:t>PyGMO</a:t>
            </a:r>
            <a:r>
              <a:rPr lang="ru-RU" sz="1600" dirty="0"/>
              <a:t>. Но</a:t>
            </a:r>
            <a:r>
              <a:rPr lang="en-US" sz="1600" dirty="0"/>
              <a:t> </a:t>
            </a:r>
            <a:r>
              <a:rPr lang="ru-RU" sz="1600" dirty="0"/>
              <a:t>каркас DEAP, в сравнении с </a:t>
            </a:r>
            <a:r>
              <a:rPr lang="ru-RU" sz="1600" dirty="0" err="1"/>
              <a:t>состальными</a:t>
            </a:r>
            <a:r>
              <a:rPr lang="ru-RU" sz="1600" dirty="0"/>
              <a:t> прост в использовании и предлагает широкий набор функций, поддерживает расширяемость и может похвастаться подробной документацией.</a:t>
            </a:r>
          </a:p>
          <a:p>
            <a:pPr algn="just"/>
            <a:endParaRPr lang="ru-RU" sz="1600" dirty="0"/>
          </a:p>
          <a:p>
            <a:pPr algn="just"/>
            <a:r>
              <a:rPr lang="ru-RU" sz="1600" dirty="0"/>
              <a:t>DEAP (сокращение от </a:t>
            </a:r>
            <a:r>
              <a:rPr lang="ru-RU" sz="1600" dirty="0" err="1"/>
              <a:t>Distributed</a:t>
            </a:r>
            <a:r>
              <a:rPr lang="ru-RU" sz="1600" dirty="0"/>
              <a:t> </a:t>
            </a:r>
            <a:r>
              <a:rPr lang="ru-RU" sz="1600" dirty="0" err="1"/>
              <a:t>Evolutionary</a:t>
            </a:r>
            <a:r>
              <a:rPr lang="ru-RU" sz="1600" dirty="0"/>
              <a:t> </a:t>
            </a:r>
            <a:r>
              <a:rPr lang="ru-RU" sz="1600" dirty="0" err="1"/>
              <a:t>Algorithms</a:t>
            </a:r>
            <a:r>
              <a:rPr lang="ru-RU" sz="1600" dirty="0"/>
              <a:t> </a:t>
            </a:r>
            <a:r>
              <a:rPr lang="ru-RU" sz="1600" dirty="0" err="1"/>
              <a:t>in</a:t>
            </a:r>
            <a:r>
              <a:rPr lang="ru-RU" sz="1600" dirty="0"/>
              <a:t> </a:t>
            </a:r>
            <a:r>
              <a:rPr lang="ru-RU" sz="1600" dirty="0" err="1"/>
              <a:t>Python</a:t>
            </a:r>
            <a:r>
              <a:rPr lang="ru-RU" sz="1600" dirty="0"/>
              <a:t> – распределенные эволюционные алгоритмы на </a:t>
            </a:r>
            <a:r>
              <a:rPr lang="ru-RU" sz="1600" dirty="0" err="1"/>
              <a:t>Python</a:t>
            </a:r>
            <a:r>
              <a:rPr lang="ru-RU" sz="1600" dirty="0"/>
              <a:t>) поддерживает быструю разработку решений с применением генетических алгоритмов и других методов эволюционных вычислений. DEAP предлагает различные структуры данных и инструменты, необходимые для реализации самых разных решений на основе генетических алгоритмов. </a:t>
            </a:r>
          </a:p>
          <a:p>
            <a:pPr algn="just"/>
            <a:r>
              <a:rPr lang="ru-RU" sz="1600" dirty="0"/>
              <a:t>Каркас DEAP был разработан в канадском университете Лаваля в 2009 г. и  предлагается на условиях лицензии GNU </a:t>
            </a:r>
            <a:r>
              <a:rPr lang="ru-RU" sz="1600" dirty="0" err="1"/>
              <a:t>Lesser</a:t>
            </a:r>
            <a:r>
              <a:rPr lang="ru-RU" sz="1600" dirty="0"/>
              <a:t> </a:t>
            </a:r>
            <a:r>
              <a:rPr lang="ru-RU" sz="1600" dirty="0" err="1"/>
              <a:t>General</a:t>
            </a:r>
            <a:r>
              <a:rPr lang="ru-RU" sz="1600" dirty="0"/>
              <a:t> </a:t>
            </a:r>
            <a:r>
              <a:rPr lang="ru-RU" sz="1600" dirty="0" err="1"/>
              <a:t>Public</a:t>
            </a:r>
            <a:r>
              <a:rPr lang="ru-RU" sz="1600" dirty="0"/>
              <a:t> </a:t>
            </a:r>
            <a:r>
              <a:rPr lang="ru-RU" sz="1600" dirty="0" err="1"/>
              <a:t>License</a:t>
            </a:r>
            <a:r>
              <a:rPr lang="ru-RU" sz="1600" dirty="0"/>
              <a:t> (LGPL). </a:t>
            </a:r>
          </a:p>
        </p:txBody>
      </p:sp>
    </p:spTree>
    <p:extLst>
      <p:ext uri="{BB962C8B-B14F-4D97-AF65-F5344CB8AC3E}">
        <p14:creationId xmlns:p14="http://schemas.microsoft.com/office/powerpoint/2010/main" val="270702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17</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6" name="Рисунок 5">
            <a:extLst>
              <a:ext uri="{FF2B5EF4-FFF2-40B4-BE49-F238E27FC236}">
                <a16:creationId xmlns:a16="http://schemas.microsoft.com/office/drawing/2014/main" id="{BC575219-5EB6-42E8-898B-F16AF587E40F}"/>
              </a:ext>
            </a:extLst>
          </p:cNvPr>
          <p:cNvPicPr>
            <a:picLocks noChangeAspect="1"/>
          </p:cNvPicPr>
          <p:nvPr/>
        </p:nvPicPr>
        <p:blipFill rotWithShape="1">
          <a:blip r:embed="rId3"/>
          <a:srcRect r="12216"/>
          <a:stretch/>
        </p:blipFill>
        <p:spPr>
          <a:xfrm>
            <a:off x="201956" y="2369546"/>
            <a:ext cx="8153480" cy="3362794"/>
          </a:xfrm>
          <a:prstGeom prst="rect">
            <a:avLst/>
          </a:prstGeom>
        </p:spPr>
      </p:pic>
    </p:spTree>
    <p:extLst>
      <p:ext uri="{BB962C8B-B14F-4D97-AF65-F5344CB8AC3E}">
        <p14:creationId xmlns:p14="http://schemas.microsoft.com/office/powerpoint/2010/main" val="1299635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18</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3" name="Рисунок 2">
            <a:extLst>
              <a:ext uri="{FF2B5EF4-FFF2-40B4-BE49-F238E27FC236}">
                <a16:creationId xmlns:a16="http://schemas.microsoft.com/office/drawing/2014/main" id="{4E5F3FA1-F250-452D-A5E9-AE210C34D0C3}"/>
              </a:ext>
            </a:extLst>
          </p:cNvPr>
          <p:cNvPicPr>
            <a:picLocks noChangeAspect="1"/>
          </p:cNvPicPr>
          <p:nvPr/>
        </p:nvPicPr>
        <p:blipFill>
          <a:blip r:embed="rId3"/>
          <a:stretch>
            <a:fillRect/>
          </a:stretch>
        </p:blipFill>
        <p:spPr>
          <a:xfrm>
            <a:off x="637172" y="1666629"/>
            <a:ext cx="7478169" cy="3524742"/>
          </a:xfrm>
          <a:prstGeom prst="rect">
            <a:avLst/>
          </a:prstGeom>
        </p:spPr>
      </p:pic>
    </p:spTree>
    <p:extLst>
      <p:ext uri="{BB962C8B-B14F-4D97-AF65-F5344CB8AC3E}">
        <p14:creationId xmlns:p14="http://schemas.microsoft.com/office/powerpoint/2010/main" val="108137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19</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5" name="Рисунок 4">
            <a:extLst>
              <a:ext uri="{FF2B5EF4-FFF2-40B4-BE49-F238E27FC236}">
                <a16:creationId xmlns:a16="http://schemas.microsoft.com/office/drawing/2014/main" id="{4A1FEA37-307E-46B4-A69B-069987A4F1FD}"/>
              </a:ext>
            </a:extLst>
          </p:cNvPr>
          <p:cNvPicPr>
            <a:picLocks noChangeAspect="1"/>
          </p:cNvPicPr>
          <p:nvPr/>
        </p:nvPicPr>
        <p:blipFill>
          <a:blip r:embed="rId3"/>
          <a:stretch>
            <a:fillRect/>
          </a:stretch>
        </p:blipFill>
        <p:spPr>
          <a:xfrm>
            <a:off x="738042" y="1825529"/>
            <a:ext cx="7101087" cy="4137990"/>
          </a:xfrm>
          <a:prstGeom prst="rect">
            <a:avLst/>
          </a:prstGeom>
        </p:spPr>
      </p:pic>
    </p:spTree>
    <p:extLst>
      <p:ext uri="{BB962C8B-B14F-4D97-AF65-F5344CB8AC3E}">
        <p14:creationId xmlns:p14="http://schemas.microsoft.com/office/powerpoint/2010/main" val="309762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18FA8-0034-4F1A-AD54-F63C92AD24D3}"/>
              </a:ext>
            </a:extLst>
          </p:cNvPr>
          <p:cNvSpPr>
            <a:spLocks noGrp="1"/>
          </p:cNvSpPr>
          <p:nvPr>
            <p:ph type="title"/>
          </p:nvPr>
        </p:nvSpPr>
        <p:spPr/>
        <p:txBody>
          <a:bodyPr/>
          <a:lstStyle/>
          <a:p>
            <a:r>
              <a:rPr lang="ru-RU" dirty="0"/>
              <a:t>Полезные ресурсы</a:t>
            </a:r>
          </a:p>
        </p:txBody>
      </p:sp>
      <p:sp>
        <p:nvSpPr>
          <p:cNvPr id="3" name="Объект 2">
            <a:extLst>
              <a:ext uri="{FF2B5EF4-FFF2-40B4-BE49-F238E27FC236}">
                <a16:creationId xmlns:a16="http://schemas.microsoft.com/office/drawing/2014/main" id="{D6CD554E-CAB7-4566-8A64-2716AF5006DF}"/>
              </a:ext>
            </a:extLst>
          </p:cNvPr>
          <p:cNvSpPr>
            <a:spLocks noGrp="1"/>
          </p:cNvSpPr>
          <p:nvPr>
            <p:ph idx="1"/>
          </p:nvPr>
        </p:nvSpPr>
        <p:spPr/>
        <p:txBody>
          <a:bodyPr>
            <a:normAutofit/>
          </a:bodyPr>
          <a:lstStyle/>
          <a:p>
            <a:r>
              <a:rPr lang="ru-RU" dirty="0">
                <a:hlinkClick r:id="rId2"/>
              </a:rPr>
              <a:t>Пакет </a:t>
            </a:r>
            <a:r>
              <a:rPr lang="en-US" dirty="0">
                <a:hlinkClick r:id="rId2"/>
              </a:rPr>
              <a:t>DEAP (</a:t>
            </a:r>
            <a:r>
              <a:rPr lang="ru-RU" dirty="0">
                <a:hlinkClick r:id="rId2"/>
              </a:rPr>
              <a:t>оф. сайт)</a:t>
            </a:r>
            <a:endParaRPr lang="ru-RU" dirty="0"/>
          </a:p>
          <a:p>
            <a:r>
              <a:rPr lang="ru-RU" dirty="0">
                <a:hlinkClick r:id="rId3"/>
              </a:rPr>
              <a:t>Пакет </a:t>
            </a:r>
            <a:r>
              <a:rPr lang="en-US" dirty="0">
                <a:hlinkClick r:id="rId3"/>
              </a:rPr>
              <a:t>DEAP (</a:t>
            </a:r>
            <a:r>
              <a:rPr lang="ru-RU" dirty="0">
                <a:hlinkClick r:id="rId3"/>
              </a:rPr>
              <a:t>сайт)</a:t>
            </a:r>
            <a:endParaRPr lang="en-US" dirty="0"/>
          </a:p>
          <a:p>
            <a:r>
              <a:rPr lang="ru-RU" dirty="0">
                <a:hlinkClick r:id="rId4"/>
              </a:rPr>
              <a:t>Пакет </a:t>
            </a:r>
            <a:r>
              <a:rPr lang="en-US" dirty="0">
                <a:hlinkClick r:id="rId4"/>
              </a:rPr>
              <a:t>DEAP(</a:t>
            </a:r>
            <a:r>
              <a:rPr lang="en-US" dirty="0" err="1">
                <a:hlinkClick r:id="rId4"/>
              </a:rPr>
              <a:t>github</a:t>
            </a:r>
            <a:r>
              <a:rPr lang="en-US" dirty="0">
                <a:hlinkClick r:id="rId4"/>
              </a:rPr>
              <a:t>)</a:t>
            </a:r>
            <a:endParaRPr lang="en-US" dirty="0"/>
          </a:p>
          <a:p>
            <a:pPr marL="0" indent="0">
              <a:buNone/>
            </a:pPr>
            <a:endParaRPr lang="ru-RU" dirty="0"/>
          </a:p>
        </p:txBody>
      </p:sp>
      <p:sp>
        <p:nvSpPr>
          <p:cNvPr id="4" name="Номер слайда 3">
            <a:extLst>
              <a:ext uri="{FF2B5EF4-FFF2-40B4-BE49-F238E27FC236}">
                <a16:creationId xmlns:a16="http://schemas.microsoft.com/office/drawing/2014/main" id="{E0E0EBA9-A5BE-7EFE-EA71-C4C37D628705}"/>
              </a:ext>
            </a:extLst>
          </p:cNvPr>
          <p:cNvSpPr>
            <a:spLocks noGrp="1"/>
          </p:cNvSpPr>
          <p:nvPr>
            <p:ph type="sldNum" sz="quarter" idx="12"/>
          </p:nvPr>
        </p:nvSpPr>
        <p:spPr/>
        <p:txBody>
          <a:bodyPr/>
          <a:lstStyle/>
          <a:p>
            <a:fld id="{D6A5EE95-EF0E-458A-AF96-B4EE627C9645}" type="slidenum">
              <a:rPr lang="ru-RU" smtClean="0"/>
              <a:t>2</a:t>
            </a:fld>
            <a:endParaRPr lang="ru-RU"/>
          </a:p>
        </p:txBody>
      </p:sp>
      <p:pic>
        <p:nvPicPr>
          <p:cNvPr id="6" name="Рисунок 5">
            <a:extLst>
              <a:ext uri="{FF2B5EF4-FFF2-40B4-BE49-F238E27FC236}">
                <a16:creationId xmlns:a16="http://schemas.microsoft.com/office/drawing/2014/main" id="{C4939751-8C5D-36FB-158D-6561CA519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4985" y="1778819"/>
            <a:ext cx="6500480" cy="4596768"/>
          </a:xfrm>
          <a:prstGeom prst="ellipse">
            <a:avLst/>
          </a:prstGeom>
          <a:ln>
            <a:noFill/>
          </a:ln>
          <a:effectLst>
            <a:softEdge rad="112500"/>
          </a:effectLst>
        </p:spPr>
      </p:pic>
    </p:spTree>
    <p:extLst>
      <p:ext uri="{BB962C8B-B14F-4D97-AF65-F5344CB8AC3E}">
        <p14:creationId xmlns:p14="http://schemas.microsoft.com/office/powerpoint/2010/main" val="83295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20</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6" name="Рисунок 5">
            <a:extLst>
              <a:ext uri="{FF2B5EF4-FFF2-40B4-BE49-F238E27FC236}">
                <a16:creationId xmlns:a16="http://schemas.microsoft.com/office/drawing/2014/main" id="{D44800E5-8C63-4CD1-810C-5A9B200F7E8B}"/>
              </a:ext>
            </a:extLst>
          </p:cNvPr>
          <p:cNvPicPr>
            <a:picLocks noChangeAspect="1"/>
          </p:cNvPicPr>
          <p:nvPr/>
        </p:nvPicPr>
        <p:blipFill>
          <a:blip r:embed="rId3"/>
          <a:stretch>
            <a:fillRect/>
          </a:stretch>
        </p:blipFill>
        <p:spPr>
          <a:xfrm>
            <a:off x="600632" y="2309374"/>
            <a:ext cx="7668695" cy="2524477"/>
          </a:xfrm>
          <a:prstGeom prst="rect">
            <a:avLst/>
          </a:prstGeom>
        </p:spPr>
      </p:pic>
    </p:spTree>
    <p:extLst>
      <p:ext uri="{BB962C8B-B14F-4D97-AF65-F5344CB8AC3E}">
        <p14:creationId xmlns:p14="http://schemas.microsoft.com/office/powerpoint/2010/main" val="225933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21</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3" name="Рисунок 2">
            <a:extLst>
              <a:ext uri="{FF2B5EF4-FFF2-40B4-BE49-F238E27FC236}">
                <a16:creationId xmlns:a16="http://schemas.microsoft.com/office/drawing/2014/main" id="{46BA5C66-74E9-44B0-A934-8672175A37C5}"/>
              </a:ext>
            </a:extLst>
          </p:cNvPr>
          <p:cNvPicPr>
            <a:picLocks noChangeAspect="1"/>
          </p:cNvPicPr>
          <p:nvPr/>
        </p:nvPicPr>
        <p:blipFill>
          <a:blip r:embed="rId3"/>
          <a:stretch>
            <a:fillRect/>
          </a:stretch>
        </p:blipFill>
        <p:spPr>
          <a:xfrm>
            <a:off x="680041" y="1666920"/>
            <a:ext cx="7392432" cy="4363059"/>
          </a:xfrm>
          <a:prstGeom prst="rect">
            <a:avLst/>
          </a:prstGeom>
        </p:spPr>
      </p:pic>
    </p:spTree>
    <p:extLst>
      <p:ext uri="{BB962C8B-B14F-4D97-AF65-F5344CB8AC3E}">
        <p14:creationId xmlns:p14="http://schemas.microsoft.com/office/powerpoint/2010/main" val="423189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22</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5" name="Рисунок 4">
            <a:extLst>
              <a:ext uri="{FF2B5EF4-FFF2-40B4-BE49-F238E27FC236}">
                <a16:creationId xmlns:a16="http://schemas.microsoft.com/office/drawing/2014/main" id="{290FC991-6B4B-47A1-8B8F-51C0B00554A7}"/>
              </a:ext>
            </a:extLst>
          </p:cNvPr>
          <p:cNvPicPr>
            <a:picLocks noChangeAspect="1"/>
          </p:cNvPicPr>
          <p:nvPr/>
        </p:nvPicPr>
        <p:blipFill>
          <a:blip r:embed="rId3"/>
          <a:stretch>
            <a:fillRect/>
          </a:stretch>
        </p:blipFill>
        <p:spPr>
          <a:xfrm>
            <a:off x="1066800" y="1825529"/>
            <a:ext cx="5925331" cy="4406200"/>
          </a:xfrm>
          <a:prstGeom prst="rect">
            <a:avLst/>
          </a:prstGeom>
        </p:spPr>
      </p:pic>
    </p:spTree>
    <p:extLst>
      <p:ext uri="{BB962C8B-B14F-4D97-AF65-F5344CB8AC3E}">
        <p14:creationId xmlns:p14="http://schemas.microsoft.com/office/powerpoint/2010/main" val="140606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23</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3" name="Рисунок 2">
            <a:extLst>
              <a:ext uri="{FF2B5EF4-FFF2-40B4-BE49-F238E27FC236}">
                <a16:creationId xmlns:a16="http://schemas.microsoft.com/office/drawing/2014/main" id="{83DFBED5-1D4D-4F26-8A38-424D961ECDDE}"/>
              </a:ext>
            </a:extLst>
          </p:cNvPr>
          <p:cNvPicPr>
            <a:picLocks noChangeAspect="1"/>
          </p:cNvPicPr>
          <p:nvPr/>
        </p:nvPicPr>
        <p:blipFill>
          <a:blip r:embed="rId3"/>
          <a:stretch>
            <a:fillRect/>
          </a:stretch>
        </p:blipFill>
        <p:spPr>
          <a:xfrm>
            <a:off x="435555" y="1614409"/>
            <a:ext cx="7763958" cy="4658375"/>
          </a:xfrm>
          <a:prstGeom prst="rect">
            <a:avLst/>
          </a:prstGeom>
        </p:spPr>
      </p:pic>
    </p:spTree>
    <p:extLst>
      <p:ext uri="{BB962C8B-B14F-4D97-AF65-F5344CB8AC3E}">
        <p14:creationId xmlns:p14="http://schemas.microsoft.com/office/powerpoint/2010/main" val="350928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24</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5" name="Рисунок 4">
            <a:extLst>
              <a:ext uri="{FF2B5EF4-FFF2-40B4-BE49-F238E27FC236}">
                <a16:creationId xmlns:a16="http://schemas.microsoft.com/office/drawing/2014/main" id="{A4E16065-06C6-453D-BDF2-E3C932B32202}"/>
              </a:ext>
            </a:extLst>
          </p:cNvPr>
          <p:cNvPicPr>
            <a:picLocks noChangeAspect="1"/>
          </p:cNvPicPr>
          <p:nvPr/>
        </p:nvPicPr>
        <p:blipFill>
          <a:blip r:embed="rId3"/>
          <a:stretch>
            <a:fillRect/>
          </a:stretch>
        </p:blipFill>
        <p:spPr>
          <a:xfrm>
            <a:off x="573190" y="2460363"/>
            <a:ext cx="7706801" cy="2572109"/>
          </a:xfrm>
          <a:prstGeom prst="rect">
            <a:avLst/>
          </a:prstGeom>
        </p:spPr>
      </p:pic>
    </p:spTree>
    <p:extLst>
      <p:ext uri="{BB962C8B-B14F-4D97-AF65-F5344CB8AC3E}">
        <p14:creationId xmlns:p14="http://schemas.microsoft.com/office/powerpoint/2010/main" val="209593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25</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3" name="Рисунок 2">
            <a:extLst>
              <a:ext uri="{FF2B5EF4-FFF2-40B4-BE49-F238E27FC236}">
                <a16:creationId xmlns:a16="http://schemas.microsoft.com/office/drawing/2014/main" id="{6CA6EAB6-B6EA-4707-AE30-FA918A037556}"/>
              </a:ext>
            </a:extLst>
          </p:cNvPr>
          <p:cNvPicPr>
            <a:picLocks noChangeAspect="1"/>
          </p:cNvPicPr>
          <p:nvPr/>
        </p:nvPicPr>
        <p:blipFill>
          <a:blip r:embed="rId3"/>
          <a:stretch>
            <a:fillRect/>
          </a:stretch>
        </p:blipFill>
        <p:spPr>
          <a:xfrm>
            <a:off x="462287" y="2276392"/>
            <a:ext cx="7878274" cy="3077004"/>
          </a:xfrm>
          <a:prstGeom prst="rect">
            <a:avLst/>
          </a:prstGeom>
        </p:spPr>
      </p:pic>
    </p:spTree>
    <p:extLst>
      <p:ext uri="{BB962C8B-B14F-4D97-AF65-F5344CB8AC3E}">
        <p14:creationId xmlns:p14="http://schemas.microsoft.com/office/powerpoint/2010/main" val="72698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26</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5" name="Рисунок 4">
            <a:extLst>
              <a:ext uri="{FF2B5EF4-FFF2-40B4-BE49-F238E27FC236}">
                <a16:creationId xmlns:a16="http://schemas.microsoft.com/office/drawing/2014/main" id="{13B94B87-ACE5-4467-8E1E-61FF233DE232}"/>
              </a:ext>
            </a:extLst>
          </p:cNvPr>
          <p:cNvPicPr>
            <a:picLocks noChangeAspect="1"/>
          </p:cNvPicPr>
          <p:nvPr/>
        </p:nvPicPr>
        <p:blipFill>
          <a:blip r:embed="rId3"/>
          <a:stretch>
            <a:fillRect/>
          </a:stretch>
        </p:blipFill>
        <p:spPr>
          <a:xfrm>
            <a:off x="297919" y="1977448"/>
            <a:ext cx="7821116" cy="3658111"/>
          </a:xfrm>
          <a:prstGeom prst="rect">
            <a:avLst/>
          </a:prstGeom>
        </p:spPr>
      </p:pic>
    </p:spTree>
    <p:extLst>
      <p:ext uri="{BB962C8B-B14F-4D97-AF65-F5344CB8AC3E}">
        <p14:creationId xmlns:p14="http://schemas.microsoft.com/office/powerpoint/2010/main" val="3205992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Пакет </a:t>
            </a:r>
            <a:r>
              <a:rPr lang="en-US" dirty="0" err="1"/>
              <a:t>deap</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27</a:t>
            </a:fld>
            <a:endParaRPr lang="ru-RU"/>
          </a:p>
        </p:txBody>
      </p:sp>
      <p:pic>
        <p:nvPicPr>
          <p:cNvPr id="4" name="Рисунок 3">
            <a:extLst>
              <a:ext uri="{FF2B5EF4-FFF2-40B4-BE49-F238E27FC236}">
                <a16:creationId xmlns:a16="http://schemas.microsoft.com/office/drawing/2014/main" id="{43893339-7EDA-3A75-25B5-3544E64F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81" y="2206607"/>
            <a:ext cx="3688672" cy="3688672"/>
          </a:xfrm>
          <a:prstGeom prst="rect">
            <a:avLst/>
          </a:prstGeom>
          <a:effectLst>
            <a:softEdge rad="127000"/>
          </a:effectLst>
        </p:spPr>
      </p:pic>
      <p:pic>
        <p:nvPicPr>
          <p:cNvPr id="3" name="Рисунок 2">
            <a:extLst>
              <a:ext uri="{FF2B5EF4-FFF2-40B4-BE49-F238E27FC236}">
                <a16:creationId xmlns:a16="http://schemas.microsoft.com/office/drawing/2014/main" id="{0B78557E-6DAC-4171-A141-8FD445640973}"/>
              </a:ext>
            </a:extLst>
          </p:cNvPr>
          <p:cNvPicPr>
            <a:picLocks noChangeAspect="1"/>
          </p:cNvPicPr>
          <p:nvPr/>
        </p:nvPicPr>
        <p:blipFill>
          <a:blip r:embed="rId3"/>
          <a:stretch>
            <a:fillRect/>
          </a:stretch>
        </p:blipFill>
        <p:spPr>
          <a:xfrm>
            <a:off x="332116" y="2127314"/>
            <a:ext cx="8021169" cy="3677163"/>
          </a:xfrm>
          <a:prstGeom prst="rect">
            <a:avLst/>
          </a:prstGeom>
        </p:spPr>
      </p:pic>
    </p:spTree>
    <p:extLst>
      <p:ext uri="{BB962C8B-B14F-4D97-AF65-F5344CB8AC3E}">
        <p14:creationId xmlns:p14="http://schemas.microsoft.com/office/powerpoint/2010/main" val="593060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16185"/>
            <a:ext cx="10058400" cy="1609344"/>
          </a:xfrm>
        </p:spPr>
        <p:txBody>
          <a:bodyPr/>
          <a:lstStyle/>
          <a:p>
            <a:r>
              <a:rPr lang="ru-RU" dirty="0"/>
              <a:t>Задача </a:t>
            </a:r>
            <a:r>
              <a:rPr lang="en-US" dirty="0" err="1"/>
              <a:t>OneMax</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28</a:t>
            </a:fld>
            <a:endParaRPr lang="ru-RU"/>
          </a:p>
        </p:txBody>
      </p:sp>
      <p:pic>
        <p:nvPicPr>
          <p:cNvPr id="6" name="Рисунок 5">
            <a:extLst>
              <a:ext uri="{FF2B5EF4-FFF2-40B4-BE49-F238E27FC236}">
                <a16:creationId xmlns:a16="http://schemas.microsoft.com/office/drawing/2014/main" id="{6ED8508E-2E6C-44F2-BDE8-D32D0F21B5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12867" y="133635"/>
            <a:ext cx="2157148" cy="1411134"/>
          </a:xfrm>
          <a:prstGeom prst="rect">
            <a:avLst/>
          </a:prstGeom>
          <a:effectLst>
            <a:softEdge rad="127000"/>
          </a:effectLst>
        </p:spPr>
      </p:pic>
      <p:pic>
        <p:nvPicPr>
          <p:cNvPr id="5" name="Рисунок 4">
            <a:extLst>
              <a:ext uri="{FF2B5EF4-FFF2-40B4-BE49-F238E27FC236}">
                <a16:creationId xmlns:a16="http://schemas.microsoft.com/office/drawing/2014/main" id="{1C7A8C7D-FDEB-4D64-A217-733B4CEAE715}"/>
              </a:ext>
            </a:extLst>
          </p:cNvPr>
          <p:cNvPicPr>
            <a:picLocks noChangeAspect="1"/>
          </p:cNvPicPr>
          <p:nvPr/>
        </p:nvPicPr>
        <p:blipFill>
          <a:blip r:embed="rId3"/>
          <a:stretch>
            <a:fillRect/>
          </a:stretch>
        </p:blipFill>
        <p:spPr>
          <a:xfrm>
            <a:off x="1292916" y="1825530"/>
            <a:ext cx="8320905" cy="4071932"/>
          </a:xfrm>
          <a:prstGeom prst="rect">
            <a:avLst/>
          </a:prstGeom>
        </p:spPr>
      </p:pic>
    </p:spTree>
    <p:extLst>
      <p:ext uri="{BB962C8B-B14F-4D97-AF65-F5344CB8AC3E}">
        <p14:creationId xmlns:p14="http://schemas.microsoft.com/office/powerpoint/2010/main" val="1417333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27839" y="216185"/>
            <a:ext cx="11308359" cy="1609344"/>
          </a:xfrm>
        </p:spPr>
        <p:txBody>
          <a:bodyPr/>
          <a:lstStyle/>
          <a:p>
            <a:r>
              <a:rPr lang="ru-RU" dirty="0"/>
              <a:t>Комбинаторная оптимизация</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29</a:t>
            </a:fld>
            <a:endParaRPr lang="ru-RU"/>
          </a:p>
        </p:txBody>
      </p:sp>
      <p:pic>
        <p:nvPicPr>
          <p:cNvPr id="6" name="Рисунок 5">
            <a:extLst>
              <a:ext uri="{FF2B5EF4-FFF2-40B4-BE49-F238E27FC236}">
                <a16:creationId xmlns:a16="http://schemas.microsoft.com/office/drawing/2014/main" id="{6ED8508E-2E6C-44F2-BDE8-D32D0F21B5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47333" y="5250239"/>
            <a:ext cx="2157148" cy="1411134"/>
          </a:xfrm>
          <a:prstGeom prst="rect">
            <a:avLst/>
          </a:prstGeom>
          <a:effectLst>
            <a:softEdge rad="127000"/>
          </a:effectLst>
        </p:spPr>
      </p:pic>
      <p:pic>
        <p:nvPicPr>
          <p:cNvPr id="3" name="Рисунок 2">
            <a:extLst>
              <a:ext uri="{FF2B5EF4-FFF2-40B4-BE49-F238E27FC236}">
                <a16:creationId xmlns:a16="http://schemas.microsoft.com/office/drawing/2014/main" id="{398D4D75-35A9-4003-9DC8-D40829388993}"/>
              </a:ext>
            </a:extLst>
          </p:cNvPr>
          <p:cNvPicPr>
            <a:picLocks noChangeAspect="1"/>
          </p:cNvPicPr>
          <p:nvPr/>
        </p:nvPicPr>
        <p:blipFill>
          <a:blip r:embed="rId3"/>
          <a:stretch>
            <a:fillRect/>
          </a:stretch>
        </p:blipFill>
        <p:spPr>
          <a:xfrm>
            <a:off x="932729" y="1876208"/>
            <a:ext cx="5163271" cy="3105583"/>
          </a:xfrm>
          <a:prstGeom prst="rect">
            <a:avLst/>
          </a:prstGeom>
        </p:spPr>
      </p:pic>
      <p:pic>
        <p:nvPicPr>
          <p:cNvPr id="4" name="Рисунок 3">
            <a:extLst>
              <a:ext uri="{FF2B5EF4-FFF2-40B4-BE49-F238E27FC236}">
                <a16:creationId xmlns:a16="http://schemas.microsoft.com/office/drawing/2014/main" id="{8BDEEE35-309A-4902-8A91-EBD8297EBA22}"/>
              </a:ext>
            </a:extLst>
          </p:cNvPr>
          <p:cNvPicPr>
            <a:picLocks noChangeAspect="1"/>
          </p:cNvPicPr>
          <p:nvPr/>
        </p:nvPicPr>
        <p:blipFill>
          <a:blip r:embed="rId4"/>
          <a:stretch>
            <a:fillRect/>
          </a:stretch>
        </p:blipFill>
        <p:spPr>
          <a:xfrm>
            <a:off x="6096001" y="1400900"/>
            <a:ext cx="4641908" cy="5078891"/>
          </a:xfrm>
          <a:prstGeom prst="rect">
            <a:avLst/>
          </a:prstGeom>
        </p:spPr>
      </p:pic>
    </p:spTree>
    <p:extLst>
      <p:ext uri="{BB962C8B-B14F-4D97-AF65-F5344CB8AC3E}">
        <p14:creationId xmlns:p14="http://schemas.microsoft.com/office/powerpoint/2010/main" val="411759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18FA8-0034-4F1A-AD54-F63C92AD24D3}"/>
              </a:ext>
            </a:extLst>
          </p:cNvPr>
          <p:cNvSpPr>
            <a:spLocks noGrp="1"/>
          </p:cNvSpPr>
          <p:nvPr>
            <p:ph type="title"/>
          </p:nvPr>
        </p:nvSpPr>
        <p:spPr/>
        <p:txBody>
          <a:bodyPr/>
          <a:lstStyle/>
          <a:p>
            <a:r>
              <a:rPr lang="ru-RU" dirty="0"/>
              <a:t>Темы</a:t>
            </a:r>
          </a:p>
        </p:txBody>
      </p:sp>
      <p:sp>
        <p:nvSpPr>
          <p:cNvPr id="3" name="Объект 2">
            <a:extLst>
              <a:ext uri="{FF2B5EF4-FFF2-40B4-BE49-F238E27FC236}">
                <a16:creationId xmlns:a16="http://schemas.microsoft.com/office/drawing/2014/main" id="{D6CD554E-CAB7-4566-8A64-2716AF5006DF}"/>
              </a:ext>
            </a:extLst>
          </p:cNvPr>
          <p:cNvSpPr>
            <a:spLocks noGrp="1"/>
          </p:cNvSpPr>
          <p:nvPr>
            <p:ph idx="1"/>
          </p:nvPr>
        </p:nvSpPr>
        <p:spPr/>
        <p:txBody>
          <a:bodyPr/>
          <a:lstStyle/>
          <a:p>
            <a:r>
              <a:rPr lang="ru-RU" dirty="0"/>
              <a:t>Основы генетических алгоритмов</a:t>
            </a:r>
            <a:endParaRPr lang="en-US" dirty="0"/>
          </a:p>
          <a:p>
            <a:r>
              <a:rPr lang="ru-RU" dirty="0"/>
              <a:t>Пакет </a:t>
            </a:r>
            <a:r>
              <a:rPr lang="en-US" dirty="0"/>
              <a:t>DEAP</a:t>
            </a:r>
          </a:p>
          <a:p>
            <a:pPr marL="0" indent="0">
              <a:buNone/>
            </a:pPr>
            <a:endParaRPr lang="ru-RU" dirty="0"/>
          </a:p>
        </p:txBody>
      </p:sp>
      <p:sp>
        <p:nvSpPr>
          <p:cNvPr id="4" name="Номер слайда 3">
            <a:extLst>
              <a:ext uri="{FF2B5EF4-FFF2-40B4-BE49-F238E27FC236}">
                <a16:creationId xmlns:a16="http://schemas.microsoft.com/office/drawing/2014/main" id="{E0E0EBA9-A5BE-7EFE-EA71-C4C37D628705}"/>
              </a:ext>
            </a:extLst>
          </p:cNvPr>
          <p:cNvSpPr>
            <a:spLocks noGrp="1"/>
          </p:cNvSpPr>
          <p:nvPr>
            <p:ph type="sldNum" sz="quarter" idx="12"/>
          </p:nvPr>
        </p:nvSpPr>
        <p:spPr/>
        <p:txBody>
          <a:bodyPr/>
          <a:lstStyle/>
          <a:p>
            <a:fld id="{D6A5EE95-EF0E-458A-AF96-B4EE627C9645}" type="slidenum">
              <a:rPr lang="ru-RU" smtClean="0"/>
              <a:pPr/>
              <a:t>3</a:t>
            </a:fld>
            <a:endParaRPr lang="ru-RU"/>
          </a:p>
        </p:txBody>
      </p:sp>
      <p:pic>
        <p:nvPicPr>
          <p:cNvPr id="6" name="Рисунок 5">
            <a:extLst>
              <a:ext uri="{FF2B5EF4-FFF2-40B4-BE49-F238E27FC236}">
                <a16:creationId xmlns:a16="http://schemas.microsoft.com/office/drawing/2014/main" id="{BD821C65-CA0F-81A6-B9B0-6D1C27092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251" y="1403604"/>
            <a:ext cx="4050792" cy="4050792"/>
          </a:xfrm>
          <a:prstGeom prst="ellipse">
            <a:avLst/>
          </a:prstGeom>
          <a:ln>
            <a:noFill/>
          </a:ln>
          <a:effectLst>
            <a:softEdge rad="112500"/>
          </a:effectLst>
        </p:spPr>
      </p:pic>
    </p:spTree>
    <p:extLst>
      <p:ext uri="{BB962C8B-B14F-4D97-AF65-F5344CB8AC3E}">
        <p14:creationId xmlns:p14="http://schemas.microsoft.com/office/powerpoint/2010/main" val="3757398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27839" y="216185"/>
            <a:ext cx="11308359" cy="1609344"/>
          </a:xfrm>
        </p:spPr>
        <p:txBody>
          <a:bodyPr>
            <a:normAutofit/>
          </a:bodyPr>
          <a:lstStyle/>
          <a:p>
            <a:r>
              <a:rPr lang="ru-RU" sz="4400" dirty="0"/>
              <a:t>Оптимизация непрерывных функций</a:t>
            </a:r>
            <a:endParaRPr lang="en-US" sz="44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30</a:t>
            </a:fld>
            <a:endParaRPr lang="ru-RU"/>
          </a:p>
        </p:txBody>
      </p:sp>
      <p:pic>
        <p:nvPicPr>
          <p:cNvPr id="7" name="Рисунок 6">
            <a:extLst>
              <a:ext uri="{FF2B5EF4-FFF2-40B4-BE49-F238E27FC236}">
                <a16:creationId xmlns:a16="http://schemas.microsoft.com/office/drawing/2014/main" id="{88F0A6EC-43B5-451C-A6C6-A8E5F8EA00FE}"/>
              </a:ext>
            </a:extLst>
          </p:cNvPr>
          <p:cNvPicPr>
            <a:picLocks noChangeAspect="1"/>
          </p:cNvPicPr>
          <p:nvPr/>
        </p:nvPicPr>
        <p:blipFill>
          <a:blip r:embed="rId2"/>
          <a:stretch>
            <a:fillRect/>
          </a:stretch>
        </p:blipFill>
        <p:spPr>
          <a:xfrm>
            <a:off x="570452" y="1825529"/>
            <a:ext cx="5144218" cy="4229690"/>
          </a:xfrm>
          <a:prstGeom prst="rect">
            <a:avLst/>
          </a:prstGeom>
        </p:spPr>
      </p:pic>
      <p:pic>
        <p:nvPicPr>
          <p:cNvPr id="8" name="Рисунок 7">
            <a:extLst>
              <a:ext uri="{FF2B5EF4-FFF2-40B4-BE49-F238E27FC236}">
                <a16:creationId xmlns:a16="http://schemas.microsoft.com/office/drawing/2014/main" id="{5BDFEDCA-03B6-4D9B-A978-1C89E2B63CCD}"/>
              </a:ext>
            </a:extLst>
          </p:cNvPr>
          <p:cNvPicPr>
            <a:picLocks noChangeAspect="1"/>
          </p:cNvPicPr>
          <p:nvPr/>
        </p:nvPicPr>
        <p:blipFill>
          <a:blip r:embed="rId3"/>
          <a:stretch>
            <a:fillRect/>
          </a:stretch>
        </p:blipFill>
        <p:spPr>
          <a:xfrm>
            <a:off x="6059869" y="2401788"/>
            <a:ext cx="5058481" cy="1819529"/>
          </a:xfrm>
          <a:prstGeom prst="rect">
            <a:avLst/>
          </a:prstGeom>
        </p:spPr>
      </p:pic>
      <p:pic>
        <p:nvPicPr>
          <p:cNvPr id="10" name="Рисунок 9">
            <a:extLst>
              <a:ext uri="{FF2B5EF4-FFF2-40B4-BE49-F238E27FC236}">
                <a16:creationId xmlns:a16="http://schemas.microsoft.com/office/drawing/2014/main" id="{2A5F6CA0-E0FF-4011-B675-088C9AAB1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588" y="4346271"/>
            <a:ext cx="2235863" cy="1821854"/>
          </a:xfrm>
          <a:prstGeom prst="rect">
            <a:avLst/>
          </a:prstGeom>
        </p:spPr>
      </p:pic>
    </p:spTree>
    <p:extLst>
      <p:ext uri="{BB962C8B-B14F-4D97-AF65-F5344CB8AC3E}">
        <p14:creationId xmlns:p14="http://schemas.microsoft.com/office/powerpoint/2010/main" val="1183394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427839" y="216185"/>
            <a:ext cx="11308359" cy="1609344"/>
          </a:xfrm>
        </p:spPr>
        <p:txBody>
          <a:bodyPr>
            <a:normAutofit/>
          </a:bodyPr>
          <a:lstStyle/>
          <a:p>
            <a:r>
              <a:rPr lang="ru-RU" sz="4400" dirty="0"/>
              <a:t>Оптимизация непрерывных функций</a:t>
            </a:r>
            <a:endParaRPr lang="en-US" sz="4400"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31</a:t>
            </a:fld>
            <a:endParaRPr lang="ru-RU"/>
          </a:p>
        </p:txBody>
      </p:sp>
      <p:pic>
        <p:nvPicPr>
          <p:cNvPr id="10" name="Рисунок 9">
            <a:extLst>
              <a:ext uri="{FF2B5EF4-FFF2-40B4-BE49-F238E27FC236}">
                <a16:creationId xmlns:a16="http://schemas.microsoft.com/office/drawing/2014/main" id="{2A5F6CA0-E0FF-4011-B675-088C9AAB1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588" y="4346271"/>
            <a:ext cx="2235863" cy="1821854"/>
          </a:xfrm>
          <a:prstGeom prst="rect">
            <a:avLst/>
          </a:prstGeom>
        </p:spPr>
      </p:pic>
      <p:pic>
        <p:nvPicPr>
          <p:cNvPr id="3" name="Рисунок 2">
            <a:extLst>
              <a:ext uri="{FF2B5EF4-FFF2-40B4-BE49-F238E27FC236}">
                <a16:creationId xmlns:a16="http://schemas.microsoft.com/office/drawing/2014/main" id="{7FE54B43-FEAB-4223-ADC5-41B5AC382D3C}"/>
              </a:ext>
            </a:extLst>
          </p:cNvPr>
          <p:cNvPicPr>
            <a:picLocks noChangeAspect="1"/>
          </p:cNvPicPr>
          <p:nvPr/>
        </p:nvPicPr>
        <p:blipFill>
          <a:blip r:embed="rId3"/>
          <a:stretch>
            <a:fillRect/>
          </a:stretch>
        </p:blipFill>
        <p:spPr>
          <a:xfrm>
            <a:off x="455802" y="1593666"/>
            <a:ext cx="5172797" cy="952633"/>
          </a:xfrm>
          <a:prstGeom prst="rect">
            <a:avLst/>
          </a:prstGeom>
        </p:spPr>
      </p:pic>
      <p:pic>
        <p:nvPicPr>
          <p:cNvPr id="4" name="Рисунок 3">
            <a:extLst>
              <a:ext uri="{FF2B5EF4-FFF2-40B4-BE49-F238E27FC236}">
                <a16:creationId xmlns:a16="http://schemas.microsoft.com/office/drawing/2014/main" id="{900A6A25-8730-4CFD-B941-FDA9675F1A7D}"/>
              </a:ext>
            </a:extLst>
          </p:cNvPr>
          <p:cNvPicPr>
            <a:picLocks noChangeAspect="1"/>
          </p:cNvPicPr>
          <p:nvPr/>
        </p:nvPicPr>
        <p:blipFill>
          <a:blip r:embed="rId4"/>
          <a:stretch>
            <a:fillRect/>
          </a:stretch>
        </p:blipFill>
        <p:spPr>
          <a:xfrm>
            <a:off x="468361" y="2546299"/>
            <a:ext cx="4658375" cy="3829584"/>
          </a:xfrm>
          <a:prstGeom prst="rect">
            <a:avLst/>
          </a:prstGeom>
        </p:spPr>
      </p:pic>
      <p:pic>
        <p:nvPicPr>
          <p:cNvPr id="5" name="Рисунок 4">
            <a:extLst>
              <a:ext uri="{FF2B5EF4-FFF2-40B4-BE49-F238E27FC236}">
                <a16:creationId xmlns:a16="http://schemas.microsoft.com/office/drawing/2014/main" id="{869BCAC9-BDC8-479D-9C6A-B3B22BC0F580}"/>
              </a:ext>
            </a:extLst>
          </p:cNvPr>
          <p:cNvPicPr>
            <a:picLocks noChangeAspect="1"/>
          </p:cNvPicPr>
          <p:nvPr/>
        </p:nvPicPr>
        <p:blipFill>
          <a:blip r:embed="rId5"/>
          <a:stretch>
            <a:fillRect/>
          </a:stretch>
        </p:blipFill>
        <p:spPr>
          <a:xfrm>
            <a:off x="5782804" y="2069982"/>
            <a:ext cx="5106113" cy="2200582"/>
          </a:xfrm>
          <a:prstGeom prst="rect">
            <a:avLst/>
          </a:prstGeom>
        </p:spPr>
      </p:pic>
    </p:spTree>
    <p:extLst>
      <p:ext uri="{BB962C8B-B14F-4D97-AF65-F5344CB8AC3E}">
        <p14:creationId xmlns:p14="http://schemas.microsoft.com/office/powerpoint/2010/main" val="3899310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7CA14-78FC-683B-9F0A-21C76512A636}"/>
              </a:ext>
            </a:extLst>
          </p:cNvPr>
          <p:cNvSpPr>
            <a:spLocks noGrp="1"/>
          </p:cNvSpPr>
          <p:nvPr>
            <p:ph type="title"/>
          </p:nvPr>
        </p:nvSpPr>
        <p:spPr/>
        <p:txBody>
          <a:bodyPr/>
          <a:lstStyle/>
          <a:p>
            <a:r>
              <a:rPr lang="ru-RU" dirty="0"/>
              <a:t>Задание для самоконтроля</a:t>
            </a:r>
          </a:p>
        </p:txBody>
      </p:sp>
      <p:sp>
        <p:nvSpPr>
          <p:cNvPr id="4" name="Номер слайда 3">
            <a:extLst>
              <a:ext uri="{FF2B5EF4-FFF2-40B4-BE49-F238E27FC236}">
                <a16:creationId xmlns:a16="http://schemas.microsoft.com/office/drawing/2014/main" id="{900D9C47-2823-DD09-15B5-724AD5A4E9B6}"/>
              </a:ext>
            </a:extLst>
          </p:cNvPr>
          <p:cNvSpPr>
            <a:spLocks noGrp="1"/>
          </p:cNvSpPr>
          <p:nvPr>
            <p:ph type="sldNum" sz="quarter" idx="12"/>
          </p:nvPr>
        </p:nvSpPr>
        <p:spPr/>
        <p:txBody>
          <a:bodyPr/>
          <a:lstStyle/>
          <a:p>
            <a:fld id="{D6A5EE95-EF0E-458A-AF96-B4EE627C9645}" type="slidenum">
              <a:rPr lang="ru-RU" smtClean="0"/>
              <a:t>32</a:t>
            </a:fld>
            <a:endParaRPr lang="ru-RU"/>
          </a:p>
        </p:txBody>
      </p:sp>
      <p:pic>
        <p:nvPicPr>
          <p:cNvPr id="6" name="Рисунок 5">
            <a:extLst>
              <a:ext uri="{FF2B5EF4-FFF2-40B4-BE49-F238E27FC236}">
                <a16:creationId xmlns:a16="http://schemas.microsoft.com/office/drawing/2014/main" id="{124FC025-D1DD-F21D-C9B0-3481AE3A01F7}"/>
              </a:ext>
            </a:extLst>
          </p:cNvPr>
          <p:cNvPicPr>
            <a:picLocks noChangeAspect="1"/>
          </p:cNvPicPr>
          <p:nvPr/>
        </p:nvPicPr>
        <p:blipFill>
          <a:blip r:embed="rId2" cstate="hq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7689468" y="2290261"/>
            <a:ext cx="4408474" cy="3116240"/>
          </a:xfrm>
          <a:prstGeom prst="ellipse">
            <a:avLst/>
          </a:prstGeom>
          <a:ln>
            <a:noFill/>
          </a:ln>
          <a:effectLst>
            <a:softEdge rad="112500"/>
          </a:effectLst>
        </p:spPr>
      </p:pic>
      <p:sp>
        <p:nvSpPr>
          <p:cNvPr id="8" name="Прямоугольник 7">
            <a:extLst>
              <a:ext uri="{FF2B5EF4-FFF2-40B4-BE49-F238E27FC236}">
                <a16:creationId xmlns:a16="http://schemas.microsoft.com/office/drawing/2014/main" id="{DFD0527B-5F5E-4001-ADAB-9E5105B99848}"/>
              </a:ext>
            </a:extLst>
          </p:cNvPr>
          <p:cNvSpPr/>
          <p:nvPr/>
        </p:nvSpPr>
        <p:spPr>
          <a:xfrm>
            <a:off x="1069848" y="2732700"/>
            <a:ext cx="6096000" cy="2585323"/>
          </a:xfrm>
          <a:prstGeom prst="rect">
            <a:avLst/>
          </a:prstGeom>
        </p:spPr>
        <p:txBody>
          <a:bodyPr>
            <a:spAutoFit/>
          </a:bodyPr>
          <a:lstStyle/>
          <a:p>
            <a:r>
              <a:rPr lang="ru-RU" dirty="0"/>
              <a:t>Реализовать оптимизацию одной из функций на выбор:</a:t>
            </a:r>
          </a:p>
          <a:p>
            <a:endParaRPr lang="ru-RU" dirty="0"/>
          </a:p>
          <a:p>
            <a:pPr marL="285750" indent="-285750">
              <a:buFont typeface="Arial" panose="020B0604020202020204" pitchFamily="34" charset="0"/>
              <a:buChar char="•"/>
            </a:pPr>
            <a:r>
              <a:rPr lang="ru-RU" dirty="0"/>
              <a:t>Функция </a:t>
            </a:r>
            <a:r>
              <a:rPr lang="ru-RU" dirty="0" err="1"/>
              <a:t>Гольдшейна</a:t>
            </a:r>
            <a:r>
              <a:rPr lang="ru-RU" dirty="0"/>
              <a:t>-Прайса</a:t>
            </a:r>
          </a:p>
          <a:p>
            <a:pPr marL="285750" indent="-285750">
              <a:buFont typeface="Arial" panose="020B0604020202020204" pitchFamily="34" charset="0"/>
              <a:buChar char="•"/>
            </a:pPr>
            <a:r>
              <a:rPr lang="ru-RU" dirty="0"/>
              <a:t>Функция Бута</a:t>
            </a:r>
          </a:p>
          <a:p>
            <a:pPr marL="285750" indent="-285750">
              <a:buFont typeface="Arial" panose="020B0604020202020204" pitchFamily="34" charset="0"/>
              <a:buChar char="•"/>
            </a:pPr>
            <a:r>
              <a:rPr lang="ru-RU" dirty="0"/>
              <a:t>Функция </a:t>
            </a:r>
            <a:r>
              <a:rPr lang="ru-RU" dirty="0" err="1"/>
              <a:t>Матьяса</a:t>
            </a:r>
            <a:endParaRPr lang="ru-RU" dirty="0"/>
          </a:p>
          <a:p>
            <a:pPr marL="285750" indent="-285750">
              <a:buFont typeface="Arial" panose="020B0604020202020204" pitchFamily="34" charset="0"/>
              <a:buChar char="•"/>
            </a:pPr>
            <a:r>
              <a:rPr lang="ru-RU" dirty="0"/>
              <a:t>Функция </a:t>
            </a:r>
            <a:r>
              <a:rPr lang="ru-RU" dirty="0" err="1"/>
              <a:t>Химмельблау</a:t>
            </a:r>
            <a:endParaRPr lang="ru-RU" dirty="0"/>
          </a:p>
          <a:p>
            <a:pPr marL="285750" indent="-285750">
              <a:buFont typeface="Arial" panose="020B0604020202020204" pitchFamily="34" charset="0"/>
              <a:buChar char="•"/>
            </a:pPr>
            <a:r>
              <a:rPr lang="ru-RU" dirty="0"/>
              <a:t>Функция </a:t>
            </a:r>
            <a:r>
              <a:rPr lang="ru-RU" dirty="0" err="1"/>
              <a:t>Стыбинского</a:t>
            </a:r>
            <a:r>
              <a:rPr lang="ru-RU" dirty="0"/>
              <a:t>-Танга</a:t>
            </a:r>
          </a:p>
          <a:p>
            <a:pPr marL="285750" indent="-285750">
              <a:buFont typeface="Arial" panose="020B0604020202020204" pitchFamily="34" charset="0"/>
              <a:buChar char="•"/>
            </a:pPr>
            <a:endParaRPr lang="ru-RU" dirty="0"/>
          </a:p>
          <a:p>
            <a:r>
              <a:rPr lang="ru-RU" dirty="0"/>
              <a:t>Найти глобальный минимум этой функции.</a:t>
            </a:r>
          </a:p>
        </p:txBody>
      </p:sp>
    </p:spTree>
    <p:extLst>
      <p:ext uri="{BB962C8B-B14F-4D97-AF65-F5344CB8AC3E}">
        <p14:creationId xmlns:p14="http://schemas.microsoft.com/office/powerpoint/2010/main" val="3302725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a:xfrm>
            <a:off x="1066800" y="2624328"/>
            <a:ext cx="10058400" cy="1609344"/>
          </a:xfrm>
        </p:spPr>
        <p:txBody>
          <a:bodyPr/>
          <a:lstStyle/>
          <a:p>
            <a:pPr algn="ctr"/>
            <a:r>
              <a:rPr lang="ru-RU" dirty="0"/>
              <a:t>Спасибо за внимание!</a:t>
            </a:r>
          </a:p>
        </p:txBody>
      </p:sp>
      <p:sp>
        <p:nvSpPr>
          <p:cNvPr id="8" name="Номер слайда 7">
            <a:extLst>
              <a:ext uri="{FF2B5EF4-FFF2-40B4-BE49-F238E27FC236}">
                <a16:creationId xmlns:a16="http://schemas.microsoft.com/office/drawing/2014/main" id="{D232A726-C55F-11AA-5F67-7C0D14FD488F}"/>
              </a:ext>
            </a:extLst>
          </p:cNvPr>
          <p:cNvSpPr>
            <a:spLocks noGrp="1"/>
          </p:cNvSpPr>
          <p:nvPr>
            <p:ph type="sldNum" sz="quarter" idx="12"/>
          </p:nvPr>
        </p:nvSpPr>
        <p:spPr/>
        <p:txBody>
          <a:bodyPr/>
          <a:lstStyle/>
          <a:p>
            <a:fld id="{D6A5EE95-EF0E-458A-AF96-B4EE627C9645}" type="slidenum">
              <a:rPr lang="ru-RU" smtClean="0"/>
              <a:t>33</a:t>
            </a:fld>
            <a:endParaRPr lang="ru-RU"/>
          </a:p>
        </p:txBody>
      </p:sp>
    </p:spTree>
    <p:extLst>
      <p:ext uri="{BB962C8B-B14F-4D97-AF65-F5344CB8AC3E}">
        <p14:creationId xmlns:p14="http://schemas.microsoft.com/office/powerpoint/2010/main" val="34524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p:txBody>
          <a:bodyPr/>
          <a:lstStyle/>
          <a:p>
            <a:r>
              <a:rPr lang="ru-RU" dirty="0"/>
              <a:t>Генетические алгоритмы</a:t>
            </a:r>
            <a:endParaRPr lang="en-US" dirty="0"/>
          </a:p>
        </p:txBody>
      </p:sp>
      <p:sp>
        <p:nvSpPr>
          <p:cNvPr id="3" name="Объект 2">
            <a:extLst>
              <a:ext uri="{FF2B5EF4-FFF2-40B4-BE49-F238E27FC236}">
                <a16:creationId xmlns:a16="http://schemas.microsoft.com/office/drawing/2014/main" id="{A651ECCB-9EA4-4FB0-BE3A-887E97B0E965}"/>
              </a:ext>
            </a:extLst>
          </p:cNvPr>
          <p:cNvSpPr>
            <a:spLocks noGrp="1"/>
          </p:cNvSpPr>
          <p:nvPr>
            <p:ph idx="1"/>
          </p:nvPr>
        </p:nvSpPr>
        <p:spPr>
          <a:xfrm>
            <a:off x="1063752" y="1689144"/>
            <a:ext cx="10058400" cy="1221836"/>
          </a:xfrm>
        </p:spPr>
        <p:txBody>
          <a:bodyPr/>
          <a:lstStyle/>
          <a:p>
            <a:pPr marL="0" indent="0" algn="just">
              <a:buNone/>
            </a:pPr>
            <a:r>
              <a:rPr lang="ru-RU" dirty="0"/>
              <a:t>Позаимствовавший идею у теории эволюции Чарльза Дарвина, один из самых удивительных методов решения задач заслуженно получил название «эволюционные вычисления». Самыми известными и  широко распространенными представителями этого семейства являются генетические алгоритмы</a:t>
            </a:r>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4</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8695571" y="3111393"/>
            <a:ext cx="3255637" cy="29697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C1BEC603-F024-4B48-9C37-0F359EC24852}"/>
              </a:ext>
            </a:extLst>
          </p:cNvPr>
          <p:cNvSpPr/>
          <p:nvPr/>
        </p:nvSpPr>
        <p:spPr>
          <a:xfrm>
            <a:off x="1063751" y="2975238"/>
            <a:ext cx="7719521" cy="2585323"/>
          </a:xfrm>
          <a:prstGeom prst="rect">
            <a:avLst/>
          </a:prstGeom>
        </p:spPr>
        <p:txBody>
          <a:bodyPr wrap="square">
            <a:spAutoFit/>
          </a:bodyPr>
          <a:lstStyle/>
          <a:p>
            <a:pPr algn="just"/>
            <a:r>
              <a:rPr lang="ru-RU" dirty="0"/>
              <a:t>Генетические алгоритмы – это семейство поисковых алгоритмов, идеи которых подсказаны принципами эволюции в природе. Имитируя процессы естественного отбора и воспроизводства, генетические алгоритмы могут находить высококачественные решения задач, включающих поиск, оптимизацию и обучение. В то же время аналогия с естественным отбором позволяет этим алгоритмам преодолевать некоторые препятствия, встающие на пути традиционных алгоритмов поиска и оптимизации, особенно в задачах с большим числом параметров и сложными математическими представлениями.</a:t>
            </a:r>
          </a:p>
        </p:txBody>
      </p:sp>
    </p:spTree>
    <p:extLst>
      <p:ext uri="{BB962C8B-B14F-4D97-AF65-F5344CB8AC3E}">
        <p14:creationId xmlns:p14="http://schemas.microsoft.com/office/powerpoint/2010/main" val="19347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p:txBody>
          <a:bodyPr/>
          <a:lstStyle/>
          <a:p>
            <a:r>
              <a:rPr lang="ru-RU" dirty="0"/>
              <a:t>Генетические алгоритмы</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5</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8695571" y="3056195"/>
            <a:ext cx="3255637" cy="296970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A70D1B2-D063-4B0B-BA9E-5BD8FA245850}"/>
              </a:ext>
            </a:extLst>
          </p:cNvPr>
          <p:cNvPicPr>
            <a:picLocks noChangeAspect="1"/>
          </p:cNvPicPr>
          <p:nvPr/>
        </p:nvPicPr>
        <p:blipFill>
          <a:blip r:embed="rId3"/>
          <a:stretch>
            <a:fillRect/>
          </a:stretch>
        </p:blipFill>
        <p:spPr>
          <a:xfrm>
            <a:off x="1063752" y="1705439"/>
            <a:ext cx="8216766" cy="3099652"/>
          </a:xfrm>
          <a:prstGeom prst="rect">
            <a:avLst/>
          </a:prstGeom>
        </p:spPr>
      </p:pic>
      <p:sp>
        <p:nvSpPr>
          <p:cNvPr id="8" name="Прямоугольник 7">
            <a:extLst>
              <a:ext uri="{FF2B5EF4-FFF2-40B4-BE49-F238E27FC236}">
                <a16:creationId xmlns:a16="http://schemas.microsoft.com/office/drawing/2014/main" id="{91D71F75-B5FE-4767-970F-71201FAD989E}"/>
              </a:ext>
            </a:extLst>
          </p:cNvPr>
          <p:cNvSpPr/>
          <p:nvPr/>
        </p:nvSpPr>
        <p:spPr>
          <a:xfrm>
            <a:off x="1277922" y="4882660"/>
            <a:ext cx="7287237" cy="1477328"/>
          </a:xfrm>
          <a:prstGeom prst="rect">
            <a:avLst/>
          </a:prstGeom>
        </p:spPr>
        <p:txBody>
          <a:bodyPr wrap="square">
            <a:spAutoFit/>
          </a:bodyPr>
          <a:lstStyle/>
          <a:p>
            <a:r>
              <a:rPr lang="ru-RU" dirty="0"/>
              <a:t>Цель генетических алгоритмов – найти оптимальное решение некоторой задачи. Если дарвиновская эволюция развивает популяцию отдельных особей, то генетические алгоритмы развивают популяцию потенциальных решений данной задачи, называемых индивидуумами</a:t>
            </a:r>
          </a:p>
        </p:txBody>
      </p:sp>
    </p:spTree>
    <p:extLst>
      <p:ext uri="{BB962C8B-B14F-4D97-AF65-F5344CB8AC3E}">
        <p14:creationId xmlns:p14="http://schemas.microsoft.com/office/powerpoint/2010/main" val="341406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p:txBody>
          <a:bodyPr/>
          <a:lstStyle/>
          <a:p>
            <a:r>
              <a:rPr lang="ru-RU" dirty="0"/>
              <a:t>Генетические алгоритмы</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6</a:t>
            </a:fld>
            <a:endParaRPr lang="ru-RU"/>
          </a:p>
        </p:txBody>
      </p:sp>
      <p:pic>
        <p:nvPicPr>
          <p:cNvPr id="4" name="Рисунок 3">
            <a:extLst>
              <a:ext uri="{FF2B5EF4-FFF2-40B4-BE49-F238E27FC236}">
                <a16:creationId xmlns:a16="http://schemas.microsoft.com/office/drawing/2014/main" id="{93B42341-67AD-42ED-A0C1-0EEC6F0FFB12}"/>
              </a:ext>
            </a:extLst>
          </p:cNvPr>
          <p:cNvPicPr>
            <a:picLocks noChangeAspect="1"/>
          </p:cNvPicPr>
          <p:nvPr/>
        </p:nvPicPr>
        <p:blipFill>
          <a:blip r:embed="rId2"/>
          <a:stretch>
            <a:fillRect/>
          </a:stretch>
        </p:blipFill>
        <p:spPr>
          <a:xfrm>
            <a:off x="1069848" y="2351170"/>
            <a:ext cx="5068007" cy="2924583"/>
          </a:xfrm>
          <a:prstGeom prst="rect">
            <a:avLst/>
          </a:prstGeom>
        </p:spPr>
      </p:pic>
      <p:pic>
        <p:nvPicPr>
          <p:cNvPr id="3" name="Рисунок 2">
            <a:extLst>
              <a:ext uri="{FF2B5EF4-FFF2-40B4-BE49-F238E27FC236}">
                <a16:creationId xmlns:a16="http://schemas.microsoft.com/office/drawing/2014/main" id="{E9118A80-E46D-4A84-BEA7-77FF11615FC6}"/>
              </a:ext>
            </a:extLst>
          </p:cNvPr>
          <p:cNvPicPr>
            <a:picLocks noChangeAspect="1"/>
          </p:cNvPicPr>
          <p:nvPr/>
        </p:nvPicPr>
        <p:blipFill>
          <a:blip r:embed="rId3"/>
          <a:stretch>
            <a:fillRect/>
          </a:stretch>
        </p:blipFill>
        <p:spPr>
          <a:xfrm>
            <a:off x="6262173" y="1913398"/>
            <a:ext cx="5048955" cy="4239217"/>
          </a:xfrm>
          <a:prstGeom prst="rect">
            <a:avLst/>
          </a:prstGeom>
        </p:spPr>
      </p:pic>
    </p:spTree>
    <p:extLst>
      <p:ext uri="{BB962C8B-B14F-4D97-AF65-F5344CB8AC3E}">
        <p14:creationId xmlns:p14="http://schemas.microsoft.com/office/powerpoint/2010/main" val="363361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p:txBody>
          <a:bodyPr/>
          <a:lstStyle/>
          <a:p>
            <a:r>
              <a:rPr lang="ru-RU" dirty="0"/>
              <a:t>Генетические алгоритмы</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7</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8951831" y="2985558"/>
            <a:ext cx="3255637" cy="296970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0FC16F75-6E42-449F-8420-A9EB2B08FCC2}"/>
              </a:ext>
            </a:extLst>
          </p:cNvPr>
          <p:cNvSpPr/>
          <p:nvPr/>
        </p:nvSpPr>
        <p:spPr>
          <a:xfrm>
            <a:off x="929528" y="1663099"/>
            <a:ext cx="8637864" cy="2308324"/>
          </a:xfrm>
          <a:prstGeom prst="rect">
            <a:avLst/>
          </a:prstGeom>
        </p:spPr>
        <p:txBody>
          <a:bodyPr wrap="square">
            <a:spAutoFit/>
          </a:bodyPr>
          <a:lstStyle/>
          <a:p>
            <a:r>
              <a:rPr lang="ru-RU" sz="1600" b="1" dirty="0"/>
              <a:t>Функция приспособленности </a:t>
            </a:r>
          </a:p>
          <a:p>
            <a:pPr algn="just"/>
            <a:r>
              <a:rPr lang="ru-RU" sz="1600" dirty="0"/>
              <a:t>На каждой итерации алгоритма индивидуумы оцениваются с  помощью функции приспособленности (или целевой функции). Это функция, которую мы стремимся оптимизировать, или задача, которую пытаемся решить. Индивидуумы, для которых функция приспособленности дает наилучшую оценку, представляют лучшие решения и с большей вероятностью будут отобраны для воспроизводства и  представлены в  следующем поколении. Со временем качество решений повышается, значения функции приспособленности растут, а когда будет найдено удовлетворительное значение, процесс можно остановить</a:t>
            </a:r>
          </a:p>
        </p:txBody>
      </p:sp>
      <p:sp>
        <p:nvSpPr>
          <p:cNvPr id="7" name="Прямоугольник 6">
            <a:extLst>
              <a:ext uri="{FF2B5EF4-FFF2-40B4-BE49-F238E27FC236}">
                <a16:creationId xmlns:a16="http://schemas.microsoft.com/office/drawing/2014/main" id="{CFA16B1D-BA99-441D-89F9-30D2F613BEB2}"/>
              </a:ext>
            </a:extLst>
          </p:cNvPr>
          <p:cNvSpPr/>
          <p:nvPr/>
        </p:nvSpPr>
        <p:spPr>
          <a:xfrm>
            <a:off x="929528" y="4040739"/>
            <a:ext cx="8357085" cy="2308324"/>
          </a:xfrm>
          <a:prstGeom prst="rect">
            <a:avLst/>
          </a:prstGeom>
        </p:spPr>
        <p:txBody>
          <a:bodyPr wrap="square">
            <a:spAutoFit/>
          </a:bodyPr>
          <a:lstStyle/>
          <a:p>
            <a:r>
              <a:rPr lang="ru-RU" sz="1600" b="1" dirty="0"/>
              <a:t>Отбор </a:t>
            </a:r>
          </a:p>
          <a:p>
            <a:pPr algn="just"/>
            <a:r>
              <a:rPr lang="ru-RU" sz="1600" dirty="0"/>
              <a:t>После того как вычислены приспособленности всех индивидуумов в популяции, начинается процесс отбора, который определяет, какие индивидуумы будут оставлены для воспроизводства, т. е. создания потомков, образующих следующее поколение. Процесс отбора основан на оценке приспособленности индивидуумов. Те, чья оценка выше, имеют больше шансов передать свой генетический материал следующему поколению. Плохо приспособленные индивидуумы все равно могут быть отобраны, но с меньшей вероятностью. Таким образом, их генетический материал не полностью исключен. </a:t>
            </a:r>
          </a:p>
        </p:txBody>
      </p:sp>
    </p:spTree>
    <p:extLst>
      <p:ext uri="{BB962C8B-B14F-4D97-AF65-F5344CB8AC3E}">
        <p14:creationId xmlns:p14="http://schemas.microsoft.com/office/powerpoint/2010/main" val="417517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p:txBody>
          <a:bodyPr/>
          <a:lstStyle/>
          <a:p>
            <a:r>
              <a:rPr lang="ru-RU" dirty="0"/>
              <a:t>Генетические алгоритмы</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8</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9392090" y="3866717"/>
            <a:ext cx="2559118" cy="23343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A2FF376B-03C4-42B4-9351-2FC4473EDB03}"/>
              </a:ext>
            </a:extLst>
          </p:cNvPr>
          <p:cNvSpPr/>
          <p:nvPr/>
        </p:nvSpPr>
        <p:spPr>
          <a:xfrm>
            <a:off x="439024" y="1809412"/>
            <a:ext cx="5022209" cy="1600438"/>
          </a:xfrm>
          <a:prstGeom prst="rect">
            <a:avLst/>
          </a:prstGeom>
        </p:spPr>
        <p:txBody>
          <a:bodyPr wrap="square">
            <a:spAutoFit/>
          </a:bodyPr>
          <a:lstStyle/>
          <a:p>
            <a:pPr algn="just"/>
            <a:r>
              <a:rPr lang="ru-RU" sz="1400" b="1" dirty="0"/>
              <a:t>Скрещивание</a:t>
            </a:r>
            <a:r>
              <a:rPr lang="ru-RU" sz="1400" dirty="0"/>
              <a:t> </a:t>
            </a:r>
          </a:p>
          <a:p>
            <a:pPr algn="just"/>
            <a:r>
              <a:rPr lang="ru-RU" sz="1400" dirty="0"/>
              <a:t>Для создания пары новых индивидуумов родители обычно выбираются из текущего поколения, а  части их хромосом меняются местами (скрещиваются), в результате чего создаются две новые хромосомы, представляющие потомков. Эта операция называется скрещиванием, или рекомбинацией.</a:t>
            </a:r>
          </a:p>
        </p:txBody>
      </p:sp>
      <p:pic>
        <p:nvPicPr>
          <p:cNvPr id="4" name="Рисунок 3">
            <a:extLst>
              <a:ext uri="{FF2B5EF4-FFF2-40B4-BE49-F238E27FC236}">
                <a16:creationId xmlns:a16="http://schemas.microsoft.com/office/drawing/2014/main" id="{49D3A040-8236-4CFD-B0F3-CABD2A22997C}"/>
              </a:ext>
            </a:extLst>
          </p:cNvPr>
          <p:cNvPicPr>
            <a:picLocks noChangeAspect="1"/>
          </p:cNvPicPr>
          <p:nvPr/>
        </p:nvPicPr>
        <p:blipFill>
          <a:blip r:embed="rId3"/>
          <a:stretch>
            <a:fillRect/>
          </a:stretch>
        </p:blipFill>
        <p:spPr>
          <a:xfrm>
            <a:off x="1006115" y="3418756"/>
            <a:ext cx="3686689" cy="1857634"/>
          </a:xfrm>
          <a:prstGeom prst="rect">
            <a:avLst/>
          </a:prstGeom>
        </p:spPr>
      </p:pic>
      <p:sp>
        <p:nvSpPr>
          <p:cNvPr id="5" name="Прямоугольник 4">
            <a:extLst>
              <a:ext uri="{FF2B5EF4-FFF2-40B4-BE49-F238E27FC236}">
                <a16:creationId xmlns:a16="http://schemas.microsoft.com/office/drawing/2014/main" id="{EC536D51-7134-4098-9AA3-6727A1240895}"/>
              </a:ext>
            </a:extLst>
          </p:cNvPr>
          <p:cNvSpPr/>
          <p:nvPr/>
        </p:nvSpPr>
        <p:spPr>
          <a:xfrm>
            <a:off x="439024" y="5463141"/>
            <a:ext cx="5106099" cy="523220"/>
          </a:xfrm>
          <a:prstGeom prst="rect">
            <a:avLst/>
          </a:prstGeom>
        </p:spPr>
        <p:txBody>
          <a:bodyPr wrap="square">
            <a:spAutoFit/>
          </a:bodyPr>
          <a:lstStyle/>
          <a:p>
            <a:r>
              <a:rPr lang="ru-RU" sz="1400" dirty="0"/>
              <a:t>На рисунке выше показана операция скрещивания с созданием двух потомков родителей.</a:t>
            </a:r>
          </a:p>
        </p:txBody>
      </p:sp>
      <p:sp>
        <p:nvSpPr>
          <p:cNvPr id="8" name="Прямоугольник 7">
            <a:extLst>
              <a:ext uri="{FF2B5EF4-FFF2-40B4-BE49-F238E27FC236}">
                <a16:creationId xmlns:a16="http://schemas.microsoft.com/office/drawing/2014/main" id="{FEBE4638-611A-41C9-BA67-DFE7024D468E}"/>
              </a:ext>
            </a:extLst>
          </p:cNvPr>
          <p:cNvSpPr/>
          <p:nvPr/>
        </p:nvSpPr>
        <p:spPr>
          <a:xfrm>
            <a:off x="6311317" y="1780973"/>
            <a:ext cx="5382936" cy="2031325"/>
          </a:xfrm>
          <a:prstGeom prst="rect">
            <a:avLst/>
          </a:prstGeom>
        </p:spPr>
        <p:txBody>
          <a:bodyPr wrap="square">
            <a:spAutoFit/>
          </a:bodyPr>
          <a:lstStyle/>
          <a:p>
            <a:pPr algn="just"/>
            <a:r>
              <a:rPr lang="ru-RU" sz="1400" b="1" dirty="0"/>
              <a:t>Мутация </a:t>
            </a:r>
          </a:p>
          <a:p>
            <a:pPr algn="just"/>
            <a:r>
              <a:rPr lang="ru-RU" sz="1400" dirty="0"/>
              <a:t>Цель оператора мутации – периодически случайным образом обновлять популяцию, т. е. вносить новые сочетания генов в хромосомы, стимулируя тем самым поиск в неисследованных областях пространства решений. Мутация может проявляться как случайное изменение гена. Мутации реализуются с помощью внесения случайных изменений в значения хромосом, например инвертирования одного бита в двоичной строке.</a:t>
            </a:r>
          </a:p>
        </p:txBody>
      </p:sp>
      <p:pic>
        <p:nvPicPr>
          <p:cNvPr id="9" name="Рисунок 8">
            <a:extLst>
              <a:ext uri="{FF2B5EF4-FFF2-40B4-BE49-F238E27FC236}">
                <a16:creationId xmlns:a16="http://schemas.microsoft.com/office/drawing/2014/main" id="{E46FB968-7CE2-4700-A14C-D2E53DBE6047}"/>
              </a:ext>
            </a:extLst>
          </p:cNvPr>
          <p:cNvPicPr>
            <a:picLocks noChangeAspect="1"/>
          </p:cNvPicPr>
          <p:nvPr/>
        </p:nvPicPr>
        <p:blipFill>
          <a:blip r:embed="rId4"/>
          <a:stretch>
            <a:fillRect/>
          </a:stretch>
        </p:blipFill>
        <p:spPr>
          <a:xfrm>
            <a:off x="6398907" y="3812298"/>
            <a:ext cx="2200582" cy="1505160"/>
          </a:xfrm>
          <a:prstGeom prst="rect">
            <a:avLst/>
          </a:prstGeom>
        </p:spPr>
      </p:pic>
      <p:sp>
        <p:nvSpPr>
          <p:cNvPr id="10" name="Прямоугольник 9">
            <a:extLst>
              <a:ext uri="{FF2B5EF4-FFF2-40B4-BE49-F238E27FC236}">
                <a16:creationId xmlns:a16="http://schemas.microsoft.com/office/drawing/2014/main" id="{816E03D8-812D-4F5C-AD91-2C6948E43F9F}"/>
              </a:ext>
            </a:extLst>
          </p:cNvPr>
          <p:cNvSpPr/>
          <p:nvPr/>
        </p:nvSpPr>
        <p:spPr>
          <a:xfrm>
            <a:off x="6311317" y="5463141"/>
            <a:ext cx="2849461" cy="1169551"/>
          </a:xfrm>
          <a:prstGeom prst="rect">
            <a:avLst/>
          </a:prstGeom>
        </p:spPr>
        <p:txBody>
          <a:bodyPr wrap="square">
            <a:spAutoFit/>
          </a:bodyPr>
          <a:lstStyle/>
          <a:p>
            <a:r>
              <a:rPr lang="ru-RU" sz="1400" dirty="0"/>
              <a:t>На рисунке выше приведен пример операции мутации. Далее мы рассмотрим теорию, стоящую за генетическими алгоритмами.</a:t>
            </a:r>
          </a:p>
        </p:txBody>
      </p:sp>
    </p:spTree>
    <p:extLst>
      <p:ext uri="{BB962C8B-B14F-4D97-AF65-F5344CB8AC3E}">
        <p14:creationId xmlns:p14="http://schemas.microsoft.com/office/powerpoint/2010/main" val="172918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DDC0B-2BC5-412D-979B-AD0943068971}"/>
              </a:ext>
            </a:extLst>
          </p:cNvPr>
          <p:cNvSpPr>
            <a:spLocks noGrp="1"/>
          </p:cNvSpPr>
          <p:nvPr>
            <p:ph type="title"/>
          </p:nvPr>
        </p:nvSpPr>
        <p:spPr/>
        <p:txBody>
          <a:bodyPr/>
          <a:lstStyle/>
          <a:p>
            <a:r>
              <a:rPr lang="ru-RU" dirty="0"/>
              <a:t>Теоретические основы</a:t>
            </a:r>
            <a:endParaRPr lang="en-US" dirty="0"/>
          </a:p>
        </p:txBody>
      </p:sp>
      <p:sp>
        <p:nvSpPr>
          <p:cNvPr id="25" name="Номер слайда 24">
            <a:extLst>
              <a:ext uri="{FF2B5EF4-FFF2-40B4-BE49-F238E27FC236}">
                <a16:creationId xmlns:a16="http://schemas.microsoft.com/office/drawing/2014/main" id="{8CB45CDE-B5E9-F5F6-F3AE-EC8CA5D0DB5E}"/>
              </a:ext>
            </a:extLst>
          </p:cNvPr>
          <p:cNvSpPr>
            <a:spLocks noGrp="1"/>
          </p:cNvSpPr>
          <p:nvPr>
            <p:ph type="sldNum" sz="quarter" idx="12"/>
          </p:nvPr>
        </p:nvSpPr>
        <p:spPr/>
        <p:txBody>
          <a:bodyPr/>
          <a:lstStyle/>
          <a:p>
            <a:fld id="{D6A5EE95-EF0E-458A-AF96-B4EE627C9645}" type="slidenum">
              <a:rPr lang="ru-RU" smtClean="0"/>
              <a:t>9</a:t>
            </a:fld>
            <a:endParaRPr lang="ru-RU"/>
          </a:p>
        </p:txBody>
      </p:sp>
      <p:pic>
        <p:nvPicPr>
          <p:cNvPr id="1028" name="Picture 4" descr="Генетика рисунок карандашом - 52 фото">
            <a:extLst>
              <a:ext uri="{FF2B5EF4-FFF2-40B4-BE49-F238E27FC236}">
                <a16:creationId xmlns:a16="http://schemas.microsoft.com/office/drawing/2014/main" id="{263737A3-043D-43E5-8541-6022A17A4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80"/>
          <a:stretch/>
        </p:blipFill>
        <p:spPr bwMode="auto">
          <a:xfrm>
            <a:off x="8695571" y="3153338"/>
            <a:ext cx="3255637" cy="296970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843473E3-EFD3-490A-8AB2-80F9C7A3B68D}"/>
              </a:ext>
            </a:extLst>
          </p:cNvPr>
          <p:cNvSpPr/>
          <p:nvPr/>
        </p:nvSpPr>
        <p:spPr>
          <a:xfrm>
            <a:off x="780176" y="2093976"/>
            <a:ext cx="8657439" cy="3693319"/>
          </a:xfrm>
          <a:prstGeom prst="rect">
            <a:avLst/>
          </a:prstGeom>
        </p:spPr>
        <p:txBody>
          <a:bodyPr wrap="square">
            <a:spAutoFit/>
          </a:bodyPr>
          <a:lstStyle/>
          <a:p>
            <a:pPr algn="just"/>
            <a:r>
              <a:rPr lang="ru-RU" dirty="0"/>
              <a:t>Гипотеза структурных элементов, лежащая в основе генетических алгоритмов, заключается в том, что оптимальное решение задачи может быть собрано из небольших структурных элементов, и чем их больше, тем ближе мы подходим к оптимальному решению. Индивидуумам, которые содержат некоторые из желательных структурных элементов, назначается более высокая оценка. Повторные операции отбора и  скрещивания приводят к  появлению все лучших индивидуумов, передающих эти структурные элементы следующему поколению, возможно, в сочетании с другими успешными структурными элементами. Тем самым создается генетическое давление, направляющее популяцию в сторону появления все большего числа индивидуумов, обладающих структурными элементами, образующими оптимальное решение. В результате каждое поколение оказывается лучше предыдущего и содержит больше индивидуумов, близких к оптимальному решению.</a:t>
            </a:r>
          </a:p>
        </p:txBody>
      </p:sp>
    </p:spTree>
    <p:extLst>
      <p:ext uri="{BB962C8B-B14F-4D97-AF65-F5344CB8AC3E}">
        <p14:creationId xmlns:p14="http://schemas.microsoft.com/office/powerpoint/2010/main" val="859484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TM03090434[[fn=Дерево]]</Template>
  <TotalTime>4133</TotalTime>
  <Words>1796</Words>
  <Application>Microsoft Office PowerPoint</Application>
  <PresentationFormat>Широкоэкранный</PresentationFormat>
  <Paragraphs>144</Paragraphs>
  <Slides>33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33</vt:i4>
      </vt:variant>
    </vt:vector>
  </HeadingPairs>
  <TitlesOfParts>
    <vt:vector size="41" baseType="lpstr">
      <vt:lpstr>Arial</vt:lpstr>
      <vt:lpstr>Calibri</vt:lpstr>
      <vt:lpstr>Cambria</vt:lpstr>
      <vt:lpstr>Rockwell</vt:lpstr>
      <vt:lpstr>Rockwell Condensed</vt:lpstr>
      <vt:lpstr>Times New Roman</vt:lpstr>
      <vt:lpstr>Wingdings</vt:lpstr>
      <vt:lpstr>Дерево</vt:lpstr>
      <vt:lpstr>Библиотеки языка Python для компьютерных вычислений и моделирования</vt:lpstr>
      <vt:lpstr>Полезные ресурсы</vt:lpstr>
      <vt:lpstr>Темы</vt:lpstr>
      <vt:lpstr>Генетические алгоритмы</vt:lpstr>
      <vt:lpstr>Генетические алгоритмы</vt:lpstr>
      <vt:lpstr>Генетические алгоритмы</vt:lpstr>
      <vt:lpstr>Генетические алгоритмы</vt:lpstr>
      <vt:lpstr>Генетические алгоритмы</vt:lpstr>
      <vt:lpstr>Теоретические основы</vt:lpstr>
      <vt:lpstr>ОТЛИЧИЯ ОТ ТРАДИЦИОННЫХ АЛГОРИТМОВ</vt:lpstr>
      <vt:lpstr>ОТЛИЧИЯ ОТ ТРАДИЦИОННЫХ АЛГОРИТМОВ</vt:lpstr>
      <vt:lpstr>Генетические АЛГОРИТМОВ</vt:lpstr>
      <vt:lpstr>Сценарии применения генетических алгоритмов</vt:lpstr>
      <vt:lpstr>Базовая структура генетического алгоритма</vt:lpstr>
      <vt:lpstr>Условия остановки генетического алгоритма</vt:lpstr>
      <vt:lpstr>Пакет deap</vt:lpstr>
      <vt:lpstr>Пакет deap</vt:lpstr>
      <vt:lpstr>Пакет deap</vt:lpstr>
      <vt:lpstr>Пакет deap</vt:lpstr>
      <vt:lpstr>Пакет deap</vt:lpstr>
      <vt:lpstr>Пакет deap</vt:lpstr>
      <vt:lpstr>Пакет deap</vt:lpstr>
      <vt:lpstr>Пакет deap</vt:lpstr>
      <vt:lpstr>Пакет deap</vt:lpstr>
      <vt:lpstr>Пакет deap</vt:lpstr>
      <vt:lpstr>Пакет deap</vt:lpstr>
      <vt:lpstr>Пакет deap</vt:lpstr>
      <vt:lpstr>Задача OneMax</vt:lpstr>
      <vt:lpstr>Комбинаторная оптимизация</vt:lpstr>
      <vt:lpstr>Оптимизация непрерывных функций</vt:lpstr>
      <vt:lpstr>Оптимизация непрерывных функций</vt:lpstr>
      <vt:lpstr>Задание для самоконтроля</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dc:title>
  <dc:creator>Roman</dc:creator>
  <cp:lastModifiedBy>Лобанов Алексей Владимирович</cp:lastModifiedBy>
  <cp:revision>83</cp:revision>
  <dcterms:created xsi:type="dcterms:W3CDTF">2022-01-12T12:48:55Z</dcterms:created>
  <dcterms:modified xsi:type="dcterms:W3CDTF">2023-02-01T09:48:26Z</dcterms:modified>
</cp:coreProperties>
</file>