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3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1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47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91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66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17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55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94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39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61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09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3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8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20BA-47DE-458A-946A-05CA838D8905}" type="datetimeFigureOut">
              <a:rPr lang="ru-RU" smtClean="0"/>
              <a:t>13.03.2022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E542-8D3A-4AA1-A01D-088A1B1E67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7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925" y="1164566"/>
            <a:ext cx="11550769" cy="2984740"/>
          </a:xfrm>
        </p:spPr>
        <p:txBody>
          <a:bodyPr>
            <a:noAutofit/>
          </a:bodyPr>
          <a:lstStyle/>
          <a:p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3600" dirty="0">
                <a:solidFill>
                  <a:prstClr val="black"/>
                </a:solidFill>
              </a:rPr>
            </a:b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Лекция 6 по дисциплине «Безопасность жизнедеятельности»</a:t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Тема 4 </a:t>
            </a:r>
            <a:r>
              <a:rPr lang="ru-RU" sz="3600" dirty="0"/>
              <a:t>Инженерные основы техники безопасности</a:t>
            </a:r>
            <a:br>
              <a:rPr lang="ru-RU" sz="3600" dirty="0"/>
            </a:br>
            <a:r>
              <a:rPr lang="ru-RU" sz="3600" dirty="0"/>
              <a:t> Безопасность эксплуатации сосудов и аппаратов, работающих под давлением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977" y="4231767"/>
            <a:ext cx="9144000" cy="1655762"/>
          </a:xfrm>
        </p:spPr>
        <p:txBody>
          <a:bodyPr/>
          <a:lstStyle/>
          <a:p>
            <a:r>
              <a:rPr lang="ru-RU" dirty="0"/>
              <a:t>доцент, к.т.н., Трифонова Татьяна Евгеньевна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421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64" y="129396"/>
            <a:ext cx="11921706" cy="10179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Арматура, контрольно-измерительные приборы, предохранительные устройства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268" y="15495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Для управления работой и обеспечения безопасных условий эксплуатации сосуды в зависимости от назначения оснащаются:</a:t>
            </a:r>
          </a:p>
          <a:p>
            <a:pPr marL="0" indent="0">
              <a:buNone/>
            </a:pPr>
            <a:r>
              <a:rPr lang="ru-RU" sz="2400" b="1" dirty="0"/>
              <a:t>запорной или запорно-регулирующей арматурой, </a:t>
            </a:r>
          </a:p>
          <a:p>
            <a:pPr marL="0" indent="0">
              <a:buNone/>
            </a:pPr>
            <a:r>
              <a:rPr lang="ru-RU" sz="2400" b="1" dirty="0"/>
              <a:t>приборами для измерения давления и температуры, </a:t>
            </a:r>
          </a:p>
          <a:p>
            <a:pPr marL="0" indent="0">
              <a:buNone/>
            </a:pPr>
            <a:r>
              <a:rPr lang="ru-RU" sz="2400" b="1" dirty="0"/>
              <a:t>предохранительными устройствами,</a:t>
            </a:r>
          </a:p>
          <a:p>
            <a:pPr marL="0" indent="0">
              <a:buNone/>
            </a:pPr>
            <a:r>
              <a:rPr lang="ru-RU" sz="2400" b="1" dirty="0"/>
              <a:t>указателями уровня жидкости.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268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419" y="974785"/>
            <a:ext cx="82899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ea typeface="Times New Roman" panose="02020603050405020304" pitchFamily="18" charset="0"/>
              </a:rPr>
              <a:t>Приборы для измерения давления и температуры.  </a:t>
            </a:r>
          </a:p>
          <a:p>
            <a:endParaRPr lang="ru-RU" sz="2400" dirty="0">
              <a:ea typeface="Times New Roman" panose="02020603050405020304" pitchFamily="18" charset="0"/>
            </a:endParaRPr>
          </a:p>
          <a:p>
            <a:r>
              <a:rPr lang="ru-RU" sz="2400" dirty="0">
                <a:ea typeface="Times New Roman" panose="02020603050405020304" pitchFamily="18" charset="0"/>
              </a:rPr>
              <a:t>Каждый сосуд снабжается</a:t>
            </a:r>
            <a:r>
              <a:rPr lang="ru-RU" sz="2400" b="1" dirty="0">
                <a:ea typeface="Times New Roman" panose="02020603050405020304" pitchFamily="18" charset="0"/>
              </a:rPr>
              <a:t> манометрами</a:t>
            </a:r>
            <a:r>
              <a:rPr lang="ru-RU" sz="2400" dirty="0">
                <a:ea typeface="Times New Roman" panose="02020603050405020304" pitchFamily="18" charset="0"/>
              </a:rPr>
              <a:t> прямого действия.</a:t>
            </a:r>
          </a:p>
          <a:p>
            <a:endParaRPr lang="ru-RU" sz="2400" dirty="0">
              <a:ea typeface="Times New Roman" panose="02020603050405020304" pitchFamily="18" charset="0"/>
            </a:endParaRPr>
          </a:p>
          <a:p>
            <a:r>
              <a:rPr lang="ru-RU" sz="2400" dirty="0">
                <a:ea typeface="Times New Roman" panose="02020603050405020304" pitchFamily="18" charset="0"/>
              </a:rPr>
              <a:t> 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Сосуды, работающие при изменяющейся температуре стенок, снабжаются </a:t>
            </a:r>
            <a:r>
              <a:rPr lang="ru-RU" sz="2400" b="1" dirty="0"/>
              <a:t>термометрами </a:t>
            </a:r>
            <a:r>
              <a:rPr lang="ru-RU" sz="2400" dirty="0"/>
              <a:t>для контроля скорости и равномерности прогрева по длине и высоте сосуда.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368286" y="690112"/>
            <a:ext cx="2160000" cy="216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63177" y="3302437"/>
            <a:ext cx="2196000" cy="2916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011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057" y="1414732"/>
            <a:ext cx="714267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2. </a:t>
            </a:r>
            <a:r>
              <a:rPr lang="ru-RU" sz="2400" b="1" dirty="0">
                <a:ea typeface="Times New Roman" panose="02020603050405020304" pitchFamily="18" charset="0"/>
              </a:rPr>
              <a:t>Предохранительные устройства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Применяются от повышения давления выше допустимого значения.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В качестве предохранительных устройств применяются: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пружинные предохранительные или рычажно-грузовые </a:t>
            </a:r>
            <a:r>
              <a:rPr lang="ru-RU" sz="2400" b="1" dirty="0">
                <a:ea typeface="Times New Roman" panose="02020603050405020304" pitchFamily="18" charset="0"/>
              </a:rPr>
              <a:t>предохранительные клапаны;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предохранительные мембраны</a:t>
            </a:r>
            <a:r>
              <a:rPr lang="ru-RU" sz="2400" dirty="0"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50370" y="198689"/>
            <a:ext cx="2160000" cy="2628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58996" y="3556877"/>
            <a:ext cx="2160000" cy="2634049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67623" y="2947459"/>
            <a:ext cx="214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Предохранительный клапан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67623" y="6277124"/>
            <a:ext cx="223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Предохранительная мембрана</a:t>
            </a:r>
          </a:p>
        </p:txBody>
      </p:sp>
    </p:spTree>
    <p:extLst>
      <p:ext uri="{BB962C8B-B14F-4D97-AF65-F5344CB8AC3E}">
        <p14:creationId xmlns:p14="http://schemas.microsoft.com/office/powerpoint/2010/main" val="339072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464" y="810882"/>
            <a:ext cx="106708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3. Запорная и запорно-регулирующая арматура </a:t>
            </a:r>
            <a:r>
              <a:rPr lang="ru-RU" sz="2400" dirty="0">
                <a:ea typeface="Times New Roman" panose="02020603050405020304" pitchFamily="18" charset="0"/>
              </a:rPr>
              <a:t>предусмотрена для наполнения или удаления находящейся там среды.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Устанавливается на штуцерах, непосредственно присоединенных к сосуду или на трубопроводах, подводящих к сосуду и отводящих из него рабочую среду. Кран, вентиль, задвижка.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0257" y="3971108"/>
            <a:ext cx="2160000" cy="216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1202" y="3971109"/>
            <a:ext cx="2160000" cy="216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21616" y="3971109"/>
            <a:ext cx="2160000" cy="2160000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4753" y="6257365"/>
            <a:ext cx="1335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94729" y="6257365"/>
            <a:ext cx="157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Вентиль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7788" y="6320118"/>
            <a:ext cx="150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Задвижка</a:t>
            </a:r>
          </a:p>
        </p:txBody>
      </p:sp>
    </p:spTree>
    <p:extLst>
      <p:ext uri="{BB962C8B-B14F-4D97-AF65-F5344CB8AC3E}">
        <p14:creationId xmlns:p14="http://schemas.microsoft.com/office/powerpoint/2010/main" val="2273683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65826"/>
            <a:ext cx="107657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Times New Roman" panose="02020603050405020304" pitchFamily="18" charset="0"/>
              </a:rPr>
              <a:t>4. </a:t>
            </a:r>
            <a:r>
              <a:rPr lang="ru-RU" sz="2400" b="1" dirty="0">
                <a:ea typeface="Times New Roman" panose="02020603050405020304" pitchFamily="18" charset="0"/>
              </a:rPr>
              <a:t>При необходимости контроля уровня жидкости в сосудах</a:t>
            </a:r>
            <a:r>
              <a:rPr lang="ru-RU" sz="2400" dirty="0">
                <a:ea typeface="Times New Roman" panose="02020603050405020304" pitchFamily="18" charset="0"/>
              </a:rPr>
              <a:t>, имеющих границу раздела сред, применяются </a:t>
            </a:r>
            <a:r>
              <a:rPr lang="ru-RU" sz="2400" b="1" dirty="0">
                <a:ea typeface="Times New Roman" panose="02020603050405020304" pitchFamily="18" charset="0"/>
              </a:rPr>
              <a:t>указатели уровня жидкости</a:t>
            </a:r>
            <a:r>
              <a:rPr lang="ru-RU" sz="2400" dirty="0">
                <a:ea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ea typeface="Times New Roman" panose="02020603050405020304" pitchFamily="18" charset="0"/>
              </a:rPr>
              <a:t>Бывают: звуковые, световые и другие сигнализаторы и блокировки по уровню.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31983" y="2829462"/>
            <a:ext cx="3168000" cy="342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71071" y="2829462"/>
            <a:ext cx="5040000" cy="342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70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826" y="1246094"/>
            <a:ext cx="6419067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Установка сосудов</a:t>
            </a:r>
          </a:p>
          <a:p>
            <a:pPr>
              <a:tabLst>
                <a:tab pos="226695" algn="l"/>
              </a:tabLst>
            </a:pPr>
            <a:r>
              <a:rPr lang="ru-RU" sz="2400" b="1" i="1" dirty="0"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Сосуды устанавливают на открытых площадках в местах, исключающих скопление людей, или в отдельно стоящих зданиях.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400" dirty="0">
                <a:ea typeface="Times New Roman" panose="02020603050405020304" pitchFamily="18" charset="0"/>
              </a:rPr>
              <a:t>Можно в помещениях, примыкающих к производственным зданиям, если они отделены от здания капитальной стеной.</a:t>
            </a:r>
          </a:p>
          <a:p>
            <a:r>
              <a:rPr lang="ru-RU" sz="2400" dirty="0">
                <a:ea typeface="Times New Roman" panose="02020603050405020304" pitchFamily="18" charset="0"/>
              </a:rPr>
              <a:t> Установка сосудов должна обеспечить возможность их осмотра, ремонта.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28936" y="1181819"/>
            <a:ext cx="3600000" cy="468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563" y="715991"/>
            <a:ext cx="1120571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ea typeface="Times New Roman" panose="02020603050405020304" pitchFamily="18" charset="0"/>
              </a:rPr>
              <a:t>Техническое освидетельствование</a:t>
            </a:r>
          </a:p>
          <a:p>
            <a:endParaRPr lang="ru-RU" sz="2400" b="1" dirty="0"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Сосуды подвергаются техническому освидетельствованию после монтажа, до пуска в работу, периодически в процессе эксплуатации и внеочередному освидетельствованию.</a:t>
            </a:r>
            <a:r>
              <a:rPr lang="ru-RU" sz="2400" b="1" dirty="0"/>
              <a:t> </a:t>
            </a:r>
          </a:p>
          <a:p>
            <a:pPr>
              <a:spcAft>
                <a:spcPts val="600"/>
              </a:spcAft>
            </a:pPr>
            <a:r>
              <a:rPr lang="ru-RU" sz="2400" b="1" dirty="0"/>
              <a:t>Сосуды</a:t>
            </a:r>
            <a:r>
              <a:rPr lang="ru-RU" sz="2400" dirty="0"/>
              <a:t>, зарегистрированные в органах Федеральной службы по экологическому, технологическому и атомному надзору,</a:t>
            </a:r>
            <a:r>
              <a:rPr lang="ru-RU" sz="2400" b="1" dirty="0"/>
              <a:t> работающие со средой, вызывающей разрушение и физико-химическое превращение материала (коррозия и т.п.) подвергаются наружному и внутреннему осмотрам раз в 4 года, гидравлическому испытанию – раз в 8 лет.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Перед внутренним осмотром и гидравлическим испытанием сосуд должен быть остановлен, охлажден (отогрет), освобожден от заполняющей его рабочей среды.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740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309" y="129396"/>
            <a:ext cx="115852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  <a:tab pos="449008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Наружный и внутренний осмотры </a:t>
            </a:r>
            <a:r>
              <a:rPr lang="ru-RU" sz="2400" dirty="0">
                <a:ea typeface="Times New Roman" panose="02020603050405020304" pitchFamily="18" charset="0"/>
              </a:rPr>
              <a:t>имеют целью: выявить наличие повреждений и дефектов.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При наружном и внутреннем осмотрах обращают внимание  на  следующие дефекты: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-   </a:t>
            </a:r>
            <a:r>
              <a:rPr lang="ru-RU" sz="2400" b="1" dirty="0">
                <a:ea typeface="Times New Roman" panose="02020603050405020304" pitchFamily="18" charset="0"/>
              </a:rPr>
              <a:t>на поверхностях сосуда</a:t>
            </a:r>
            <a:r>
              <a:rPr lang="ru-RU" sz="2400" dirty="0">
                <a:ea typeface="Times New Roman" panose="02020603050405020304" pitchFamily="18" charset="0"/>
              </a:rPr>
              <a:t> - трещин, надрывов, коррозии стенок, выпучин, отдулин;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-   </a:t>
            </a:r>
            <a:r>
              <a:rPr lang="ru-RU" sz="2400" b="1" dirty="0">
                <a:ea typeface="Times New Roman" panose="02020603050405020304" pitchFamily="18" charset="0"/>
              </a:rPr>
              <a:t>в сварных швах</a:t>
            </a:r>
            <a:r>
              <a:rPr lang="ru-RU" sz="2400" dirty="0">
                <a:ea typeface="Times New Roman" panose="02020603050405020304" pitchFamily="18" charset="0"/>
              </a:rPr>
              <a:t> - дефектов сварки, надрывов, разъеданий;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ea typeface="Times New Roman" panose="02020603050405020304" pitchFamily="18" charset="0"/>
              </a:rPr>
              <a:t>в заклепочных швах</a:t>
            </a:r>
            <a:r>
              <a:rPr lang="ru-RU" sz="2400" dirty="0">
                <a:ea typeface="Times New Roman" panose="02020603050405020304" pitchFamily="18" charset="0"/>
              </a:rPr>
              <a:t> - трещин между заклепками, обрывов головок, следов пропусков, надрывов в кромках склепанных листов, коррозионных повреждений заклепочных швов, зазоров под кромками клепаных листов и головками заклепок;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- в </a:t>
            </a:r>
            <a:r>
              <a:rPr lang="ru-RU" sz="2400" b="1" dirty="0">
                <a:ea typeface="Times New Roman" panose="02020603050405020304" pitchFamily="18" charset="0"/>
              </a:rPr>
              <a:t>сосудах с защищенными от коррозии поверхностями</a:t>
            </a:r>
            <a:r>
              <a:rPr lang="ru-RU" sz="2400" dirty="0">
                <a:ea typeface="Times New Roman" panose="02020603050405020304" pitchFamily="18" charset="0"/>
              </a:rPr>
              <a:t> - разрушений футеровки, в том числе неплотностей слоев футеровочных плиток.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28468" y="4623759"/>
            <a:ext cx="3269411" cy="194957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30196" y="4623759"/>
            <a:ext cx="3761117" cy="194957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471" b="-175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453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629" y="1414732"/>
            <a:ext cx="10144665" cy="3219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Гидравлическое испытание </a:t>
            </a:r>
            <a:r>
              <a:rPr lang="ru-RU" sz="2400" dirty="0">
                <a:ea typeface="Times New Roman" panose="02020603050405020304" pitchFamily="18" charset="0"/>
              </a:rPr>
              <a:t>сосудов проводится только при удовлетворительных результатах наружного и внутреннего осмотров.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Гидравлическое испытание имеет целью проверку прочности элементов сосуда и плотности соединений. Сосуды подвергаются гидравлическому испытанию с установленной на них арматурой.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Если гидравлическое испытание невозможно, то его заменяют пневматическим (инертным газом).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70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</a:rPr>
              <a:t>Надзор, содержание, обслуживание и ремонт</a:t>
            </a:r>
            <a:endParaRPr lang="ru-RU" sz="3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059" y="1690688"/>
            <a:ext cx="11268635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Для содержания сосудов в исправном состоянии необходимо:</a:t>
            </a:r>
          </a:p>
          <a:p>
            <a:r>
              <a:rPr lang="ru-RU" dirty="0"/>
              <a:t>назначать ответственного за исправное состояние и безопасное действие сосудов; </a:t>
            </a:r>
          </a:p>
          <a:p>
            <a:r>
              <a:rPr lang="ru-RU" dirty="0"/>
              <a:t>установить необходимое количество лиц обслуживающего персонала, обученного и имеющего удостоверения на право обслуживания сосудов; </a:t>
            </a:r>
          </a:p>
          <a:p>
            <a:r>
              <a:rPr lang="ru-RU" dirty="0"/>
              <a:t>устанавливать порядок, по обслуживанию сосудов, наблюдению за оборудованием путем его осмотра, проверки действия арматуры, КИП, предохранительных и блокировочных устройств и поддержания сосудов в исправном состоянии; </a:t>
            </a:r>
          </a:p>
          <a:p>
            <a:r>
              <a:rPr lang="ru-RU" dirty="0"/>
              <a:t>проводить технических освидетельствований, диагностики сосудов в установленные сроки;</a:t>
            </a:r>
          </a:p>
          <a:p>
            <a:r>
              <a:rPr lang="ru-RU" dirty="0"/>
              <a:t>проводить проверку знаний правил и инструкций по режиму работы и безопасному обслуживанию сосудов, а также их выполнение руководящими работниками, специалистами и персоналом.</a:t>
            </a:r>
          </a:p>
        </p:txBody>
      </p:sp>
    </p:spTree>
    <p:extLst>
      <p:ext uri="{BB962C8B-B14F-4D97-AF65-F5344CB8AC3E}">
        <p14:creationId xmlns:p14="http://schemas.microsoft.com/office/powerpoint/2010/main" val="63615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1366"/>
            <a:ext cx="12111487" cy="1296500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+mn-lt"/>
              </a:rPr>
              <a:t>Общая характеристика сосудов и аппаратов, работающих под давлением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211" y="1733909"/>
            <a:ext cx="10827589" cy="4443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Наиболее частыми причинами аварий и взрывов сосудов, работающих под давлением являются следующие:</a:t>
            </a:r>
          </a:p>
          <a:p>
            <a:pPr marL="0" indent="0">
              <a:buNone/>
            </a:pPr>
            <a:r>
              <a:rPr lang="ru-RU" sz="2400" dirty="0"/>
              <a:t>1. несоответствие конструкции сосуда максимально допустимому давлению и температуре;</a:t>
            </a:r>
          </a:p>
          <a:p>
            <a:pPr marL="0" indent="0">
              <a:buNone/>
            </a:pPr>
            <a:r>
              <a:rPr lang="ru-RU" sz="2400" dirty="0"/>
              <a:t>2. превышение давления сверх предельного;</a:t>
            </a:r>
          </a:p>
          <a:p>
            <a:pPr marL="0" indent="0">
              <a:buNone/>
            </a:pPr>
            <a:r>
              <a:rPr lang="ru-RU" sz="2400" dirty="0"/>
              <a:t>3. потеря механической прочности (внутренние дефекты металла, коррозия);</a:t>
            </a:r>
          </a:p>
          <a:p>
            <a:pPr marL="0" indent="0">
              <a:buNone/>
            </a:pPr>
            <a:r>
              <a:rPr lang="ru-RU" sz="2400" dirty="0"/>
              <a:t>4. несоблюдение установленного режима работ;</a:t>
            </a:r>
          </a:p>
          <a:p>
            <a:pPr marL="0" indent="0">
              <a:buNone/>
            </a:pPr>
            <a:r>
              <a:rPr lang="ru-RU" sz="2400" dirty="0"/>
              <a:t>5. недостаточная квалификация обслуживающего персонала;</a:t>
            </a:r>
          </a:p>
          <a:p>
            <a:pPr marL="0" indent="0">
              <a:buNone/>
            </a:pPr>
            <a:r>
              <a:rPr lang="ru-RU" sz="2400" dirty="0"/>
              <a:t>6. отсутствие технического надзора.</a:t>
            </a:r>
          </a:p>
        </p:txBody>
      </p:sp>
    </p:spTree>
    <p:extLst>
      <p:ext uri="{BB962C8B-B14F-4D97-AF65-F5344CB8AC3E}">
        <p14:creationId xmlns:p14="http://schemas.microsoft.com/office/powerpoint/2010/main" val="177672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343" y="301925"/>
            <a:ext cx="112057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Аварийная остановка сосудов</a:t>
            </a:r>
            <a:endParaRPr lang="ru-RU" sz="2400" b="1" i="1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Сосуд немедленно останавливают в следующих случаях: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1. если давление в сосуде поднялось выше разрешенного;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2. при выявлении неисправности предохранительных устройств;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3. при обнаружении в сосуде и его элементах неплотностей, выпучин, разрыва прокладок;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4. при неисправности манометра и невозможности определить давление по другим приборам;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5. при выходе из строя всех указателей уровня жидкости;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6. при возникновении пожара, непосредственно угрожающего сосуду.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95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84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+mn-lt"/>
              </a:rPr>
              <a:t>Баллоны для сжатых, сжиженных и растворенных газов </a:t>
            </a:r>
            <a:br>
              <a:rPr lang="ru-RU" sz="3200" b="1" dirty="0">
                <a:latin typeface="+mn-lt"/>
              </a:rPr>
            </a:b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09482"/>
            <a:ext cx="6826370" cy="4267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i="1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Баллон </a:t>
            </a:r>
            <a:r>
              <a:rPr lang="ru-RU" sz="2400" dirty="0"/>
              <a:t>- сосуд, имеющий одну или две горловины для установки вентилей, фланцев или штуцеров, предназначенный для транспортирования, хранения и использования сжатых, сжиженных или растворенных под давлением газов.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14272" y="1414732"/>
            <a:ext cx="2304000" cy="504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983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617" y="1606205"/>
            <a:ext cx="10403456" cy="221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 зависимости от физических свойств газы находятся в баллонах </a:t>
            </a:r>
            <a:r>
              <a:rPr lang="ru-RU" sz="2400" b="1" dirty="0">
                <a:ea typeface="Times New Roman" panose="02020603050405020304" pitchFamily="18" charset="0"/>
              </a:rPr>
              <a:t>в различных агрегатных состояниях:</a:t>
            </a:r>
            <a:br>
              <a:rPr lang="ru-RU" sz="2400" b="1" dirty="0">
                <a:ea typeface="Times New Roman" panose="02020603050405020304" pitchFamily="18" charset="0"/>
              </a:rPr>
            </a:br>
            <a:r>
              <a:rPr lang="ru-RU" sz="2400" dirty="0">
                <a:ea typeface="Times New Roman" panose="02020603050405020304" pitchFamily="18" charset="0"/>
              </a:rPr>
              <a:t>	</a:t>
            </a:r>
            <a:r>
              <a:rPr lang="ru-RU" sz="2400" b="1" dirty="0">
                <a:ea typeface="Times New Roman" panose="02020603050405020304" pitchFamily="18" charset="0"/>
              </a:rPr>
              <a:t>1. в сжатом </a:t>
            </a:r>
            <a:r>
              <a:rPr lang="ru-RU" sz="2400" dirty="0">
                <a:ea typeface="Times New Roman" panose="02020603050405020304" pitchFamily="18" charset="0"/>
              </a:rPr>
              <a:t>– кислород, водород, азот, воздух;</a:t>
            </a:r>
            <a:br>
              <a:rPr lang="ru-RU" sz="2400" dirty="0">
                <a:ea typeface="Times New Roman" panose="02020603050405020304" pitchFamily="18" charset="0"/>
              </a:rPr>
            </a:br>
            <a:r>
              <a:rPr lang="ru-RU" sz="2400" dirty="0">
                <a:ea typeface="Times New Roman" panose="02020603050405020304" pitchFamily="18" charset="0"/>
              </a:rPr>
              <a:t>	</a:t>
            </a:r>
            <a:r>
              <a:rPr lang="ru-RU" sz="2400" b="1" dirty="0">
                <a:ea typeface="Times New Roman" panose="02020603050405020304" pitchFamily="18" charset="0"/>
              </a:rPr>
              <a:t>2. в сжиженном </a:t>
            </a:r>
            <a:r>
              <a:rPr lang="ru-RU" sz="2400" dirty="0">
                <a:ea typeface="Times New Roman" panose="02020603050405020304" pitchFamily="18" charset="0"/>
              </a:rPr>
              <a:t>– хлор, аммиак, пропан, сероводород, диоксид углерода;</a:t>
            </a:r>
            <a:br>
              <a:rPr lang="ru-RU" sz="2400" dirty="0">
                <a:ea typeface="Times New Roman" panose="02020603050405020304" pitchFamily="18" charset="0"/>
              </a:rPr>
            </a:br>
            <a:r>
              <a:rPr lang="ru-RU" sz="2400" dirty="0">
                <a:ea typeface="Times New Roman" panose="02020603050405020304" pitchFamily="18" charset="0"/>
              </a:rPr>
              <a:t>	</a:t>
            </a:r>
            <a:r>
              <a:rPr lang="ru-RU" sz="2400" b="1" dirty="0">
                <a:ea typeface="Times New Roman" panose="02020603050405020304" pitchFamily="18" charset="0"/>
              </a:rPr>
              <a:t>3. в растворенном </a:t>
            </a:r>
            <a:r>
              <a:rPr lang="ru-RU" sz="2400" dirty="0">
                <a:ea typeface="Times New Roman" panose="02020603050405020304" pitchFamily="18" charset="0"/>
              </a:rPr>
              <a:t>– ацетилен.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19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158" y="192597"/>
            <a:ext cx="10387642" cy="63553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Причины взрывов баллонов: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465" y="1181819"/>
            <a:ext cx="11093570" cy="4995144"/>
          </a:xfrm>
        </p:spPr>
        <p:txBody>
          <a:bodyPr>
            <a:normAutofit/>
          </a:bodyPr>
          <a:lstStyle/>
          <a:p>
            <a:r>
              <a:rPr lang="ru-RU" sz="2400" dirty="0"/>
              <a:t>повреждение корпуса баллона в случае его падения или удара по нему, особенно при температурах ниже </a:t>
            </a:r>
            <a:r>
              <a:rPr lang="ru-RU" sz="2400" dirty="0">
                <a:sym typeface="Symbol" panose="05050102010706020507" pitchFamily="18" charset="2"/>
              </a:rPr>
              <a:t></a:t>
            </a:r>
            <a:r>
              <a:rPr lang="ru-RU" sz="2400" dirty="0"/>
              <a:t> 30</a:t>
            </a:r>
            <a:r>
              <a:rPr lang="ru-RU" sz="2400" dirty="0">
                <a:sym typeface="Symbol" panose="05050102010706020507" pitchFamily="18" charset="2"/>
              </a:rPr>
              <a:t></a:t>
            </a:r>
            <a:r>
              <a:rPr lang="ru-RU" sz="2400" dirty="0"/>
              <a:t>С, когда повышается хрупкость стали из которой изготавливается баллон;</a:t>
            </a:r>
          </a:p>
          <a:p>
            <a:r>
              <a:rPr lang="ru-RU" sz="2400" dirty="0"/>
              <a:t>повышение температуры газа в баллоне, которое приводит к повышению давления и разрыву баллона;</a:t>
            </a:r>
          </a:p>
          <a:p>
            <a:r>
              <a:rPr lang="ru-RU" sz="2400" dirty="0"/>
              <a:t>переполнение баллона сжиженными газами, что приводит к повышению давления выше допустимого (для предотвращения переполнения 10 % (об) баллона оставляют свободными);</a:t>
            </a:r>
          </a:p>
          <a:p>
            <a:r>
              <a:rPr lang="ru-RU" sz="2400" dirty="0"/>
              <a:t>попадание масел и других жировых веществ во внутреннюю полость вентилей кислородных баллонов;</a:t>
            </a:r>
          </a:p>
          <a:p>
            <a:r>
              <a:rPr lang="ru-RU" sz="2400" dirty="0"/>
              <a:t>загрязнение водорода (для водородных баллонов) кислородом в количестве более 1% (об).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5411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28" y="181155"/>
            <a:ext cx="11792310" cy="150953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Устройство, маркировка и освидетельствование баллонов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1327"/>
            <a:ext cx="6338977" cy="4175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Устройство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Баллоны, в которых давление сжатых газов достигает 15 МПа, главным образом изготавливают из цельнотянутых бесшовных стальных труб. </a:t>
            </a:r>
          </a:p>
          <a:p>
            <a:pPr marL="0" indent="0">
              <a:buNone/>
            </a:pPr>
            <a:r>
              <a:rPr lang="ru-RU" sz="2400" dirty="0"/>
              <a:t>Для хранения газа с давлением до 3 МПа допускается применение сварных баллонов.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34377" y="1889186"/>
            <a:ext cx="4032000" cy="372661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612" r="4" b="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352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412" y="1375133"/>
            <a:ext cx="708228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Баллоны имеют вентили, плотно ввернутые в отверстия горловины. </a:t>
            </a:r>
          </a:p>
          <a:p>
            <a:pPr>
              <a:spcBef>
                <a:spcPts val="600"/>
              </a:spcBef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Боковые штуцера вентилей для баллонов, наполняемых водородом и горючими газами, имеют левую резьбу, а для баллонов, наполняемых кислородом и негорючими газами, - правую резьбу.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Для устойчивости в вертикальном положении на нижнюю сферическую часть баллона насаживают стальной башмак.</a:t>
            </a:r>
          </a:p>
          <a:p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30127" y="1586081"/>
            <a:ext cx="1584000" cy="306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3384" t="-53455" r="-678237" b="-9989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90982" y="2622431"/>
            <a:ext cx="1872000" cy="136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4691" t="-53704" r="-78600" b="-22497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736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14" y="241540"/>
            <a:ext cx="6211018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Маркировка.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На верхней сферической части каждого баллона клеймением наносятся следующие данные: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товарный знак изготовителя;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номер баллона;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фактическая масса порожнего баллона (кг);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дата изготовления и год следующего освидетельствования;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рабочее давление Р, МПа (кгс/см</a:t>
            </a:r>
            <a:r>
              <a:rPr lang="ru-RU" sz="2400" baseline="30000" dirty="0">
                <a:ea typeface="Times New Roman" panose="02020603050405020304" pitchFamily="18" charset="0"/>
              </a:rPr>
              <a:t>2</a:t>
            </a:r>
            <a:r>
              <a:rPr lang="ru-RU" sz="2400" dirty="0">
                <a:ea typeface="Times New Roman" panose="02020603050405020304" pitchFamily="18" charset="0"/>
              </a:rPr>
              <a:t>);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пробное гидравлическое давление Р</a:t>
            </a:r>
            <a:r>
              <a:rPr lang="ru-RU" sz="2400" baseline="-25000" dirty="0">
                <a:ea typeface="Times New Roman" panose="02020603050405020304" pitchFamily="18" charset="0"/>
              </a:rPr>
              <a:t>пр</a:t>
            </a:r>
            <a:r>
              <a:rPr lang="ru-RU" sz="2400" dirty="0">
                <a:ea typeface="Times New Roman" panose="02020603050405020304" pitchFamily="18" charset="0"/>
              </a:rPr>
              <a:t>, МПа (кгс/см</a:t>
            </a:r>
            <a:r>
              <a:rPr lang="ru-RU" sz="2400" baseline="30000" dirty="0">
                <a:ea typeface="Times New Roman" panose="02020603050405020304" pitchFamily="18" charset="0"/>
              </a:rPr>
              <a:t>2</a:t>
            </a:r>
            <a:r>
              <a:rPr lang="ru-RU" sz="2400" dirty="0">
                <a:ea typeface="Times New Roman" panose="02020603050405020304" pitchFamily="18" charset="0"/>
              </a:rPr>
              <a:t>);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вместимость баллонов, л;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клеймо ОТК изготовителя.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43932" y="1155940"/>
            <a:ext cx="5633049" cy="435634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96" t="-44965" r="-3048" b="-226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519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857" y="828136"/>
            <a:ext cx="10228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Times New Roman" panose="02020603050405020304" pitchFamily="18" charset="0"/>
              </a:rPr>
              <a:t>Наружная поверхность баллонов окрашивается в определенный  цвет, соответствующий цвету, присвоенному газу, для которого предназначен. </a:t>
            </a:r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44792" y="2570671"/>
            <a:ext cx="5978106" cy="370073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833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34" y="97708"/>
            <a:ext cx="10689566" cy="4802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Освидетельствование баллонов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4566"/>
            <a:ext cx="10548668" cy="4339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Баллоны, находящиеся в эксплуатации, подвергаются периодическому освидетельствованию.</a:t>
            </a:r>
          </a:p>
          <a:p>
            <a:pPr marL="0" indent="0">
              <a:buNone/>
            </a:pPr>
            <a:r>
              <a:rPr lang="ru-RU" sz="2400" dirty="0"/>
              <a:t>Баллоны, установленные стационарно, а также установленные постоянно на передвижных средствах, в которых хранятся сжатый воздух, кислород, азот, аргон и гелий, обезвоженная углекислота подвергаются наружному и внутреннему осмотрам и гидравлическому испытанию пробным давлением </a:t>
            </a:r>
            <a:r>
              <a:rPr lang="ru-RU" sz="2400" b="1" dirty="0"/>
              <a:t>раз в 10 лет.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Все остальные баллоны, а также баллоны со средой, вызывающей разрушение и физико-химическое превращение материалов (коррозия и т.п.) подвергаются наружному и внутреннему </a:t>
            </a:r>
            <a:r>
              <a:rPr lang="ru-RU" sz="2400" b="1" dirty="0"/>
              <a:t>осмотрам раз в 4 года</a:t>
            </a:r>
            <a:r>
              <a:rPr lang="ru-RU" sz="2400" dirty="0"/>
              <a:t> и </a:t>
            </a:r>
            <a:r>
              <a:rPr lang="ru-RU" sz="2400" b="1" dirty="0"/>
              <a:t>гидравлическому испытанию - раз в 8 лет.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8579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727" y="1026543"/>
            <a:ext cx="1073126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Освидетельствование баллонов включает: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ea typeface="Times New Roman" panose="02020603050405020304" pitchFamily="18" charset="0"/>
              </a:rPr>
              <a:t>осмотр внутренней и наружной поверхности баллона;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- проверку массы и вместимости;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- гидравлическое испытание.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Перед осмотром баллоны тщательно очищают и промывают водой,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а в необходимых случаях промывают соответствующим растворителем или должны быть дегазированы.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82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235" y="636494"/>
            <a:ext cx="112955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«Правила промышленной безопасности опасных производственных объектов, на которых используется оборудование, работающее под избыточным давлением» (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утвержденные приказом Федеральной службы по экологическому, технологическому и атомному надзору от 25 марта 2014 г. № 116) содержат требования безопасной эксплуатации оборудования, работающего под избыточным давлением более 0,07 мегапаскаля (МПа):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а) пара, газа (в газообразном, сжиженном состоянии);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б) воды при температуре более 115 °C;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в) иных жидкостей при температуре, превышающей температуру их кипения при избыточном давлении 0,07 МПа.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841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464" y="574978"/>
            <a:ext cx="6368324" cy="5690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1. Осмотр баллонов</a:t>
            </a:r>
            <a:r>
              <a:rPr lang="ru-RU" sz="2400" dirty="0">
                <a:ea typeface="Times New Roman" panose="02020603050405020304" pitchFamily="18" charset="0"/>
              </a:rPr>
              <a:t> производится с целью выявления на их стенках коррозии, трещин, плен, вмятин и других повреждений (для установления пригодности баллонов к дальнейшей эксплуатации).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Баллоны, в которых при осмотре наружной и внутренней поверхности выявлены дефекты (трещины, плены, вмятины, отдулины, раковины и риски глубиной более 10% от номинальной толщины стенки, надрывы и выщербления, износ резьбы горловины и отсутствуют некоторые паспортные данные) - выбраковываются.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12015" y="793630"/>
            <a:ext cx="4313208" cy="525348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648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881" y="2009954"/>
            <a:ext cx="10860657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2. Проверка массы и емкости.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Бесшовные стандартные баллоны вместимостью от 12 до 55 л </a:t>
            </a:r>
            <a:r>
              <a:rPr lang="ru-RU" sz="2400" b="1" dirty="0">
                <a:ea typeface="Times New Roman" panose="02020603050405020304" pitchFamily="18" charset="0"/>
              </a:rPr>
              <a:t>при уменьшении массы на 7,5%</a:t>
            </a:r>
            <a:r>
              <a:rPr lang="ru-RU" sz="2400" dirty="0">
                <a:ea typeface="Times New Roman" panose="02020603050405020304" pitchFamily="18" charset="0"/>
              </a:rPr>
              <a:t> и выше, а также при </a:t>
            </a:r>
            <a:r>
              <a:rPr lang="ru-RU" sz="2400" b="1" dirty="0">
                <a:ea typeface="Times New Roman" panose="02020603050405020304" pitchFamily="18" charset="0"/>
              </a:rPr>
              <a:t>увеличении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их вместимости более чем на 1%</a:t>
            </a:r>
            <a:r>
              <a:rPr lang="ru-RU" sz="2400" dirty="0">
                <a:ea typeface="Times New Roman" panose="02020603050405020304" pitchFamily="18" charset="0"/>
              </a:rPr>
              <a:t> бракуются и изымаются из эксплуатации.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76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429" y="940279"/>
            <a:ext cx="11317857" cy="292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3. Баллоны, прошедшие осмотр, проверку массы и емкости подвергаются </a:t>
            </a:r>
            <a:r>
              <a:rPr lang="ru-RU" sz="2400" b="1" dirty="0">
                <a:ea typeface="Times New Roman" panose="02020603050405020304" pitchFamily="18" charset="0"/>
              </a:rPr>
              <a:t>гидравлическому испытанию</a:t>
            </a:r>
            <a:r>
              <a:rPr lang="ru-RU" sz="2400" dirty="0">
                <a:ea typeface="Times New Roman" panose="02020603050405020304" pitchFamily="18" charset="0"/>
              </a:rPr>
              <a:t> пробным давлением воды в 1,5 раза превышающее рабочее в течение 1 мин.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ea typeface="Times New Roman" panose="02020603050405020304" pitchFamily="18" charset="0"/>
              </a:rPr>
              <a:t>После гидравлического испытания баллоны подвергаются </a:t>
            </a:r>
            <a:r>
              <a:rPr lang="ru-RU" sz="2400" b="1" dirty="0">
                <a:ea typeface="Times New Roman" panose="02020603050405020304" pitchFamily="18" charset="0"/>
              </a:rPr>
              <a:t>пневматическому испытанию</a:t>
            </a:r>
            <a:r>
              <a:rPr lang="ru-RU" sz="2400" dirty="0">
                <a:ea typeface="Times New Roman" panose="02020603050405020304" pitchFamily="18" charset="0"/>
              </a:rPr>
              <a:t> давлением воздуха или инертных газов, равным рабочему давлению. При пневматическом испытании баллоны должны быть погружены в ванну с водой на глубину 1 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5445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23" y="365126"/>
            <a:ext cx="10758577" cy="68729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100" b="1" dirty="0"/>
            </a:br>
            <a:r>
              <a:rPr lang="ru-RU" sz="3100" b="1" dirty="0">
                <a:latin typeface="+mn-lt"/>
              </a:rPr>
              <a:t>Эксплуатация, хранение и транспортирование баллонов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596" y="1121435"/>
            <a:ext cx="10764328" cy="1397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Для отбора газа из баллона и снижения его давления используют </a:t>
            </a:r>
            <a:r>
              <a:rPr lang="ru-RU" sz="2400" b="1" dirty="0"/>
              <a:t>редуктор, </a:t>
            </a:r>
            <a:r>
              <a:rPr lang="ru-RU" sz="2400" dirty="0"/>
              <a:t>предназначенный для данного газа и окрашенный в соответствующий цвет.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7800" y="2587923"/>
            <a:ext cx="4536000" cy="360000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83335" y="2587923"/>
            <a:ext cx="3876854" cy="3600000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675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24" y="759125"/>
            <a:ext cx="7306573" cy="4545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Баллоны с газами могут храниться, как в специальных помещениях, так и на открытом воздухе.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Баллоны с горючими газами и кислородом устанавливают вне помещений.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Баллоны с газом, устанавливаемые в помещениях, должны храниться вдали от источников тепла.</a:t>
            </a:r>
            <a:r>
              <a:rPr lang="ru-RU" sz="2400" dirty="0"/>
              <a:t> Складское хранение в одном помещении баллонов с кислородом и горючими газами запрещается.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/>
              <a:t>Наполненные баллоны с насаженными на них башмаками хранятся в вертикальном положении.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91579" y="267419"/>
            <a:ext cx="3600000" cy="288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86467" y="3390181"/>
            <a:ext cx="3505111" cy="312901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722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047" y="1873624"/>
            <a:ext cx="692075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dirty="0"/>
              <a:t>Баллоны, которые не имеют башмаков, могут храниться в горизонтальном положении на деревянных рамах или стеллажах.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ea typeface="Times New Roman" panose="02020603050405020304" pitchFamily="18" charset="0"/>
              </a:rPr>
              <a:t>Хранят баллоны, в одноэтажных складах.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ea typeface="Times New Roman" panose="02020603050405020304" pitchFamily="18" charset="0"/>
              </a:rPr>
              <a:t>Стены, перегородки, покрытия складов выполняются из несгораемых материалов. 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Полы складов должны быть ровные с нескользкой поверхностью.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19049" y="1699404"/>
            <a:ext cx="3708000" cy="220836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92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089" y="752698"/>
            <a:ext cx="6029864" cy="439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Перевозка наполненных газами баллонов производиться на рессорном транспорте или на автокарах в горизонтальном положении обязательно с прокладками между баллонами.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Разрешается перевозка баллонов в специальных контейнерах, а также без контейнеров в вертикальном положении обязательно с прокладками между ними и ограждением от возможного падения.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54815" y="465827"/>
            <a:ext cx="4597880" cy="293298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177840" y="3605840"/>
            <a:ext cx="1944000" cy="270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343" t="-24406" r="-166667" b="-438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177840" y="6220206"/>
            <a:ext cx="180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 Хомут</a:t>
            </a:r>
          </a:p>
        </p:txBody>
      </p:sp>
    </p:spTree>
    <p:extLst>
      <p:ext uri="{BB962C8B-B14F-4D97-AF65-F5344CB8AC3E}">
        <p14:creationId xmlns:p14="http://schemas.microsoft.com/office/powerpoint/2010/main" val="4279033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78" y="72158"/>
            <a:ext cx="10515600" cy="5061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Ацетиленовые баллоны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30" y="941294"/>
            <a:ext cx="7622198" cy="52356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Конструкция баллонов для растворенного ацетилена в целях безопасной эксплуатации предусматривает их </a:t>
            </a:r>
            <a:r>
              <a:rPr lang="ru-RU" sz="2400" b="1" dirty="0"/>
              <a:t>заполнение пористой массой и растворителем.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/>
              <a:t>В качестве пористой массы используют </a:t>
            </a:r>
            <a:r>
              <a:rPr lang="ru-RU" sz="2400" b="1" dirty="0"/>
              <a:t>активированный уголь</a:t>
            </a:r>
            <a:r>
              <a:rPr lang="ru-RU" sz="2400" dirty="0"/>
              <a:t>, в качестве растворителя – </a:t>
            </a:r>
            <a:r>
              <a:rPr lang="ru-RU" sz="2400" b="1" dirty="0"/>
              <a:t>ацетон</a:t>
            </a:r>
            <a:r>
              <a:rPr lang="ru-RU" sz="2400" dirty="0"/>
              <a:t>. При нагнетании в такие баллоны ацетилен растворяется в ацетоне и распределяется в капиллярах пористой массы.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/>
              <a:t> Способность к взрыву в таких условиях снижается.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/>
              <a:t>А предельное давление, выше которого ацетилен легко распадается со взрывом, значительно снижается.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14490" y="509289"/>
            <a:ext cx="2520000" cy="216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r="63319"/>
          <a:stretch/>
        </p:blipFill>
        <p:spPr>
          <a:xfrm>
            <a:off x="8504041" y="2760106"/>
            <a:ext cx="2340897" cy="39903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5977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89" y="2260620"/>
            <a:ext cx="587171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После заполнения баллонов пористой массой и растворителем на его горловине выбивается масса тары (масса баллона с пористой массой и растворителем, башмаком, кольцом и вентилем).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28404" y="950767"/>
            <a:ext cx="5688000" cy="468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638" t="-18944" r="-17928" b="-275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3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947" y="1112807"/>
            <a:ext cx="711679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Баллоны для ацетилена подвергаются пневматическому испытанию в организациях, наполняющих баллоны пористой массой.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Освидетельствование баллонов для ацетилена производится на ацетиленовых наполнительных станциях не реже чем через 5 лет и состоит из: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осмотра наружной поверхности;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проверки пористой массы;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пневматического испытания.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46520" y="1440611"/>
            <a:ext cx="4320000" cy="342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38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24824" y="1604513"/>
            <a:ext cx="1836000" cy="378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5405" t="-9776" r="-38919" b="-464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7275" y="598388"/>
            <a:ext cx="60960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Сосуд, работающий под давлением </a:t>
            </a:r>
            <a:r>
              <a:rPr lang="ru-RU" sz="2400" dirty="0">
                <a:ea typeface="Times New Roman" panose="02020603050405020304" pitchFamily="18" charset="0"/>
              </a:rPr>
              <a:t>- герметически закрытая емкость, предназначенная для ведения химических, тепловых и других технологических процессов, а также для хранения и транспортирования газообразных, жидких и других веществ.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/>
              <a:t>Проектирование</a:t>
            </a:r>
            <a:r>
              <a:rPr lang="ru-RU" sz="2400" dirty="0"/>
              <a:t> сосудов и их элементов, а также проекты их монтажа или реконструкции выполняются специализированными организациями.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2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301" y="549832"/>
            <a:ext cx="6096000" cy="6232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Конструкция сосудов</a:t>
            </a:r>
            <a:r>
              <a:rPr lang="ru-RU" sz="2400" dirty="0">
                <a:ea typeface="Times New Roman" panose="02020603050405020304" pitchFamily="18" charset="0"/>
              </a:rPr>
              <a:t> должна обеспечивать надежность и безопасность эксплуатации в течение расчетного срока службы и предусматривать возможность проведения технического освидетельствования.</a:t>
            </a:r>
          </a:p>
          <a:p>
            <a:pPr>
              <a:spcAft>
                <a:spcPts val="600"/>
              </a:spcAft>
            </a:pPr>
            <a:r>
              <a:rPr lang="ru-RU" sz="2400" dirty="0"/>
              <a:t>Устройства, препятствующие наружному и внутреннему осмотрам сосудов (мешалки, змеевики, рубашки и др.), должны быть съемными. </a:t>
            </a:r>
          </a:p>
          <a:p>
            <a:r>
              <a:rPr lang="ru-RU" sz="2400" dirty="0"/>
              <a:t>Сосуды должны иметь </a:t>
            </a:r>
            <a:r>
              <a:rPr lang="ru-RU" sz="2400" b="1" dirty="0"/>
              <a:t>штуцеры для наполнения и слива воды,</a:t>
            </a:r>
            <a:r>
              <a:rPr lang="ru-RU" sz="2400" dirty="0"/>
              <a:t> а также удаления воздуха при гидравлическом испытании. 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На каждом сосуде предусматривается </a:t>
            </a:r>
            <a:r>
              <a:rPr lang="ru-RU" sz="2400" b="1" dirty="0"/>
              <a:t>вентиль, кран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74653" y="904080"/>
            <a:ext cx="5940000" cy="522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77" t="-12533" r="-199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51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6752"/>
            <a:ext cx="664233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Конструкция сосудов (при необходимости),</a:t>
            </a:r>
            <a:r>
              <a:rPr lang="ru-RU" sz="2400" dirty="0">
                <a:ea typeface="Times New Roman" panose="02020603050405020304" pitchFamily="18" charset="0"/>
              </a:rPr>
              <a:t> обогреваемых горячими газами, должна предусматривать надежное охлаждение стенок до расчетной температуры.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Сосуды снабжаются необходимым количеством </a:t>
            </a:r>
            <a:r>
              <a:rPr lang="ru-RU" sz="2400" b="1" dirty="0">
                <a:ea typeface="Times New Roman" panose="02020603050405020304" pitchFamily="18" charset="0"/>
              </a:rPr>
              <a:t>люков и смотровых лючков</a:t>
            </a:r>
            <a:r>
              <a:rPr lang="ru-RU" sz="2400" b="1" i="1" dirty="0">
                <a:ea typeface="Times New Roman" panose="02020603050405020304" pitchFamily="18" charset="0"/>
              </a:rPr>
              <a:t>,</a:t>
            </a:r>
            <a:r>
              <a:rPr lang="ru-RU" sz="2400" dirty="0">
                <a:ea typeface="Times New Roman" panose="02020603050405020304" pitchFamily="18" charset="0"/>
              </a:rPr>
              <a:t> обеспечивающих осмотр, очистку и ремонт сосудов, а также монтаж и демонтаж разборных внутренних устройств.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Сосуды с внутренним диаметром более </a:t>
            </a:r>
            <a:r>
              <a:rPr lang="ru-RU" sz="2400" b="1" dirty="0">
                <a:ea typeface="Times New Roman" panose="02020603050405020304" pitchFamily="18" charset="0"/>
              </a:rPr>
              <a:t>800 мм имеют люки</a:t>
            </a:r>
            <a:r>
              <a:rPr lang="ru-RU" sz="2400" dirty="0">
                <a:ea typeface="Times New Roman" panose="02020603050405020304" pitchFamily="18" charset="0"/>
              </a:rPr>
              <a:t>, а с внутренним диаметром </a:t>
            </a:r>
            <a:r>
              <a:rPr lang="ru-RU" sz="2400" b="1" dirty="0">
                <a:ea typeface="Times New Roman" panose="02020603050405020304" pitchFamily="18" charset="0"/>
              </a:rPr>
              <a:t>800 мм и менее - лючки.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Люки, лючки располагают в местах, доступных для обслуживания. Крышки люков должны быть съемными.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06615" y="1256581"/>
            <a:ext cx="5400000" cy="342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71" t="-18540" r="-5557" b="-45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03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17" y="241539"/>
            <a:ext cx="7944928" cy="584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 сосудах применяются следующие </a:t>
            </a:r>
            <a:r>
              <a:rPr lang="ru-RU" sz="2400" b="1" dirty="0">
                <a:ea typeface="Times New Roman" panose="02020603050405020304" pitchFamily="18" charset="0"/>
              </a:rPr>
              <a:t>днища:</a:t>
            </a:r>
            <a:r>
              <a:rPr lang="ru-RU" sz="2400" dirty="0">
                <a:ea typeface="Times New Roman" panose="02020603050405020304" pitchFamily="18" charset="0"/>
              </a:rPr>
              <a:t> эллептические, полусферические, конические, плоские и др.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Сварные швы</a:t>
            </a:r>
            <a:r>
              <a:rPr lang="ru-RU" sz="2400" dirty="0">
                <a:ea typeface="Times New Roman" panose="02020603050405020304" pitchFamily="18" charset="0"/>
              </a:rPr>
              <a:t> выполняются встык и должны быть доступны для контроля при изготовлении, монтаже и эксплуатации сосудов.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Отверстия для люков, лючков и штуцеров располагают вне сварных швов.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/>
              <a:t>Материалы</a:t>
            </a:r>
            <a:r>
              <a:rPr lang="ru-RU" sz="2400" dirty="0"/>
              <a:t> для сосудов должны обеспечивать их надежную работу в течение расчетного срока службы с учетом заданных условий эксплуатации ( </a:t>
            </a:r>
            <a:r>
              <a:rPr lang="ru-RU" sz="2400" b="1" dirty="0"/>
              <a:t>давление,</a:t>
            </a:r>
            <a:r>
              <a:rPr lang="ru-RU" sz="2400" dirty="0"/>
              <a:t> </a:t>
            </a:r>
            <a:r>
              <a:rPr lang="ru-RU" sz="2400" b="1" dirty="0"/>
              <a:t>температура</a:t>
            </a:r>
            <a:r>
              <a:rPr lang="ru-RU" sz="2400" dirty="0"/>
              <a:t>), состава и </a:t>
            </a:r>
            <a:r>
              <a:rPr lang="ru-RU" sz="2400" b="1" dirty="0"/>
              <a:t>характера среды</a:t>
            </a:r>
            <a:r>
              <a:rPr lang="ru-RU" sz="2400" dirty="0"/>
              <a:t> (коррозионная активность, взрывоопасность, токсичность и др.) и влияния температуры окружающего воздуха.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68128" y="871238"/>
            <a:ext cx="3420000" cy="4140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836" r="-91304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44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482" y="788894"/>
            <a:ext cx="1095081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Изготовление реконструкция, монтаж, наладка и ремонт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сосудов и их элементов выполняются специализированными организациями.</a:t>
            </a:r>
          </a:p>
          <a:p>
            <a:pPr>
              <a:spcAft>
                <a:spcPts val="1200"/>
              </a:spcAft>
            </a:pPr>
            <a:r>
              <a:rPr lang="ru-RU" sz="2400" b="1" dirty="0"/>
              <a:t> Гидравлическому испытанию </a:t>
            </a:r>
            <a:r>
              <a:rPr lang="ru-RU" sz="2400" dirty="0"/>
              <a:t>подлежат все сосуды после их изготовления.</a:t>
            </a:r>
          </a:p>
          <a:p>
            <a:pPr>
              <a:spcAft>
                <a:spcPts val="1200"/>
              </a:spcAft>
            </a:pPr>
            <a:r>
              <a:rPr lang="ru-RU" sz="2400" b="1" dirty="0"/>
              <a:t> Сосуд считается выдержавшим гидравлическое испытание</a:t>
            </a:r>
            <a:r>
              <a:rPr lang="ru-RU" sz="2400" dirty="0"/>
              <a:t>, если не обнаружено: течи, трещин, слезок, потения в сварных соединениях и на основном металле; течи в разъемных соединениях; видимых остаточных деформаций, падения давления по манометру.</a:t>
            </a:r>
          </a:p>
          <a:p>
            <a:pPr>
              <a:spcAft>
                <a:spcPts val="1200"/>
              </a:spcAft>
            </a:pPr>
            <a:r>
              <a:rPr lang="ru-RU" sz="2400" b="1" dirty="0"/>
              <a:t>Гидравлическое испытание </a:t>
            </a:r>
            <a:r>
              <a:rPr lang="ru-RU" sz="2400" dirty="0"/>
              <a:t>допускается заменять пневматическим в случаях, когда проведение гидравлического испытания невозможно.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 </a:t>
            </a:r>
            <a:r>
              <a:rPr lang="ru-RU" sz="2400" b="1" dirty="0"/>
              <a:t>Пневматическое испытание сосуда </a:t>
            </a:r>
            <a:r>
              <a:rPr lang="ru-RU" sz="2400" dirty="0"/>
              <a:t>проводится сжатым воздухом или инертным газом. </a:t>
            </a:r>
          </a:p>
          <a:p>
            <a:pPr>
              <a:spcAft>
                <a:spcPts val="600"/>
              </a:spcAft>
            </a:pP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532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607" y="474453"/>
            <a:ext cx="654745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Документация и маркировка</a:t>
            </a:r>
            <a:r>
              <a:rPr lang="ru-RU" sz="2400" i="1" dirty="0"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Каждый сосуд имеет паспорт и руководством по эксплуатации.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На сосудах указываются: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товарный знак или наименование изготовителя;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наименование или обозначение сосуда;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порядковый номер сосуда по системе нумерации изготовителя;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год изготовления;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рабочее, расчетное и пробное давление, МПа;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допустимая рабочая температура стенки, °С;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масса сосуда, кг.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33" y="370937"/>
            <a:ext cx="4320000" cy="610739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1675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2357</Words>
  <Application>Microsoft Office PowerPoint</Application>
  <PresentationFormat>Широкоэкранный</PresentationFormat>
  <Paragraphs>176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   Лекция 6 по дисциплине «Безопасность жизнедеятельности» Тема 4 Инженерные основы техники безопасности  Безопасность эксплуатации сосудов и аппаратов, работающих под давлением </vt:lpstr>
      <vt:lpstr>Общая характеристика сосудов и аппаратов, работающих под давлением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Арматура, контрольно-измерительные приборы, предохранительные устройства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Надзор, содержание, обслуживание и ремонт</vt:lpstr>
      <vt:lpstr>Презентация PowerPoint</vt:lpstr>
      <vt:lpstr>Баллоны для сжатых, сжиженных и растворенных газов  </vt:lpstr>
      <vt:lpstr>Презентация PowerPoint</vt:lpstr>
      <vt:lpstr>Причины взрывов баллонов:</vt:lpstr>
      <vt:lpstr>Устройство, маркировка и освидетельствование баллонов</vt:lpstr>
      <vt:lpstr>Презентация PowerPoint</vt:lpstr>
      <vt:lpstr>Презентация PowerPoint</vt:lpstr>
      <vt:lpstr>Презентация PowerPoint</vt:lpstr>
      <vt:lpstr>Освидетельствование баллонов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 Эксплуатация, хранение и транспортирование баллонов </vt:lpstr>
      <vt:lpstr>Презентация PowerPoint</vt:lpstr>
      <vt:lpstr>Презентация PowerPoint</vt:lpstr>
      <vt:lpstr>Презентация PowerPoint</vt:lpstr>
      <vt:lpstr>Ацетиленовые баллоны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 по дисциплине «Безопасность жизнедеятельности» Тема 4 Инженерные основы техники безопасности  Опасные производственные процессы </dc:title>
  <dc:creator>Учетная запись Майкрософт</dc:creator>
  <cp:lastModifiedBy>Трифонова Татьяна Евгеньевна</cp:lastModifiedBy>
  <cp:revision>108</cp:revision>
  <dcterms:created xsi:type="dcterms:W3CDTF">2020-10-02T15:10:31Z</dcterms:created>
  <dcterms:modified xsi:type="dcterms:W3CDTF">2022-03-13T14:59:09Z</dcterms:modified>
</cp:coreProperties>
</file>