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89764-27D4-4661-BF3A-ED65DA420FF2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5B98F-E8E2-4BFA-86CA-1243BB967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-online.ru/bcode/437776" TargetMode="External"/><Relationship Id="rId2" Type="http://schemas.openxmlformats.org/officeDocument/2006/relationships/hyperlink" Target="https://biblio-online.ru/bcode/432861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biblio-online.ru/bcode/431307" TargetMode="External"/><Relationship Id="rId4" Type="http://schemas.openxmlformats.org/officeDocument/2006/relationships/hyperlink" Target="https://biblio-online.ru/bcode/43314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8243918" cy="1470025"/>
          </a:xfrm>
        </p:spPr>
        <p:txBody>
          <a:bodyPr/>
          <a:lstStyle/>
          <a:p>
            <a:r>
              <a:rPr lang="ru-RU" b="1" dirty="0"/>
              <a:t>Управление бизнес-процессами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86614" cy="1752600"/>
          </a:xfrm>
        </p:spPr>
        <p:txBody>
          <a:bodyPr>
            <a:normAutofit/>
          </a:bodyPr>
          <a:lstStyle/>
          <a:p>
            <a:r>
              <a:rPr lang="ru-RU" b="1" smtClean="0">
                <a:solidFill>
                  <a:schemeClr val="tx1"/>
                </a:solidFill>
              </a:rPr>
              <a:t>Тема 2.5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 Архитектура бизнес-процессов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Количественный анализ процесса 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556792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• анализ временных параметров (время полного цикла, время выполнения отдельных процедур);</a:t>
            </a:r>
          </a:p>
          <a:p>
            <a:pPr lvl="0"/>
            <a:r>
              <a:rPr lang="ru-RU" sz="2800" dirty="0" smtClean="0"/>
              <a:t>• вычисление и оценка стоимостных параметров (стоимости всего процесса, стоимости отдельных функций);</a:t>
            </a:r>
          </a:p>
          <a:p>
            <a:pPr lvl="0"/>
            <a:r>
              <a:rPr lang="ru-RU" sz="2800" dirty="0" smtClean="0"/>
              <a:t>• вычисление и оценка других (надежность доставки, рейтинг возвратов или жалоб, степень удовлетворенности клиента)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Совершенствование процессов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556792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• упрощение бизнес-процессов;</a:t>
            </a:r>
          </a:p>
          <a:p>
            <a:pPr lvl="0"/>
            <a:r>
              <a:rPr lang="ru-RU" sz="2400" dirty="0" smtClean="0"/>
              <a:t>• повышение прозрачности бизнес-процессов;</a:t>
            </a:r>
          </a:p>
          <a:p>
            <a:pPr lvl="0"/>
            <a:r>
              <a:rPr lang="ru-RU" sz="2400" dirty="0" smtClean="0"/>
              <a:t>• внедрение параллельного исполнения </a:t>
            </a:r>
            <a:r>
              <a:rPr lang="ru-RU" sz="2400" dirty="0" err="1" smtClean="0"/>
              <a:t>подпроцессов</a:t>
            </a:r>
            <a:r>
              <a:rPr lang="ru-RU" sz="2400" dirty="0" smtClean="0"/>
              <a:t>;</a:t>
            </a:r>
          </a:p>
          <a:p>
            <a:pPr lvl="0"/>
            <a:r>
              <a:rPr lang="ru-RU" sz="2400" dirty="0" smtClean="0"/>
              <a:t>• интеграция подразделений в рамках сквозных бизнес-процессов;</a:t>
            </a:r>
          </a:p>
          <a:p>
            <a:pPr lvl="0"/>
            <a:r>
              <a:rPr lang="ru-RU" sz="2400" dirty="0" smtClean="0"/>
              <a:t>• интеграция между компаниями партнерами в рамках единых бизнес-процессов;</a:t>
            </a:r>
          </a:p>
          <a:p>
            <a:pPr lvl="0"/>
            <a:r>
              <a:rPr lang="ru-RU" sz="2400" dirty="0" smtClean="0"/>
              <a:t>• четкое определение компетенций;</a:t>
            </a:r>
          </a:p>
          <a:p>
            <a:pPr lvl="0"/>
            <a:r>
              <a:rPr lang="ru-RU" sz="2400" dirty="0" smtClean="0"/>
              <a:t>• оптимизация (баланс) в контексте централизации/децентрализации управления;</a:t>
            </a:r>
          </a:p>
          <a:p>
            <a:pPr lvl="0"/>
            <a:r>
              <a:rPr lang="ru-RU" sz="2400" dirty="0" smtClean="0"/>
              <a:t>• сокращение циклов (петель) управления и т.д.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Задача внедрения процессов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556792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закрепление новых спроектированных процессов в ком­пании. Это предполагает адаптацию организационной структуры к измененным процессам и перераспределение ответственностей в рамках процесса, а также оптимизацию </a:t>
            </a:r>
            <a:r>
              <a:rPr lang="ru-RU" sz="2400" dirty="0" err="1" smtClean="0"/>
              <a:t>ИТ-поддержки</a:t>
            </a:r>
            <a:r>
              <a:rPr lang="ru-RU" sz="2400" dirty="0" smtClean="0"/>
              <a:t> новых биз­нес- процессов, так как информационные технологии становятся одним из важнейших инструментов внедрения оптимизированных бизнес-процессов.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Критерии успешного внедрения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556792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• бизнес-процессы адаптированы к целям бизнеса и критическим факторам успеха;</a:t>
            </a:r>
          </a:p>
          <a:p>
            <a:pPr lvl="0"/>
            <a:r>
              <a:rPr lang="ru-RU" sz="2400" dirty="0" smtClean="0"/>
              <a:t>• результативность бизнес-процессов существенно повышается, сокращаются издержки;</a:t>
            </a:r>
          </a:p>
          <a:p>
            <a:pPr lvl="0"/>
            <a:r>
              <a:rPr lang="ru-RU" sz="2400" dirty="0" smtClean="0"/>
              <a:t>• организационная структура основывается на бизнес-процессах;</a:t>
            </a:r>
          </a:p>
          <a:p>
            <a:pPr lvl="0"/>
            <a:r>
              <a:rPr lang="ru-RU" sz="2400" dirty="0" smtClean="0"/>
              <a:t>• эффективность и продуктивность ИТ существенно улучшаются;</a:t>
            </a:r>
          </a:p>
          <a:p>
            <a:pPr lvl="0"/>
            <a:r>
              <a:rPr lang="ru-RU" sz="2400" dirty="0" smtClean="0"/>
              <a:t>• существенно повышаются гибкость и конкурентоспособность всей компании;</a:t>
            </a:r>
          </a:p>
          <a:p>
            <a:pPr lvl="0"/>
            <a:r>
              <a:rPr lang="ru-RU" sz="2400" dirty="0" smtClean="0"/>
              <a:t>• есть подтверждения успеха проекта.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Цель </a:t>
            </a:r>
            <a:r>
              <a:rPr lang="ru-RU" sz="3600" b="1" dirty="0" err="1" smtClean="0"/>
              <a:t>контроллинга</a:t>
            </a:r>
            <a:r>
              <a:rPr lang="ru-RU" sz="3600" b="1" dirty="0" smtClean="0"/>
              <a:t> процессов 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556792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постоянный мониторинг и оценка именно бизнес-процессов по значениям их показателей. Эта информация используется далее для последующего анализа процессов и принятия решений относительно того, какие шаги необходимо предпринять, чтобы сделать их более эффективными.</a:t>
            </a:r>
          </a:p>
          <a:p>
            <a:pPr lvl="0"/>
            <a:r>
              <a:rPr lang="ru-RU" sz="2400" dirty="0" err="1" smtClean="0"/>
              <a:t>Контроллинг</a:t>
            </a:r>
            <a:r>
              <a:rPr lang="ru-RU" sz="2400" dirty="0" smtClean="0"/>
              <a:t> процессов компании обязательно включает в себя сочетание стратегических и операционных аспектов, т.е. контроль определенных показателей, отражающих уровень достижения стратегических целей компании.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Управление изменениями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556792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это системный подход к тому, как направлять и поддерживать сотрудников в условиях, когда в компании происходят определенные изменения. Усилия в рамках управления изменениями направлены на то, чтобы обеспечить долгосрочный успех проектов, определяющих эти изменения, а также проведение самих изменений как в организации в целом, так и в ее процессах и системах.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928670"/>
            <a:ext cx="8143932" cy="5707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smtClean="0"/>
              <a:t>Громов, А. И. </a:t>
            </a:r>
            <a:r>
              <a:rPr lang="ru-RU" sz="2000" dirty="0" smtClean="0"/>
              <a:t>Управление бизнес-процессами: современные методы : монография / А. И. Громов, А. </a:t>
            </a:r>
            <a:r>
              <a:rPr lang="ru-RU" sz="2000" dirty="0" err="1" smtClean="0"/>
              <a:t>Фляйшман</a:t>
            </a:r>
            <a:r>
              <a:rPr lang="ru-RU" sz="2000" dirty="0" smtClean="0"/>
              <a:t>, В. Шмидт ; под редакцией А. И. Громова.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367 с. — (Актуальные монографии). — ISBN 978-5-534-03094-5.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2"/>
              </a:rPr>
              <a:t>https://biblio-online.ru/bcode/432861</a:t>
            </a:r>
            <a:endParaRPr lang="ru-RU" sz="2000" dirty="0" smtClean="0"/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smtClean="0"/>
              <a:t>Фролов, Ю. В. </a:t>
            </a:r>
            <a:r>
              <a:rPr lang="ru-RU" sz="2000" dirty="0" smtClean="0"/>
              <a:t>Стратегический менеджмент. Формирование стратегии и проектирование бизнес-процессов : учебное пособие для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и магистратуры / Ю. В. Фролов, Р. В. Серышев ; под редакцией Ю. В. Фролова. — 2-е изд., </a:t>
            </a:r>
            <a:r>
              <a:rPr lang="ru-RU" sz="2000" dirty="0" err="1" smtClean="0"/>
              <a:t>испр</a:t>
            </a:r>
            <a:r>
              <a:rPr lang="ru-RU" sz="2000" dirty="0" smtClean="0"/>
              <a:t>. и доп.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154 с. — (Университеты России). — ISBN 978-5-534-09015-4.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3"/>
              </a:rPr>
              <a:t>https://biblio-online.ru/bcode/437776</a:t>
            </a:r>
            <a:r>
              <a:rPr lang="ru-RU" sz="2000" dirty="0" smtClean="0"/>
              <a:t> </a:t>
            </a:r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smtClean="0"/>
              <a:t>Долганова, О. И. </a:t>
            </a:r>
            <a:r>
              <a:rPr lang="ru-RU" sz="2000" dirty="0" smtClean="0"/>
              <a:t>Моделирование бизнес-процессов : учебник и практикум для академического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/ О. И. Долганова, Е. В. Виноградова, А. М. Лобанова ; под редакцией О. И. Долгановой.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289 с. — (Бакалавр. Академический курс). — ISBN 978-5-534-00866-1.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4"/>
              </a:rPr>
              <a:t>https://biblio-online.ru/bcode/433143</a:t>
            </a:r>
            <a:r>
              <a:rPr lang="ru-RU" sz="2000" dirty="0" smtClean="0"/>
              <a:t> </a:t>
            </a:r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err="1" smtClean="0"/>
              <a:t>Каменнова</a:t>
            </a:r>
            <a:r>
              <a:rPr lang="ru-RU" sz="2000" i="1" dirty="0" smtClean="0"/>
              <a:t>, М. С. </a:t>
            </a:r>
            <a:r>
              <a:rPr lang="ru-RU" sz="2000" dirty="0" smtClean="0"/>
              <a:t>Моделирование бизнес-процессов. В 2 ч. Часть 1 : учебник и практикум для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и магистратуры / М. С. </a:t>
            </a:r>
            <a:r>
              <a:rPr lang="ru-RU" sz="2000" dirty="0" err="1" smtClean="0"/>
              <a:t>Каменнова</a:t>
            </a:r>
            <a:r>
              <a:rPr lang="ru-RU" sz="2000" dirty="0" smtClean="0"/>
              <a:t>, В. В. Крохин, И. В. Машков.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282 с. — (Бакалавр и магистр. Академический курс). — ISBN 978-5-534-05048-6.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5"/>
              </a:rPr>
              <a:t>https://biblio-online.ru/bcode/431307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r>
              <a:rPr lang="ru-RU" b="1" dirty="0" smtClean="0"/>
              <a:t>План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571612"/>
            <a:ext cx="792961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Классический цикл управления</a:t>
            </a:r>
          </a:p>
          <a:p>
            <a:r>
              <a:rPr lang="ru-RU" sz="2400" dirty="0" smtClean="0"/>
              <a:t>2. Цикл управления бизнес-процессами</a:t>
            </a:r>
          </a:p>
          <a:p>
            <a:r>
              <a:rPr lang="ru-RU" sz="2400" dirty="0" smtClean="0"/>
              <a:t>3. Основные этапы жизненного цикла управления процессами</a:t>
            </a:r>
          </a:p>
          <a:p>
            <a:r>
              <a:rPr lang="ru-RU" sz="2400" dirty="0" smtClean="0"/>
              <a:t>4. Наиболее важные аспекты управления бизнес-процессами</a:t>
            </a:r>
          </a:p>
          <a:p>
            <a:pPr lvl="0"/>
            <a:r>
              <a:rPr lang="ru-RU" sz="2400" dirty="0" smtClean="0"/>
              <a:t>5. Стратегия бизнес-процессов</a:t>
            </a:r>
          </a:p>
          <a:p>
            <a:pPr lvl="0"/>
            <a:r>
              <a:rPr lang="ru-RU" sz="2400" dirty="0" smtClean="0"/>
              <a:t>6. Планирование бизнес-процессов</a:t>
            </a:r>
          </a:p>
          <a:p>
            <a:pPr lvl="0"/>
            <a:r>
              <a:rPr lang="ru-RU" sz="2400" dirty="0" smtClean="0"/>
              <a:t>7. Внедрение бизнес-процессов</a:t>
            </a:r>
          </a:p>
          <a:p>
            <a:pPr lvl="0"/>
            <a:r>
              <a:rPr lang="ru-RU" sz="2400" dirty="0" smtClean="0"/>
              <a:t>8. </a:t>
            </a:r>
            <a:r>
              <a:rPr lang="ru-RU" sz="2400" dirty="0" err="1" smtClean="0"/>
              <a:t>Контроллинг</a:t>
            </a:r>
            <a:r>
              <a:rPr lang="ru-RU" sz="2400" dirty="0" smtClean="0"/>
              <a:t> бизнес-процессов</a:t>
            </a:r>
          </a:p>
          <a:p>
            <a:r>
              <a:rPr lang="ru-RU" sz="2400" dirty="0" smtClean="0"/>
              <a:t>9. Управление изменениями в рамках процессов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Классический цикл управления</a:t>
            </a:r>
            <a:endParaRPr lang="ru-RU" sz="3600" b="1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b="6646"/>
          <a:stretch>
            <a:fillRect/>
          </a:stretch>
        </p:blipFill>
        <p:spPr bwMode="auto">
          <a:xfrm>
            <a:off x="1763688" y="1700808"/>
            <a:ext cx="517347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Цикл управления процессами</a:t>
            </a:r>
            <a:endParaRPr lang="ru-RU" sz="3600" b="1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b="7989"/>
          <a:stretch>
            <a:fillRect/>
          </a:stretch>
        </p:blipFill>
        <p:spPr bwMode="auto">
          <a:xfrm>
            <a:off x="1835696" y="1628800"/>
            <a:ext cx="5107747" cy="389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Этапы жизненного цикла управления процессами </a:t>
            </a:r>
            <a:endParaRPr lang="ru-RU" sz="3600" b="1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b="19348"/>
          <a:stretch>
            <a:fillRect/>
          </a:stretch>
        </p:blipFill>
        <p:spPr bwMode="auto">
          <a:xfrm>
            <a:off x="1331640" y="2636912"/>
            <a:ext cx="621871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Наиболее важные аспекты управления процессами 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1556792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/>
              <a:t>• стратегия бизнес-процессов;</a:t>
            </a:r>
          </a:p>
          <a:p>
            <a:pPr lvl="0"/>
            <a:r>
              <a:rPr lang="ru-RU" sz="3200" dirty="0" smtClean="0"/>
              <a:t>• планирование бизнес-процессов;</a:t>
            </a:r>
          </a:p>
          <a:p>
            <a:pPr lvl="0"/>
            <a:r>
              <a:rPr lang="ru-RU" sz="3200" dirty="0" smtClean="0"/>
              <a:t>• внедрение бизнес-процессов;</a:t>
            </a:r>
          </a:p>
          <a:p>
            <a:pPr lvl="0"/>
            <a:r>
              <a:rPr lang="ru-RU" sz="3200" dirty="0" smtClean="0"/>
              <a:t>• </a:t>
            </a:r>
            <a:r>
              <a:rPr lang="ru-RU" sz="3200" dirty="0" err="1" smtClean="0"/>
              <a:t>контроллинг</a:t>
            </a:r>
            <a:r>
              <a:rPr lang="ru-RU" sz="3200" dirty="0" smtClean="0"/>
              <a:t> бизнес-процессов;</a:t>
            </a:r>
          </a:p>
          <a:p>
            <a:r>
              <a:rPr lang="ru-RU" sz="3200" dirty="0" smtClean="0"/>
              <a:t>• управление изменениями в рамках процессов.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Основные работы на стратегической фазе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556792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dirty="0" smtClean="0"/>
              <a:t>• построение матрицы целевых сегментов бизнеса;</a:t>
            </a:r>
          </a:p>
          <a:p>
            <a:pPr lvl="0"/>
            <a:r>
              <a:rPr lang="ru-RU" sz="2600" dirty="0" smtClean="0"/>
              <a:t>• проведение </a:t>
            </a:r>
            <a:r>
              <a:rPr lang="en-US" sz="2600" dirty="0" smtClean="0"/>
              <a:t>SWOT</a:t>
            </a:r>
            <a:r>
              <a:rPr lang="ru-RU" sz="2600" dirty="0" smtClean="0"/>
              <a:t>-анализа;</a:t>
            </a:r>
          </a:p>
          <a:p>
            <a:pPr lvl="0"/>
            <a:r>
              <a:rPr lang="ru-RU" sz="2600" dirty="0" smtClean="0"/>
              <a:t>• определение и анализ критических факторов успеха;</a:t>
            </a:r>
          </a:p>
          <a:p>
            <a:pPr lvl="0"/>
            <a:r>
              <a:rPr lang="ru-RU" sz="2600" dirty="0" smtClean="0"/>
              <a:t>• построение дерева целей;</a:t>
            </a:r>
          </a:p>
          <a:p>
            <a:pPr lvl="0"/>
            <a:r>
              <a:rPr lang="ru-RU" sz="2600" dirty="0" smtClean="0"/>
              <a:t>• создание/актуализация карты процессов «как есть»;</a:t>
            </a:r>
          </a:p>
          <a:p>
            <a:pPr lvl="0"/>
            <a:r>
              <a:rPr lang="ru-RU" sz="2600" dirty="0" smtClean="0"/>
              <a:t>• построение дерева проблем;</a:t>
            </a:r>
          </a:p>
          <a:p>
            <a:pPr lvl="0"/>
            <a:r>
              <a:rPr lang="ru-RU" sz="2600" dirty="0" smtClean="0"/>
              <a:t>• выбор процессов для оптимизации;</a:t>
            </a:r>
          </a:p>
          <a:p>
            <a:pPr lvl="0"/>
            <a:r>
              <a:rPr lang="ru-RU" sz="2600" dirty="0" smtClean="0"/>
              <a:t>• определение целей и их показателей для бизнес-процессов.</a:t>
            </a:r>
            <a:endParaRPr lang="ru-RU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Проектирование процессов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556792"/>
            <a:ext cx="799288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dirty="0" smtClean="0"/>
              <a:t>• </a:t>
            </a:r>
            <a:r>
              <a:rPr lang="ru-RU" sz="2800" dirty="0" smtClean="0"/>
              <a:t>описание процессов «как есть»;</a:t>
            </a:r>
          </a:p>
          <a:p>
            <a:pPr lvl="0"/>
            <a:r>
              <a:rPr lang="ru-RU" sz="2800" dirty="0" smtClean="0"/>
              <a:t>• анализ процессов «как есть»;</a:t>
            </a:r>
          </a:p>
          <a:p>
            <a:pPr lvl="0"/>
            <a:r>
              <a:rPr lang="ru-RU" sz="2800" dirty="0" smtClean="0"/>
              <a:t>• оптимизация существующих процессов и создание тем самым новых процессов «как должно быть»</a:t>
            </a:r>
          </a:p>
          <a:p>
            <a:pPr lvl="0"/>
            <a:endParaRPr lang="ru-RU" sz="2800" dirty="0" smtClean="0"/>
          </a:p>
          <a:p>
            <a:r>
              <a:rPr lang="ru-RU" sz="2600" dirty="0" smtClean="0"/>
              <a:t>Основной целью этапа проектирования является моделирование существующих бизнес-процессов, их анализ, а также поиск возможностей для совершенствования и реализация этих возможностей при проектировании процессов «как должно быть»</a:t>
            </a:r>
            <a:endParaRPr lang="ru-RU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Структурный или качественный анализ процесса 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556792"/>
            <a:ext cx="79928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• идентификация операций, не добавляющих стоимости;</a:t>
            </a:r>
          </a:p>
          <a:p>
            <a:pPr lvl="0"/>
            <a:r>
              <a:rPr lang="ru-RU" sz="2800" dirty="0" smtClean="0"/>
              <a:t>• анализ организационных разрывов;</a:t>
            </a:r>
          </a:p>
          <a:p>
            <a:pPr lvl="0"/>
            <a:r>
              <a:rPr lang="ru-RU" sz="2800" dirty="0" smtClean="0"/>
              <a:t>• анализ информационных разрывов;</a:t>
            </a:r>
          </a:p>
          <a:p>
            <a:pPr lvl="0"/>
            <a:r>
              <a:rPr lang="ru-RU" sz="2800" dirty="0" smtClean="0"/>
              <a:t>• анализ системных разрывов;</a:t>
            </a:r>
          </a:p>
          <a:p>
            <a:pPr lvl="0"/>
            <a:r>
              <a:rPr lang="ru-RU" sz="2800" dirty="0" smtClean="0"/>
              <a:t>• идентификация логических ошибок и «узких мест» при выполнении процесса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915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Управление бизнес-процессами</vt:lpstr>
      <vt:lpstr>План</vt:lpstr>
      <vt:lpstr>Классический цикл управления</vt:lpstr>
      <vt:lpstr>Цикл управления процессами</vt:lpstr>
      <vt:lpstr>Этапы жизненного цикла управления процессами </vt:lpstr>
      <vt:lpstr>Наиболее важные аспекты управления процессами </vt:lpstr>
      <vt:lpstr>Основные работы на стратегической фазе</vt:lpstr>
      <vt:lpstr>Проектирование процессов</vt:lpstr>
      <vt:lpstr>Структурный или качественный анализ процесса </vt:lpstr>
      <vt:lpstr>Количественный анализ процесса </vt:lpstr>
      <vt:lpstr>Совершенствование процессов</vt:lpstr>
      <vt:lpstr>Задача внедрения процессов</vt:lpstr>
      <vt:lpstr>Критерии успешного внедрения</vt:lpstr>
      <vt:lpstr>Цель контроллинга процессов </vt:lpstr>
      <vt:lpstr>Управление изменениями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бизнес-процессами</dc:title>
  <dc:creator>Таня</dc:creator>
  <cp:lastModifiedBy>Alex</cp:lastModifiedBy>
  <cp:revision>26</cp:revision>
  <dcterms:created xsi:type="dcterms:W3CDTF">2019-11-24T00:36:19Z</dcterms:created>
  <dcterms:modified xsi:type="dcterms:W3CDTF">2019-12-08T09:34:40Z</dcterms:modified>
</cp:coreProperties>
</file>