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8" r:id="rId13"/>
    <p:sldId id="271" r:id="rId14"/>
    <p:sldId id="272" r:id="rId15"/>
    <p:sldId id="273" r:id="rId16"/>
    <p:sldId id="274" r:id="rId17"/>
    <p:sldId id="276" r:id="rId1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7" d="100"/>
          <a:sy n="67" d="100"/>
        </p:scale>
        <p:origin x="-126" y="-47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3A1642-BE67-4D29-97F3-8834AAB61C82}" type="datetimeFigureOut">
              <a:rPr lang="ru-RU" smtClean="0"/>
              <a:t>09.04.2021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9D7957-0301-4E25-BCD4-4BE2F41E24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4252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EE5DC05-3712-4D8A-818C-F48E1E3A13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A5939606-35AD-4B6E-A7E1-B0FE09D752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FE73A5EB-5A20-43A1-9C25-D87AAD33D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17840-118C-407D-92AC-BF6921C11F2F}" type="datetime1">
              <a:rPr lang="ru-RU" smtClean="0"/>
              <a:t>09.04.2021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D9A8F274-B9B1-46E6-8BC4-71A85D6936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76254D71-E0C5-4EAA-B546-7233F2702A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AA1AF-C4C6-437C-B97C-BE3CA86A06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2093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E067D78-D776-451A-BDAC-54D57624B6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DE5DCEB9-9858-4147-873B-1479B92AD5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802B20AB-7C5A-46C7-8FA4-293E5ED58E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A559D-1A0B-4C47-A73D-8915C7451205}" type="datetime1">
              <a:rPr lang="ru-RU" smtClean="0"/>
              <a:t>09.04.2021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D2A79185-081D-499D-BDA0-25B4A3E811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CFA5D452-84F0-4551-9B0B-A36F7D3610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AA1AF-C4C6-437C-B97C-BE3CA86A06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7646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213B669F-2C95-4E59-9413-72658D46AD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32A57B7C-1FB1-4738-A65C-C5A4F73F6A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A82030DE-796D-4D62-A962-6BAD04035E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8A869-D6A1-45AF-80BE-64690FD391E7}" type="datetime1">
              <a:rPr lang="ru-RU" smtClean="0"/>
              <a:t>09.04.2021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4ECF3974-E56B-4F8F-BBF8-85D940236A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605FED8A-118D-49B0-9399-91311572B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AA1AF-C4C6-437C-B97C-BE3CA86A06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0072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F25BCFB-073C-4BEE-BACD-8CE23626E2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4928DEE1-9C3E-4163-A73D-33DC94C7B3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33B71B76-34F3-4DF1-B192-3C35072A08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3A5E9-8170-4431-A11E-D33C1CBADDBB}" type="datetime1">
              <a:rPr lang="ru-RU" smtClean="0"/>
              <a:t>09.04.2021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240E6437-32C4-494D-9217-6CAB80456D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0CC4AAFD-6712-44BD-BF61-16B8D38811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AA1AF-C4C6-437C-B97C-BE3CA86A06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6245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162F1EB-235C-4313-BABE-09FDEDBAC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1D786A06-BD57-4066-99F1-7AA527FB4C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A3047325-B638-4634-AD34-CDF4696890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9A6D3-DD8A-40BA-ABCD-DEF9A602F56D}" type="datetime1">
              <a:rPr lang="ru-RU" smtClean="0"/>
              <a:t>09.04.2021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D3FE5D89-E7E0-4AF6-A5B9-79C0B0311D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88007BFA-A7C1-4603-9EF5-4F1F83B36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AA1AF-C4C6-437C-B97C-BE3CA86A06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9660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C0709D3-AA53-4FE4-A22D-51CDDFF769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AB34E458-ED07-4CD8-AD3B-1ED9C4E5A0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4342B5FF-5064-4DEF-8BFB-EA96CA299D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5031AA97-59B7-41D9-A1F1-324D2F2E2B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E9409-E261-4FFF-87E6-ACBEFC7F8D95}" type="datetime1">
              <a:rPr lang="ru-RU" smtClean="0"/>
              <a:t>09.04.2021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8314AAB2-B676-43E2-82D2-D2EAA5F75F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B284F506-C99E-4117-A1BF-EFC508BDA6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AA1AF-C4C6-437C-B97C-BE3CA86A06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0889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7C30035-1E17-4D09-9849-CF1E4DA383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F45FE639-A152-467D-B33B-0299B02BD8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B6756F46-8B30-4251-B001-CEB361685F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8AB61EDA-883F-4E99-A469-D00F9F36FB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BAD42046-CB6D-43C2-A8EF-36A5509B10B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69896146-F1D8-44E5-AB37-AC6C4785CB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07151-58B6-45A0-AD35-EF27E46539D7}" type="datetime1">
              <a:rPr lang="ru-RU" smtClean="0"/>
              <a:t>09.04.2021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2C83A174-CE5A-4516-A84C-576301E66A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DCBA8BC8-E3BE-4D52-AC72-6BD8FF199E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AA1AF-C4C6-437C-B97C-BE3CA86A06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1402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C9D488E-2DF3-475B-954B-9D73403416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0992F9C2-5E11-4AE5-841F-6454AD51CF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1B049-D440-442D-8D6A-F4FB7BBD41F2}" type="datetime1">
              <a:rPr lang="ru-RU" smtClean="0"/>
              <a:t>09.04.2021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5AC0B8D6-EA8F-436D-907F-2DF97306AB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393FD883-41DA-4A94-A518-C575172D5B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AA1AF-C4C6-437C-B97C-BE3CA86A06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4685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BDF51707-50B8-4757-AFCC-899F146AB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096A7-4EF5-4DB2-9EFE-17A18F197F0E}" type="datetime1">
              <a:rPr lang="ru-RU" smtClean="0"/>
              <a:t>09.04.2021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77F074DA-4B0A-488A-895E-91C5A8219F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510FC8B3-012F-48BE-B04B-FA4635A862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AA1AF-C4C6-437C-B97C-BE3CA86A06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3102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764F43C-71D1-41A2-9322-A9BF4440A4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050619B3-4044-45D1-B303-E887C5F4CA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E000F249-7BEE-475A-8262-2B5BEFDB52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DE7D840F-C10B-4FEB-B301-9858C2E0FE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EA693-A4FF-4296-B7CA-FEB8A18E94F7}" type="datetime1">
              <a:rPr lang="ru-RU" smtClean="0"/>
              <a:t>09.04.2021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BFA4B845-277E-424F-B785-39900EF946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122F34A0-AE9D-4743-8B25-5D68FB164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AA1AF-C4C6-437C-B97C-BE3CA86A06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75134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95057E1-61C4-455A-BBD6-30185A0663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725BC3FB-B2AF-46C5-AFC2-D8C3C24C28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6148E806-6500-4D57-B211-04948897AD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E1F5ABA9-ECD8-4EB2-B6A0-5E9DDD804E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A0EB9-622F-4F5B-8053-4B615FEFB765}" type="datetime1">
              <a:rPr lang="ru-RU" smtClean="0"/>
              <a:t>09.04.2021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76D0425F-FC4D-4BB9-9890-586E2A9F73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699342A2-72E0-4F95-A483-3B139CC93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AA1AF-C4C6-437C-B97C-BE3CA86A06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4074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82E6645-94F3-4035-B3F3-AD7B09F158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E0836D3D-073B-43CB-BB76-50D8A6ADD0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DF02733E-AA67-48F6-AD7F-58AD5693AF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C4DDE6-0775-4C9F-BFC4-4199E9801755}" type="datetime1">
              <a:rPr lang="ru-RU" smtClean="0"/>
              <a:t>09.04.2021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0E767C1C-05AC-43C3-A27F-5203C7EE0B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414CD932-D138-4EAD-87F7-0F6F679D38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AAA1AF-C4C6-437C-B97C-BE3CA86A06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550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73A7C4A-F11B-409E-9404-7555B469E86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4400" b="1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Продукционные правила и продукционные модели представления знаний</a:t>
            </a:r>
            <a:endParaRPr lang="ru-RU" sz="4400" dirty="0">
              <a:latin typeface="+mn-lt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6452D7DD-2BF2-476C-B87F-09AE40D0072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0003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891EC24-B2C9-4189-BCB3-976818348E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>
                <a:latin typeface="+mn-lt"/>
                <a:ea typeface="Times New Roman" panose="02020603050405020304" pitchFamily="18" charset="0"/>
              </a:rPr>
              <a:t>Процедура (алгоритм) формирования рабочего набора продукционных правил</a:t>
            </a:r>
            <a:endParaRPr lang="ru-RU" sz="3200" dirty="0"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85B6B0D9-4FAE-4D58-9B0C-33EA19DF19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361950" algn="just">
              <a:lnSpc>
                <a:spcPct val="134000"/>
              </a:lnSpc>
            </a:pPr>
            <a:r>
              <a:rPr lang="ru-RU" sz="2100" b="1" i="1" dirty="0">
                <a:effectLst/>
                <a:ea typeface="Times New Roman" panose="02020603050405020304" pitchFamily="18" charset="0"/>
              </a:rPr>
              <a:t>Понятие избыточности</a:t>
            </a:r>
            <a:r>
              <a:rPr lang="ru-RU" sz="2100" dirty="0">
                <a:effectLst/>
                <a:ea typeface="Times New Roman" panose="02020603050405020304" pitchFamily="18" charset="0"/>
              </a:rPr>
              <a:t>: может возникнуть си­туация, когда значения </a:t>
            </a:r>
            <a:r>
              <a:rPr lang="ru-RU" sz="2100" i="1" dirty="0">
                <a:effectLst/>
                <a:ea typeface="Times New Roman" panose="02020603050405020304" pitchFamily="18" charset="0"/>
              </a:rPr>
              <a:t>y</a:t>
            </a:r>
            <a:r>
              <a:rPr lang="ru-RU" sz="2100" dirty="0">
                <a:effectLst/>
                <a:ea typeface="Times New Roman" panose="02020603050405020304" pitchFamily="18" charset="0"/>
              </a:rPr>
              <a:t> различны только по внешнему виду, а по сути своей очень близки. В частности, если </a:t>
            </a:r>
            <a:r>
              <a:rPr lang="ru-RU" sz="2100" i="1" dirty="0">
                <a:effectLst/>
                <a:ea typeface="Times New Roman" panose="02020603050405020304" pitchFamily="18" charset="0"/>
              </a:rPr>
              <a:t>y</a:t>
            </a:r>
            <a:r>
              <a:rPr lang="ru-RU" sz="2100" dirty="0">
                <a:effectLst/>
                <a:ea typeface="Times New Roman" panose="02020603050405020304" pitchFamily="18" charset="0"/>
              </a:rPr>
              <a:t> принимает значение «любое», тогда все остальные значения будут являться частью значения «любое».</a:t>
            </a:r>
          </a:p>
          <a:p>
            <a:pPr marL="0" indent="361950" algn="just">
              <a:lnSpc>
                <a:spcPct val="134000"/>
              </a:lnSpc>
              <a:buNone/>
            </a:pPr>
            <a:r>
              <a:rPr lang="ru-RU" sz="2100" dirty="0">
                <a:effectLst/>
                <a:ea typeface="Times New Roman" panose="02020603050405020304" pitchFamily="18" charset="0"/>
              </a:rPr>
              <a:t>Если </a:t>
            </a:r>
            <a:r>
              <a:rPr lang="ru-RU" sz="2100" i="1" dirty="0">
                <a:effectLst/>
                <a:ea typeface="Times New Roman" panose="02020603050405020304" pitchFamily="18" charset="0"/>
              </a:rPr>
              <a:t>x</a:t>
            </a:r>
            <a:r>
              <a:rPr lang="ru-RU" sz="2100" dirty="0">
                <a:effectLst/>
                <a:ea typeface="Times New Roman" panose="02020603050405020304" pitchFamily="18" charset="0"/>
              </a:rPr>
              <a:t> = </a:t>
            </a:r>
            <a:r>
              <a:rPr lang="ru-RU" sz="2100" i="1" dirty="0">
                <a:effectLst/>
                <a:ea typeface="Times New Roman" panose="02020603050405020304" pitchFamily="18" charset="0"/>
              </a:rPr>
              <a:t>x</a:t>
            </a:r>
            <a:r>
              <a:rPr lang="ru-RU" sz="2100" i="1" baseline="-25000" dirty="0">
                <a:effectLst/>
                <a:ea typeface="Times New Roman" panose="02020603050405020304" pitchFamily="18" charset="0"/>
              </a:rPr>
              <a:t>1</a:t>
            </a:r>
            <a:r>
              <a:rPr lang="ru-RU" sz="2100" dirty="0">
                <a:effectLst/>
                <a:ea typeface="Times New Roman" panose="02020603050405020304" pitchFamily="18" charset="0"/>
              </a:rPr>
              <a:t> И </a:t>
            </a:r>
            <a:r>
              <a:rPr lang="ru-RU" sz="2100" i="1" dirty="0">
                <a:effectLst/>
                <a:ea typeface="Times New Roman" panose="02020603050405020304" pitchFamily="18" charset="0"/>
              </a:rPr>
              <a:t>y</a:t>
            </a:r>
            <a:r>
              <a:rPr lang="ru-RU" sz="2100" dirty="0">
                <a:effectLst/>
                <a:ea typeface="Times New Roman" panose="02020603050405020304" pitchFamily="18" charset="0"/>
              </a:rPr>
              <a:t> = </a:t>
            </a:r>
            <a:r>
              <a:rPr lang="ru-RU" sz="2100" i="1" dirty="0">
                <a:effectLst/>
                <a:ea typeface="Times New Roman" panose="02020603050405020304" pitchFamily="18" charset="0"/>
              </a:rPr>
              <a:t>любое</a:t>
            </a:r>
            <a:r>
              <a:rPr lang="ru-RU" sz="2100" dirty="0">
                <a:effectLst/>
                <a:ea typeface="Times New Roman" panose="02020603050405020304" pitchFamily="18" charset="0"/>
              </a:rPr>
              <a:t>, то </a:t>
            </a:r>
            <a:r>
              <a:rPr lang="ru-RU" sz="2100" i="1" dirty="0">
                <a:effectLst/>
                <a:ea typeface="Times New Roman" panose="02020603050405020304" pitchFamily="18" charset="0"/>
              </a:rPr>
              <a:t>z</a:t>
            </a:r>
            <a:r>
              <a:rPr lang="ru-RU" sz="2100" dirty="0">
                <a:effectLst/>
                <a:ea typeface="Times New Roman" panose="02020603050405020304" pitchFamily="18" charset="0"/>
              </a:rPr>
              <a:t> = </a:t>
            </a:r>
            <a:r>
              <a:rPr lang="ru-RU" sz="2100" i="1" dirty="0">
                <a:effectLst/>
                <a:ea typeface="Times New Roman" panose="02020603050405020304" pitchFamily="18" charset="0"/>
              </a:rPr>
              <a:t>z</a:t>
            </a:r>
            <a:r>
              <a:rPr lang="ru-RU" sz="2100" i="1" baseline="-25000" dirty="0">
                <a:effectLst/>
                <a:ea typeface="Times New Roman" panose="02020603050405020304" pitchFamily="18" charset="0"/>
              </a:rPr>
              <a:t>1</a:t>
            </a:r>
            <a:r>
              <a:rPr lang="ru-RU" sz="2100" dirty="0">
                <a:effectLst/>
                <a:ea typeface="Times New Roman" panose="02020603050405020304" pitchFamily="18" charset="0"/>
              </a:rPr>
              <a:t> </a:t>
            </a:r>
          </a:p>
          <a:p>
            <a:pPr marL="0" indent="361950" algn="just">
              <a:lnSpc>
                <a:spcPct val="134000"/>
              </a:lnSpc>
              <a:buNone/>
            </a:pPr>
            <a:r>
              <a:rPr lang="ru-RU" sz="2100" dirty="0">
                <a:effectLst/>
                <a:ea typeface="Times New Roman" panose="02020603050405020304" pitchFamily="18" charset="0"/>
              </a:rPr>
              <a:t>Если </a:t>
            </a:r>
            <a:r>
              <a:rPr lang="ru-RU" sz="2100" i="1" dirty="0">
                <a:effectLst/>
                <a:ea typeface="Times New Roman" panose="02020603050405020304" pitchFamily="18" charset="0"/>
              </a:rPr>
              <a:t>x</a:t>
            </a:r>
            <a:r>
              <a:rPr lang="ru-RU" sz="2100" dirty="0">
                <a:effectLst/>
                <a:ea typeface="Times New Roman" panose="02020603050405020304" pitchFamily="18" charset="0"/>
              </a:rPr>
              <a:t> = </a:t>
            </a:r>
            <a:r>
              <a:rPr lang="ru-RU" sz="2100" i="1" dirty="0">
                <a:effectLst/>
                <a:ea typeface="Times New Roman" panose="02020603050405020304" pitchFamily="18" charset="0"/>
              </a:rPr>
              <a:t>x</a:t>
            </a:r>
            <a:r>
              <a:rPr lang="ru-RU" sz="2100" i="1" baseline="-25000" dirty="0">
                <a:effectLst/>
                <a:ea typeface="Times New Roman" panose="02020603050405020304" pitchFamily="18" charset="0"/>
              </a:rPr>
              <a:t>1</a:t>
            </a:r>
            <a:r>
              <a:rPr lang="ru-RU" sz="2100" dirty="0">
                <a:effectLst/>
                <a:ea typeface="Times New Roman" panose="02020603050405020304" pitchFamily="18" charset="0"/>
              </a:rPr>
              <a:t> И </a:t>
            </a:r>
            <a:r>
              <a:rPr lang="ru-RU" sz="2100" i="1" dirty="0">
                <a:effectLst/>
                <a:ea typeface="Times New Roman" panose="02020603050405020304" pitchFamily="18" charset="0"/>
              </a:rPr>
              <a:t>y</a:t>
            </a:r>
            <a:r>
              <a:rPr lang="ru-RU" sz="2100" dirty="0">
                <a:effectLst/>
                <a:ea typeface="Times New Roman" panose="02020603050405020304" pitchFamily="18" charset="0"/>
              </a:rPr>
              <a:t> = </a:t>
            </a:r>
            <a:r>
              <a:rPr lang="ru-RU" sz="2100" i="1" dirty="0">
                <a:effectLst/>
                <a:ea typeface="Times New Roman" panose="02020603050405020304" pitchFamily="18" charset="0"/>
              </a:rPr>
              <a:t>y</a:t>
            </a:r>
            <a:r>
              <a:rPr lang="ru-RU" sz="2100" i="1" baseline="-25000" dirty="0">
                <a:effectLst/>
                <a:ea typeface="Times New Roman" panose="02020603050405020304" pitchFamily="18" charset="0"/>
              </a:rPr>
              <a:t>1</a:t>
            </a:r>
            <a:r>
              <a:rPr lang="ru-RU" sz="2100" dirty="0">
                <a:effectLst/>
                <a:ea typeface="Times New Roman" panose="02020603050405020304" pitchFamily="18" charset="0"/>
              </a:rPr>
              <a:t>, то </a:t>
            </a:r>
            <a:r>
              <a:rPr lang="ru-RU" sz="2100" i="1" dirty="0">
                <a:effectLst/>
                <a:ea typeface="Times New Roman" panose="02020603050405020304" pitchFamily="18" charset="0"/>
              </a:rPr>
              <a:t>z</a:t>
            </a:r>
            <a:r>
              <a:rPr lang="ru-RU" sz="2100" dirty="0">
                <a:effectLst/>
                <a:ea typeface="Times New Roman" panose="02020603050405020304" pitchFamily="18" charset="0"/>
              </a:rPr>
              <a:t> = </a:t>
            </a:r>
            <a:r>
              <a:rPr lang="ru-RU" sz="2100" i="1" dirty="0">
                <a:effectLst/>
                <a:ea typeface="Times New Roman" panose="02020603050405020304" pitchFamily="18" charset="0"/>
              </a:rPr>
              <a:t>z</a:t>
            </a:r>
            <a:r>
              <a:rPr lang="ru-RU" sz="2100" i="1" baseline="-25000" dirty="0">
                <a:effectLst/>
                <a:ea typeface="Times New Roman" panose="02020603050405020304" pitchFamily="18" charset="0"/>
              </a:rPr>
              <a:t>1</a:t>
            </a:r>
            <a:r>
              <a:rPr lang="ru-RU" sz="2100" dirty="0">
                <a:effectLst/>
                <a:ea typeface="Times New Roman" panose="02020603050405020304" pitchFamily="18" charset="0"/>
              </a:rPr>
              <a:t> – избыточное</a:t>
            </a:r>
          </a:p>
          <a:p>
            <a:pPr marL="0" indent="361950" algn="just">
              <a:lnSpc>
                <a:spcPct val="134000"/>
              </a:lnSpc>
              <a:buNone/>
            </a:pPr>
            <a:r>
              <a:rPr lang="ru-RU" sz="2100" dirty="0">
                <a:effectLst/>
                <a:ea typeface="Times New Roman" panose="02020603050405020304" pitchFamily="18" charset="0"/>
              </a:rPr>
              <a:t> </a:t>
            </a:r>
          </a:p>
          <a:p>
            <a:pPr marL="0" indent="361950" algn="just">
              <a:lnSpc>
                <a:spcPct val="134000"/>
              </a:lnSpc>
            </a:pPr>
            <a:r>
              <a:rPr lang="ru-RU" sz="2100" b="1" i="1" dirty="0">
                <a:effectLst/>
                <a:ea typeface="Times New Roman" panose="02020603050405020304" pitchFamily="18" charset="0"/>
              </a:rPr>
              <a:t>Понятие противоречивости</a:t>
            </a:r>
            <a:r>
              <a:rPr lang="ru-RU" sz="2100" dirty="0">
                <a:effectLst/>
                <a:ea typeface="Times New Roman" panose="02020603050405020304" pitchFamily="18" charset="0"/>
              </a:rPr>
              <a:t>: если два правила при одних и тех же значениях входных координат имеют разные значения выходной коорди­наты, то есть нарушается гипотеза однозначности, то такие правила противоречивы.</a:t>
            </a:r>
          </a:p>
          <a:p>
            <a:pPr marL="0" indent="361950" algn="just">
              <a:lnSpc>
                <a:spcPct val="134000"/>
              </a:lnSpc>
              <a:buNone/>
            </a:pPr>
            <a:r>
              <a:rPr lang="ru-RU" sz="2100" dirty="0">
                <a:effectLst/>
                <a:ea typeface="Times New Roman" panose="02020603050405020304" pitchFamily="18" charset="0"/>
              </a:rPr>
              <a:t>Если </a:t>
            </a:r>
            <a:r>
              <a:rPr lang="ru-RU" sz="2100" i="1" dirty="0">
                <a:effectLst/>
                <a:ea typeface="Times New Roman" panose="02020603050405020304" pitchFamily="18" charset="0"/>
              </a:rPr>
              <a:t>x</a:t>
            </a:r>
            <a:r>
              <a:rPr lang="ru-RU" sz="2100" dirty="0">
                <a:effectLst/>
                <a:ea typeface="Times New Roman" panose="02020603050405020304" pitchFamily="18" charset="0"/>
              </a:rPr>
              <a:t> = </a:t>
            </a:r>
            <a:r>
              <a:rPr lang="ru-RU" sz="2100" i="1" dirty="0">
                <a:effectLst/>
                <a:ea typeface="Times New Roman" panose="02020603050405020304" pitchFamily="18" charset="0"/>
              </a:rPr>
              <a:t>x</a:t>
            </a:r>
            <a:r>
              <a:rPr lang="ru-RU" sz="2100" i="1" baseline="-25000" dirty="0">
                <a:effectLst/>
                <a:ea typeface="Times New Roman" panose="02020603050405020304" pitchFamily="18" charset="0"/>
              </a:rPr>
              <a:t>1</a:t>
            </a:r>
            <a:r>
              <a:rPr lang="ru-RU" sz="2100" dirty="0">
                <a:effectLst/>
                <a:ea typeface="Times New Roman" panose="02020603050405020304" pitchFamily="18" charset="0"/>
              </a:rPr>
              <a:t> И </a:t>
            </a:r>
            <a:r>
              <a:rPr lang="ru-RU" sz="2100" i="1" dirty="0">
                <a:effectLst/>
                <a:ea typeface="Times New Roman" panose="02020603050405020304" pitchFamily="18" charset="0"/>
              </a:rPr>
              <a:t>y</a:t>
            </a:r>
            <a:r>
              <a:rPr lang="ru-RU" sz="2100" dirty="0">
                <a:effectLst/>
                <a:ea typeface="Times New Roman" panose="02020603050405020304" pitchFamily="18" charset="0"/>
              </a:rPr>
              <a:t> = </a:t>
            </a:r>
            <a:r>
              <a:rPr lang="ru-RU" sz="2100" i="1" dirty="0">
                <a:effectLst/>
                <a:ea typeface="Times New Roman" panose="02020603050405020304" pitchFamily="18" charset="0"/>
              </a:rPr>
              <a:t>y</a:t>
            </a:r>
            <a:r>
              <a:rPr lang="ru-RU" sz="2100" i="1" baseline="-25000" dirty="0">
                <a:effectLst/>
                <a:ea typeface="Times New Roman" panose="02020603050405020304" pitchFamily="18" charset="0"/>
              </a:rPr>
              <a:t>1</a:t>
            </a:r>
            <a:r>
              <a:rPr lang="ru-RU" sz="2100" dirty="0">
                <a:effectLst/>
                <a:ea typeface="Times New Roman" panose="02020603050405020304" pitchFamily="18" charset="0"/>
              </a:rPr>
              <a:t>, то </a:t>
            </a:r>
            <a:r>
              <a:rPr lang="ru-RU" sz="2100" i="1" dirty="0">
                <a:effectLst/>
                <a:ea typeface="Times New Roman" panose="02020603050405020304" pitchFamily="18" charset="0"/>
              </a:rPr>
              <a:t>z</a:t>
            </a:r>
            <a:r>
              <a:rPr lang="ru-RU" sz="2100" dirty="0">
                <a:effectLst/>
                <a:ea typeface="Times New Roman" panose="02020603050405020304" pitchFamily="18" charset="0"/>
              </a:rPr>
              <a:t> = </a:t>
            </a:r>
            <a:r>
              <a:rPr lang="ru-RU" sz="2100" i="1" dirty="0">
                <a:effectLst/>
                <a:ea typeface="Times New Roman" panose="02020603050405020304" pitchFamily="18" charset="0"/>
              </a:rPr>
              <a:t>z</a:t>
            </a:r>
            <a:r>
              <a:rPr lang="ru-RU" sz="2100" i="1" baseline="-25000" dirty="0">
                <a:effectLst/>
                <a:ea typeface="Times New Roman" panose="02020603050405020304" pitchFamily="18" charset="0"/>
              </a:rPr>
              <a:t>1</a:t>
            </a:r>
            <a:endParaRPr lang="ru-RU" sz="2100" dirty="0">
              <a:effectLst/>
              <a:ea typeface="Times New Roman" panose="02020603050405020304" pitchFamily="18" charset="0"/>
            </a:endParaRPr>
          </a:p>
          <a:p>
            <a:pPr marL="0" indent="361950" algn="just">
              <a:lnSpc>
                <a:spcPct val="134000"/>
              </a:lnSpc>
              <a:buNone/>
            </a:pPr>
            <a:r>
              <a:rPr lang="ru-RU" sz="2100" dirty="0">
                <a:effectLst/>
                <a:ea typeface="Times New Roman" panose="02020603050405020304" pitchFamily="18" charset="0"/>
              </a:rPr>
              <a:t>Если </a:t>
            </a:r>
            <a:r>
              <a:rPr lang="ru-RU" sz="2100" i="1" dirty="0">
                <a:effectLst/>
                <a:ea typeface="Times New Roman" panose="02020603050405020304" pitchFamily="18" charset="0"/>
              </a:rPr>
              <a:t>x</a:t>
            </a:r>
            <a:r>
              <a:rPr lang="ru-RU" sz="2100" dirty="0">
                <a:effectLst/>
                <a:ea typeface="Times New Roman" panose="02020603050405020304" pitchFamily="18" charset="0"/>
              </a:rPr>
              <a:t> = </a:t>
            </a:r>
            <a:r>
              <a:rPr lang="ru-RU" sz="2100" i="1" dirty="0">
                <a:effectLst/>
                <a:ea typeface="Times New Roman" panose="02020603050405020304" pitchFamily="18" charset="0"/>
              </a:rPr>
              <a:t>x</a:t>
            </a:r>
            <a:r>
              <a:rPr lang="ru-RU" sz="2100" i="1" baseline="-25000" dirty="0">
                <a:effectLst/>
                <a:ea typeface="Times New Roman" panose="02020603050405020304" pitchFamily="18" charset="0"/>
              </a:rPr>
              <a:t>1</a:t>
            </a:r>
            <a:r>
              <a:rPr lang="ru-RU" sz="2100" dirty="0">
                <a:effectLst/>
                <a:ea typeface="Times New Roman" panose="02020603050405020304" pitchFamily="18" charset="0"/>
              </a:rPr>
              <a:t> И </a:t>
            </a:r>
            <a:r>
              <a:rPr lang="ru-RU" sz="2100" i="1" dirty="0">
                <a:effectLst/>
                <a:ea typeface="Times New Roman" panose="02020603050405020304" pitchFamily="18" charset="0"/>
              </a:rPr>
              <a:t>y</a:t>
            </a:r>
            <a:r>
              <a:rPr lang="ru-RU" sz="2100" dirty="0">
                <a:effectLst/>
                <a:ea typeface="Times New Roman" panose="02020603050405020304" pitchFamily="18" charset="0"/>
              </a:rPr>
              <a:t> = </a:t>
            </a:r>
            <a:r>
              <a:rPr lang="ru-RU" sz="2100" i="1" dirty="0">
                <a:effectLst/>
                <a:ea typeface="Times New Roman" panose="02020603050405020304" pitchFamily="18" charset="0"/>
              </a:rPr>
              <a:t>y</a:t>
            </a:r>
            <a:r>
              <a:rPr lang="ru-RU" sz="2100" i="1" baseline="-25000" dirty="0">
                <a:effectLst/>
                <a:ea typeface="Times New Roman" panose="02020603050405020304" pitchFamily="18" charset="0"/>
              </a:rPr>
              <a:t>1</a:t>
            </a:r>
            <a:r>
              <a:rPr lang="ru-RU" sz="2100" dirty="0">
                <a:effectLst/>
                <a:ea typeface="Times New Roman" panose="02020603050405020304" pitchFamily="18" charset="0"/>
              </a:rPr>
              <a:t>, то </a:t>
            </a:r>
            <a:r>
              <a:rPr lang="ru-RU" sz="2100" i="1" dirty="0">
                <a:effectLst/>
                <a:ea typeface="Times New Roman" panose="02020603050405020304" pitchFamily="18" charset="0"/>
              </a:rPr>
              <a:t>z</a:t>
            </a:r>
            <a:r>
              <a:rPr lang="ru-RU" sz="2100" dirty="0">
                <a:effectLst/>
                <a:ea typeface="Times New Roman" panose="02020603050405020304" pitchFamily="18" charset="0"/>
              </a:rPr>
              <a:t> = </a:t>
            </a:r>
            <a:r>
              <a:rPr lang="ru-RU" sz="2100" i="1" dirty="0">
                <a:effectLst/>
                <a:ea typeface="Times New Roman" panose="02020603050405020304" pitchFamily="18" charset="0"/>
              </a:rPr>
              <a:t>z</a:t>
            </a:r>
            <a:r>
              <a:rPr lang="ru-RU" sz="2100" i="1" baseline="-25000" dirty="0">
                <a:effectLst/>
                <a:ea typeface="Times New Roman" panose="02020603050405020304" pitchFamily="18" charset="0"/>
              </a:rPr>
              <a:t>2</a:t>
            </a:r>
            <a:r>
              <a:rPr lang="ru-RU" sz="2100" dirty="0">
                <a:effectLst/>
                <a:ea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1E97FECE-DAFF-4952-B84C-EF43399A7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AA1AF-C4C6-437C-B97C-BE3CA86A063B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9614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716DA59-4C84-4115-919A-2BBA845518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9242" y="270235"/>
            <a:ext cx="10515600" cy="644166"/>
          </a:xfrm>
        </p:spPr>
        <p:txBody>
          <a:bodyPr>
            <a:normAutofit/>
          </a:bodyPr>
          <a:lstStyle/>
          <a:p>
            <a:r>
              <a:rPr lang="ru-RU" sz="3200" b="1" dirty="0">
                <a:effectLst/>
                <a:latin typeface="+mn-lt"/>
                <a:ea typeface="Times New Roman" panose="02020603050405020304" pitchFamily="18" charset="0"/>
              </a:rPr>
              <a:t>Алгоритм формирования рабочего набора правил</a:t>
            </a:r>
            <a:endParaRPr lang="ru-RU" sz="3200" dirty="0"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4CDC341D-96AD-40B6-98F9-1E442BF8E2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2279" y="914401"/>
            <a:ext cx="6236897" cy="5520905"/>
          </a:xfrm>
        </p:spPr>
        <p:txBody>
          <a:bodyPr>
            <a:normAutofit fontScale="85000" lnSpcReduction="20000"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Первоначально каждый эксперт формирует собственный исходный набор правил (блок 1). 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Каждому правилу по результатам расчета (блок 2) присваивается приоритет. 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результате перебора осуществляется предва­рительный (формальный) анализ правил, подозрительных на противоречи­вость (блок 3) и избыточность (блок 4). Формальный анализ сводится к пе­ребору правил по внешнему виду. Для анали­за на противоречивость отбираются правила, имеющие одинаковое сочета­ние значений входных координат, но разные значения выходной координа­ты. Для анализа на избыточность осуществляется обратная процедура: отыскиваются правила по одинаковому значению выходной координаты. 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Выбранные в результате анализа неподозрительные правила помещаются в рабочий набор (блок 5). 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Правила, подозрительные на противоречивость, анализируются попарно (блок 6), для чего рассчитывается индекс противоречивости (ИПР), и для ус­тановленного уровня противоречивости принимается решение о возмож­ном включении одного или двух правил в рабочий набор (блок 7). 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Прави­ла, подозрительные на избыточность, анализируются попарно (блок 8), для чего рассчитываются индекс избыточности (ИЗ) и коэффициент полноты модели, 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атем принима­ется решение о возможном включении одного или двух правил в рабочий набор (блок 9). 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 результатам полного анализа правил на противоречивость и избыточность формируется дополнительный набор, который и за­гружается в рабочий. </a:t>
            </a:r>
          </a:p>
          <a:p>
            <a:pPr marL="342900" indent="-342900">
              <a:buFont typeface="+mj-lt"/>
              <a:buAutoNum type="arabicPeriod"/>
            </a:pPr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CE159CF4-5B83-43DB-8B1F-E6BC45274B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AA1AF-C4C6-437C-B97C-BE3CA86A063B}" type="slidenum">
              <a:rPr lang="ru-RU" smtClean="0"/>
              <a:t>11</a:t>
            </a:fld>
            <a:endParaRPr lang="ru-RU"/>
          </a:p>
        </p:txBody>
      </p:sp>
      <p:pic>
        <p:nvPicPr>
          <p:cNvPr id="3074" name="Picture 2">
            <a:extLst>
              <a:ext uri="{FF2B5EF4-FFF2-40B4-BE49-F238E27FC236}">
                <a16:creationId xmlns="" xmlns:a16="http://schemas.microsoft.com/office/drawing/2014/main" id="{9AF0DD53-5342-49E1-ACEB-B4DCC0716B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073"/>
          <a:stretch>
            <a:fillRect/>
          </a:stretch>
        </p:blipFill>
        <p:spPr bwMode="auto">
          <a:xfrm>
            <a:off x="625865" y="850152"/>
            <a:ext cx="4661576" cy="54385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87274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9593"/>
            <a:ext cx="10515600" cy="845608"/>
          </a:xfrm>
        </p:spPr>
        <p:txBody>
          <a:bodyPr/>
          <a:lstStyle/>
          <a:p>
            <a:r>
              <a:rPr lang="ru-RU" b="1" dirty="0"/>
              <a:t>ПРИМЕР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0266" y="719667"/>
            <a:ext cx="10938933" cy="5825066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sz="2400" dirty="0" smtClean="0"/>
              <a:t>Повышение температуры обогревающей воды в рубашке ведет к окислению и снижению выхода продукта. Снижает выход продукта также остаток хлороформа после отгонки. Для того, чтобы нейтрализовать хлороформ, нужно добавить к кубовому остатку </a:t>
            </a:r>
            <a:r>
              <a:rPr lang="ru-RU" sz="2400" dirty="0" err="1" smtClean="0"/>
              <a:t>изопропанол</a:t>
            </a:r>
            <a:r>
              <a:rPr lang="ru-RU" sz="2400" dirty="0" smtClean="0"/>
              <a:t> в заданном соотношении.</a:t>
            </a:r>
          </a:p>
          <a:p>
            <a:pPr marL="0" indent="0">
              <a:buNone/>
            </a:pPr>
            <a:r>
              <a:rPr lang="ru-RU" sz="2400" dirty="0" smtClean="0"/>
              <a:t>Лингвистические переменные:</a:t>
            </a:r>
          </a:p>
          <a:p>
            <a:pPr marL="0" indent="0">
              <a:buNone/>
            </a:pPr>
            <a:r>
              <a:rPr lang="ru-RU" sz="2400" dirty="0" smtClean="0"/>
              <a:t>Х1 – «Температура воды в рубашке»</a:t>
            </a:r>
          </a:p>
          <a:p>
            <a:pPr marL="0" indent="0">
              <a:buNone/>
            </a:pPr>
            <a:r>
              <a:rPr lang="ru-RU" sz="2400" dirty="0" smtClean="0"/>
              <a:t>Х2 </a:t>
            </a:r>
            <a:r>
              <a:rPr lang="ru-RU" sz="2400" dirty="0"/>
              <a:t>– </a:t>
            </a:r>
            <a:r>
              <a:rPr lang="ru-RU" sz="2400" dirty="0" smtClean="0"/>
              <a:t>«Выход продукта»</a:t>
            </a:r>
          </a:p>
          <a:p>
            <a:pPr marL="0" indent="0">
              <a:buNone/>
            </a:pPr>
            <a:r>
              <a:rPr lang="ru-RU" sz="2400" dirty="0" smtClean="0"/>
              <a:t>Х3 </a:t>
            </a:r>
            <a:r>
              <a:rPr lang="ru-RU" sz="2400" dirty="0"/>
              <a:t>– </a:t>
            </a:r>
            <a:r>
              <a:rPr lang="ru-RU" sz="2400" dirty="0" smtClean="0"/>
              <a:t>«Концентрация хлороформа»</a:t>
            </a:r>
          </a:p>
          <a:p>
            <a:pPr marL="0" indent="0">
              <a:buNone/>
            </a:pPr>
            <a:r>
              <a:rPr lang="en-US" sz="2400" dirty="0" smtClean="0"/>
              <a:t>U1 – </a:t>
            </a:r>
            <a:r>
              <a:rPr lang="ru-RU" sz="2400" dirty="0" smtClean="0"/>
              <a:t>«Добавление </a:t>
            </a:r>
            <a:r>
              <a:rPr lang="ru-RU" sz="2400" dirty="0" err="1" smtClean="0"/>
              <a:t>изопропанола</a:t>
            </a:r>
            <a:r>
              <a:rPr lang="ru-RU" sz="2400" dirty="0" smtClean="0"/>
              <a:t>»</a:t>
            </a:r>
            <a:endParaRPr lang="ru-RU" sz="2400" dirty="0"/>
          </a:p>
          <a:p>
            <a:pPr marL="0" indent="0">
              <a:buNone/>
            </a:pPr>
            <a:r>
              <a:rPr lang="ru-RU" sz="2400" dirty="0" smtClean="0"/>
              <a:t>Х2, Х3=</a:t>
            </a:r>
            <a:r>
              <a:rPr lang="en-US" sz="2400" dirty="0" smtClean="0"/>
              <a:t>&lt;</a:t>
            </a:r>
            <a:r>
              <a:rPr lang="ru-RU" sz="2400" dirty="0" smtClean="0"/>
              <a:t>«норма», «ниже нормы», «выше нормы»</a:t>
            </a:r>
            <a:r>
              <a:rPr lang="en-US" sz="2400" dirty="0" smtClean="0"/>
              <a:t>&gt;=&lt;N</a:t>
            </a:r>
            <a:r>
              <a:rPr lang="ru-RU" sz="2400" dirty="0" smtClean="0"/>
              <a:t>, </a:t>
            </a:r>
            <a:r>
              <a:rPr lang="en-US" sz="2400" dirty="0" smtClean="0"/>
              <a:t>LN</a:t>
            </a:r>
            <a:r>
              <a:rPr lang="ru-RU" sz="2400" dirty="0" smtClean="0"/>
              <a:t>, </a:t>
            </a:r>
            <a:r>
              <a:rPr lang="en-US" sz="2400" dirty="0" smtClean="0"/>
              <a:t>PN&gt;</a:t>
            </a:r>
            <a:endParaRPr lang="ru-RU" sz="2400" dirty="0" smtClean="0"/>
          </a:p>
          <a:p>
            <a:pPr marL="0" indent="0">
              <a:buNone/>
            </a:pPr>
            <a:r>
              <a:rPr lang="ru-RU" sz="2400" dirty="0" smtClean="0"/>
              <a:t>Х1=</a:t>
            </a:r>
            <a:r>
              <a:rPr lang="en-US" sz="2400" dirty="0"/>
              <a:t>&lt;</a:t>
            </a:r>
            <a:r>
              <a:rPr lang="ru-RU" sz="2400" dirty="0"/>
              <a:t>«норма», «ниже нормы», «выше нормы</a:t>
            </a:r>
            <a:r>
              <a:rPr lang="ru-RU" sz="2400" dirty="0" smtClean="0"/>
              <a:t>», «повысить», «понизить», «не изменять»</a:t>
            </a:r>
            <a:r>
              <a:rPr lang="en-US" sz="2400" dirty="0" smtClean="0"/>
              <a:t>&gt;</a:t>
            </a:r>
          </a:p>
          <a:p>
            <a:pPr marL="0" indent="0">
              <a:buNone/>
            </a:pPr>
            <a:r>
              <a:rPr lang="en-US" sz="2400" dirty="0" smtClean="0"/>
              <a:t>=&lt;</a:t>
            </a:r>
            <a:r>
              <a:rPr lang="en-US" sz="2400" dirty="0"/>
              <a:t>N</a:t>
            </a:r>
            <a:r>
              <a:rPr lang="ru-RU" sz="2400" dirty="0"/>
              <a:t>, </a:t>
            </a:r>
            <a:r>
              <a:rPr lang="en-US" sz="2400" dirty="0"/>
              <a:t>LN</a:t>
            </a:r>
            <a:r>
              <a:rPr lang="ru-RU" sz="2400" dirty="0"/>
              <a:t>, </a:t>
            </a:r>
            <a:r>
              <a:rPr lang="en-US" sz="2400" dirty="0" smtClean="0"/>
              <a:t>PN, Up, D, O&gt;</a:t>
            </a:r>
            <a:endParaRPr lang="ru-RU" sz="2400" dirty="0" smtClean="0"/>
          </a:p>
          <a:p>
            <a:pPr marL="0" indent="0">
              <a:buNone/>
            </a:pPr>
            <a:r>
              <a:rPr lang="en-US" sz="2400" dirty="0" smtClean="0"/>
              <a:t>U1</a:t>
            </a:r>
            <a:r>
              <a:rPr lang="ru-RU" sz="2400" dirty="0" smtClean="0"/>
              <a:t>=</a:t>
            </a:r>
            <a:r>
              <a:rPr lang="en-US" sz="2400" dirty="0" smtClean="0"/>
              <a:t>&lt;</a:t>
            </a:r>
            <a:r>
              <a:rPr lang="ru-RU" sz="2400" dirty="0" smtClean="0"/>
              <a:t>«да», «нет»</a:t>
            </a:r>
            <a:r>
              <a:rPr lang="en-US" sz="2400" dirty="0" smtClean="0"/>
              <a:t>&gt;=&lt;T, F&gt;</a:t>
            </a:r>
            <a:endParaRPr lang="ru-RU" sz="2400" dirty="0" smtClean="0"/>
          </a:p>
          <a:p>
            <a:pPr marL="0" indent="0">
              <a:buNone/>
            </a:pPr>
            <a:r>
              <a:rPr lang="ru-RU" sz="2400" dirty="0" smtClean="0"/>
              <a:t>Если </a:t>
            </a:r>
            <a:r>
              <a:rPr lang="ru-RU" sz="2400" dirty="0"/>
              <a:t>«Температура воды в рубашке</a:t>
            </a:r>
            <a:r>
              <a:rPr lang="ru-RU" sz="2400" dirty="0" smtClean="0"/>
              <a:t>»=</a:t>
            </a:r>
            <a:r>
              <a:rPr lang="ru-RU" sz="2400" dirty="0"/>
              <a:t>«выше нормы</a:t>
            </a:r>
            <a:r>
              <a:rPr lang="ru-RU" sz="2400" dirty="0" smtClean="0"/>
              <a:t>», то </a:t>
            </a:r>
            <a:r>
              <a:rPr lang="ru-RU" sz="2400" dirty="0"/>
              <a:t>«Выход продукта</a:t>
            </a:r>
            <a:r>
              <a:rPr lang="ru-RU" sz="2400" dirty="0" smtClean="0"/>
              <a:t>»=</a:t>
            </a:r>
            <a:r>
              <a:rPr lang="ru-RU" sz="2400" dirty="0"/>
              <a:t>«ниже нормы</a:t>
            </a:r>
            <a:r>
              <a:rPr lang="ru-RU" sz="2400" dirty="0" smtClean="0"/>
              <a:t>».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М</a:t>
            </a:r>
            <a:r>
              <a:rPr lang="en-US" sz="2400" b="1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≡ </a:t>
            </a:r>
            <a:r>
              <a:rPr lang="en-US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[(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en-US" sz="2400" b="1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= </a:t>
            </a:r>
            <a:r>
              <a:rPr lang="en-US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PN) → (X</a:t>
            </a:r>
            <a:r>
              <a:rPr lang="en-US" sz="2400" b="1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en-US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= LN)]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Если</a:t>
            </a:r>
            <a:r>
              <a:rPr lang="ru-R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smtClean="0"/>
              <a:t>«Концентрация хлороформа»=</a:t>
            </a:r>
            <a:r>
              <a:rPr lang="ru-RU" sz="2400" dirty="0"/>
              <a:t>«выше нормы</a:t>
            </a:r>
            <a:r>
              <a:rPr lang="ru-RU" sz="2400" dirty="0" smtClean="0"/>
              <a:t>», то </a:t>
            </a:r>
            <a:r>
              <a:rPr lang="ru-RU" sz="2400" dirty="0"/>
              <a:t>«Выход продукта</a:t>
            </a:r>
            <a:r>
              <a:rPr lang="ru-RU" sz="2400" dirty="0" smtClean="0"/>
              <a:t>»=</a:t>
            </a:r>
            <a:r>
              <a:rPr lang="ru-RU" sz="2400" dirty="0"/>
              <a:t>«ниже нормы».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ru-R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М</a:t>
            </a:r>
            <a:r>
              <a:rPr lang="ru-RU" sz="2400" b="1" baseline="-25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en-US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≡ </a:t>
            </a:r>
            <a:r>
              <a:rPr lang="en-US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[(X</a:t>
            </a:r>
            <a:r>
              <a:rPr lang="ru-RU" sz="2400" b="1" baseline="-25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en-US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= PN) → </a:t>
            </a:r>
            <a:r>
              <a:rPr lang="en-US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en-US" sz="2400" b="1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= LN</a:t>
            </a:r>
            <a:r>
              <a:rPr lang="en-US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)]</a:t>
            </a:r>
            <a:endParaRPr lang="ru-RU" sz="24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ru-RU" sz="2400" dirty="0"/>
              <a:t>Если «Температура воды в рубашке»=«выше нормы</a:t>
            </a:r>
            <a:r>
              <a:rPr lang="ru-RU" sz="2400" dirty="0" smtClean="0"/>
              <a:t>» И «Выход </a:t>
            </a:r>
            <a:r>
              <a:rPr lang="ru-RU" sz="2400" dirty="0"/>
              <a:t>продукта»=«ниже нормы</a:t>
            </a:r>
            <a:r>
              <a:rPr lang="ru-RU" sz="2400" dirty="0" smtClean="0"/>
              <a:t>», то </a:t>
            </a:r>
            <a:r>
              <a:rPr lang="ru-RU" sz="2400" dirty="0"/>
              <a:t>«Температура воды в рубашке</a:t>
            </a:r>
            <a:r>
              <a:rPr lang="ru-RU" sz="2400" dirty="0" smtClean="0"/>
              <a:t>»=</a:t>
            </a:r>
            <a:r>
              <a:rPr lang="ru-RU" sz="2400" dirty="0"/>
              <a:t>«понизить</a:t>
            </a:r>
            <a:r>
              <a:rPr lang="ru-RU" sz="2400" dirty="0" smtClean="0"/>
              <a:t>».</a:t>
            </a:r>
            <a:endParaRPr lang="ru-RU" sz="2400" dirty="0"/>
          </a:p>
          <a:p>
            <a:pPr marL="0" indent="0" algn="just">
              <a:lnSpc>
                <a:spcPct val="150000"/>
              </a:lnSpc>
              <a:buNone/>
            </a:pPr>
            <a:r>
              <a:rPr lang="ru-R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М</a:t>
            </a:r>
            <a:r>
              <a:rPr lang="ru-RU" sz="2400" b="1" baseline="-25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en-US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≡ [((X</a:t>
            </a:r>
            <a:r>
              <a:rPr lang="en-US" sz="2400" b="1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= PN) </a:t>
            </a: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</a:t>
            </a:r>
            <a:r>
              <a:rPr lang="ru-R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en-US" sz="2400" b="1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= LN</a:t>
            </a:r>
            <a:r>
              <a:rPr lang="en-US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r>
              <a:rPr lang="ru-R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r>
              <a:rPr lang="en-US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→</a:t>
            </a:r>
            <a:r>
              <a:rPr lang="ru-R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en-US" sz="2400" b="1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=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D</a:t>
            </a:r>
            <a:r>
              <a:rPr lang="ru-R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r>
              <a:rPr lang="en-US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]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ru-RU" sz="2400" dirty="0"/>
              <a:t>Если </a:t>
            </a:r>
            <a:r>
              <a:rPr lang="ru-RU" sz="2400" dirty="0" smtClean="0"/>
              <a:t>«Концентрация </a:t>
            </a:r>
            <a:r>
              <a:rPr lang="ru-RU" sz="2400" dirty="0"/>
              <a:t>хлороформа</a:t>
            </a:r>
            <a:r>
              <a:rPr lang="ru-RU" sz="2400" dirty="0" smtClean="0"/>
              <a:t>»=«</a:t>
            </a:r>
            <a:r>
              <a:rPr lang="ru-RU" sz="2400" dirty="0"/>
              <a:t>выше нормы» И «Выход продукта»=«ниже нормы</a:t>
            </a:r>
            <a:r>
              <a:rPr lang="ru-RU" sz="2400" dirty="0" smtClean="0"/>
              <a:t>»,</a:t>
            </a:r>
            <a:r>
              <a:rPr lang="en-US" sz="2400" dirty="0" smtClean="0"/>
              <a:t> </a:t>
            </a:r>
            <a:r>
              <a:rPr lang="ru-RU" sz="2400" dirty="0" smtClean="0"/>
              <a:t>то </a:t>
            </a:r>
            <a:r>
              <a:rPr lang="ru-RU" sz="2400" dirty="0"/>
              <a:t>«Добавление </a:t>
            </a:r>
            <a:r>
              <a:rPr lang="ru-RU" sz="2400" dirty="0" err="1"/>
              <a:t>изопропанола</a:t>
            </a:r>
            <a:r>
              <a:rPr lang="ru-RU" sz="2400" dirty="0" smtClean="0"/>
              <a:t>»=«да»</a:t>
            </a:r>
            <a:endParaRPr lang="ru-RU" sz="2400" dirty="0"/>
          </a:p>
          <a:p>
            <a:pPr marL="0" indent="0" algn="just">
              <a:lnSpc>
                <a:spcPct val="150000"/>
              </a:lnSpc>
              <a:buNone/>
            </a:pPr>
            <a:r>
              <a:rPr lang="ru-RU" sz="2400" dirty="0" smtClean="0"/>
              <a:t> </a:t>
            </a:r>
            <a:r>
              <a:rPr lang="ru-R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М</a:t>
            </a:r>
            <a:r>
              <a:rPr lang="ru-RU" sz="2400" b="1" baseline="-25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4</a:t>
            </a:r>
            <a:r>
              <a:rPr lang="en-US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≡ [((</a:t>
            </a:r>
            <a:r>
              <a:rPr lang="en-US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ru-RU" sz="2400" b="1" baseline="-25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en-US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= PN) </a:t>
            </a: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</a:t>
            </a: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(X</a:t>
            </a:r>
            <a:r>
              <a:rPr lang="en-US" sz="2400" b="1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= LN)</a:t>
            </a: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→</a:t>
            </a:r>
            <a:r>
              <a:rPr lang="ru-R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U</a:t>
            </a:r>
            <a:r>
              <a:rPr lang="en-US" sz="2400" b="1" baseline="-25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en-US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=T</a:t>
            </a:r>
            <a:r>
              <a:rPr lang="ru-R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r>
              <a:rPr lang="en-US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]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n-US" sz="24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en-US" sz="2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en-US" sz="2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ru-RU" sz="2400" dirty="0"/>
          </a:p>
          <a:p>
            <a:pPr marL="0" indent="0" algn="just">
              <a:lnSpc>
                <a:spcPct val="150000"/>
              </a:lnSpc>
              <a:buNone/>
            </a:pPr>
            <a:endParaRPr lang="ru-RU" sz="2400" dirty="0" smtClean="0"/>
          </a:p>
          <a:p>
            <a:pPr marL="0" indent="0" algn="just">
              <a:lnSpc>
                <a:spcPct val="150000"/>
              </a:lnSpc>
              <a:buNone/>
            </a:pPr>
            <a:endParaRPr lang="ru-RU" sz="2400" b="1" dirty="0">
              <a:latin typeface="Courier New" panose="02070309020205020404" pitchFamily="49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endParaRPr lang="ru-RU" sz="2400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AA1AF-C4C6-437C-B97C-BE3CA86A063B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645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9F3B57C-D40F-4961-957A-5EA63A7C0A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3309" y="136525"/>
            <a:ext cx="10515600" cy="580935"/>
          </a:xfrm>
        </p:spPr>
        <p:txBody>
          <a:bodyPr>
            <a:noAutofit/>
          </a:bodyPr>
          <a:lstStyle/>
          <a:p>
            <a:pPr indent="450215">
              <a:lnSpc>
                <a:spcPct val="150000"/>
              </a:lnSpc>
            </a:pPr>
            <a:r>
              <a:rPr lang="ru-RU" sz="3200" b="1" dirty="0">
                <a:effectLst/>
                <a:latin typeface="+mn-lt"/>
                <a:ea typeface="Times New Roman" panose="02020603050405020304" pitchFamily="18" charset="0"/>
              </a:rPr>
              <a:t>Пример разработки системы продукционных правил</a:t>
            </a:r>
            <a:endParaRPr lang="ru-RU" sz="3200" b="1" dirty="0"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589B1E1B-7C02-4E5C-BF8F-CC81B021D8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4298" y="823673"/>
            <a:ext cx="10515600" cy="45671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Разработать продукционные модели представления знаний по управлению технологическим процессом установки каталитического риформинга ЛЧ 35-11/1000 в предаварийном и аварийном режиме на примере сценария </a:t>
            </a:r>
            <a:r>
              <a:rPr lang="ru-RU" sz="1600" b="1" u="sng" dirty="0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А-1(1С-1)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– Остановка насоса Н-101/1,2.</a:t>
            </a:r>
          </a:p>
          <a:p>
            <a:pPr marL="0" indent="0">
              <a:buNone/>
            </a:pPr>
            <a:endParaRPr lang="ru-RU" sz="1600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AC2E3D66-B4F9-4D81-BD76-23FF031C22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AA1AF-C4C6-437C-B97C-BE3CA86A063B}" type="slidenum">
              <a:rPr lang="ru-RU" smtClean="0"/>
              <a:t>13</a:t>
            </a:fld>
            <a:endParaRPr lang="ru-RU"/>
          </a:p>
        </p:txBody>
      </p:sp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0D267C32-59AA-4CB2-A78F-278358AA410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7052" t="22065" r="16651" b="3659"/>
          <a:stretch/>
        </p:blipFill>
        <p:spPr>
          <a:xfrm>
            <a:off x="526212" y="1570008"/>
            <a:ext cx="10663686" cy="4942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46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387D4491-D653-47D2-9916-C49A667DC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AA1AF-C4C6-437C-B97C-BE3CA86A063B}" type="slidenum">
              <a:rPr lang="ru-RU" smtClean="0"/>
              <a:t>14</a:t>
            </a:fld>
            <a:endParaRPr lang="ru-RU"/>
          </a:p>
        </p:txBody>
      </p:sp>
      <p:pic>
        <p:nvPicPr>
          <p:cNvPr id="6" name="Рисунок 5">
            <a:extLst>
              <a:ext uri="{FF2B5EF4-FFF2-40B4-BE49-F238E27FC236}">
                <a16:creationId xmlns="" xmlns:a16="http://schemas.microsoft.com/office/drawing/2014/main" id="{E4B03955-E492-4F54-8AEB-C3253D77370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202" t="25906" r="16510" b="24918"/>
          <a:stretch/>
        </p:blipFill>
        <p:spPr>
          <a:xfrm>
            <a:off x="534908" y="902119"/>
            <a:ext cx="11244841" cy="5053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485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9840F12-5D2B-452E-911D-BFC40FD7EB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6525"/>
            <a:ext cx="10515600" cy="756308"/>
          </a:xfrm>
        </p:spPr>
        <p:txBody>
          <a:bodyPr>
            <a:normAutofit/>
          </a:bodyPr>
          <a:lstStyle/>
          <a:p>
            <a:r>
              <a:rPr lang="ru-RU" sz="3200" b="1" dirty="0">
                <a:latin typeface="+mn-lt"/>
                <a:ea typeface="Times New Roman" panose="02020603050405020304" pitchFamily="18" charset="0"/>
              </a:rPr>
              <a:t>Лингвистические переменные:</a:t>
            </a:r>
            <a:endParaRPr lang="ru-RU" sz="3200" b="1" dirty="0"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C8F6895E-A674-4AB3-B3EB-D00B01D467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154" y="751996"/>
            <a:ext cx="6442494" cy="5969479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000" dirty="0">
                <a:effectLst/>
                <a:ea typeface="Times New Roman" panose="02020603050405020304" pitchFamily="18" charset="0"/>
              </a:rPr>
              <a:t>X</a:t>
            </a:r>
            <a:r>
              <a:rPr lang="ru-RU" sz="2000" baseline="-25000" dirty="0">
                <a:effectLst/>
                <a:ea typeface="Times New Roman" panose="02020603050405020304" pitchFamily="18" charset="0"/>
              </a:rPr>
              <a:t>1</a:t>
            </a:r>
            <a:r>
              <a:rPr lang="ru-RU" sz="2000" dirty="0">
                <a:effectLst/>
                <a:ea typeface="Times New Roman" panose="02020603050405020304" pitchFamily="18" charset="0"/>
              </a:rPr>
              <a:t> – «FIRCAEL36» = &lt;больше 100, больше 70 и меньше либо равно 100, меньше либо равно 70&gt;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000" dirty="0">
                <a:effectLst/>
                <a:ea typeface="Times New Roman" panose="02020603050405020304" pitchFamily="18" charset="0"/>
              </a:rPr>
              <a:t>X</a:t>
            </a:r>
            <a:r>
              <a:rPr lang="ru-RU" sz="2000" baseline="-25000" dirty="0">
                <a:effectLst/>
                <a:ea typeface="Times New Roman" panose="02020603050405020304" pitchFamily="18" charset="0"/>
              </a:rPr>
              <a:t>2</a:t>
            </a:r>
            <a:r>
              <a:rPr lang="ru-RU" sz="2000" dirty="0">
                <a:effectLst/>
                <a:ea typeface="Times New Roman" panose="02020603050405020304" pitchFamily="18" charset="0"/>
              </a:rPr>
              <a:t> – «FIRAEL36/1» = &lt;больше 100, больше 70 и меньше либо равно 100, меньше либо равно 70&gt;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000" dirty="0">
                <a:effectLst/>
                <a:ea typeface="Times New Roman" panose="02020603050405020304" pitchFamily="18" charset="0"/>
              </a:rPr>
              <a:t>X</a:t>
            </a:r>
            <a:r>
              <a:rPr lang="ru-RU" sz="2000" baseline="-25000" dirty="0">
                <a:effectLst/>
                <a:ea typeface="Times New Roman" panose="02020603050405020304" pitchFamily="18" charset="0"/>
              </a:rPr>
              <a:t>3</a:t>
            </a:r>
            <a:r>
              <a:rPr lang="ru-RU" sz="2000" dirty="0">
                <a:effectLst/>
                <a:ea typeface="Times New Roman" panose="02020603050405020304" pitchFamily="18" charset="0"/>
              </a:rPr>
              <a:t> – «FIRAEL97» = &lt;больше 100, больше 70 и меньше либо равно 100, меньше либо равно 70&gt;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000" dirty="0">
                <a:effectLst/>
                <a:ea typeface="Times New Roman" panose="02020603050405020304" pitchFamily="18" charset="0"/>
              </a:rPr>
              <a:t>X</a:t>
            </a:r>
            <a:r>
              <a:rPr lang="ru-RU" sz="2000" baseline="-25000" dirty="0">
                <a:effectLst/>
                <a:ea typeface="Times New Roman" panose="02020603050405020304" pitchFamily="18" charset="0"/>
              </a:rPr>
              <a:t>4</a:t>
            </a:r>
            <a:r>
              <a:rPr lang="ru-RU" sz="2000" dirty="0">
                <a:effectLst/>
                <a:ea typeface="Times New Roman" panose="02020603050405020304" pitchFamily="18" charset="0"/>
              </a:rPr>
              <a:t> – «Световой сигнал» = &lt;</a:t>
            </a:r>
            <a:r>
              <a:rPr lang="ru-RU" sz="2000" dirty="0" err="1">
                <a:effectLst/>
                <a:ea typeface="Times New Roman" panose="02020603050405020304" pitchFamily="18" charset="0"/>
              </a:rPr>
              <a:t>влк</a:t>
            </a:r>
            <a:r>
              <a:rPr lang="ru-RU" sz="2000" dirty="0">
                <a:effectLst/>
                <a:ea typeface="Times New Roman" panose="02020603050405020304" pitchFamily="18" charset="0"/>
              </a:rPr>
              <a:t>, </a:t>
            </a:r>
            <a:r>
              <a:rPr lang="ru-RU" sz="2000" dirty="0" err="1">
                <a:effectLst/>
                <a:ea typeface="Times New Roman" panose="02020603050405020304" pitchFamily="18" charset="0"/>
              </a:rPr>
              <a:t>выкл</a:t>
            </a:r>
            <a:r>
              <a:rPr lang="ru-RU" sz="2000" dirty="0">
                <a:effectLst/>
                <a:ea typeface="Times New Roman" panose="02020603050405020304" pitchFamily="18" charset="0"/>
              </a:rPr>
              <a:t>&gt;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000" dirty="0">
                <a:effectLst/>
                <a:ea typeface="Times New Roman" panose="02020603050405020304" pitchFamily="18" charset="0"/>
              </a:rPr>
              <a:t>X</a:t>
            </a:r>
            <a:r>
              <a:rPr lang="ru-RU" sz="2000" baseline="-25000" dirty="0">
                <a:effectLst/>
                <a:ea typeface="Times New Roman" panose="02020603050405020304" pitchFamily="18" charset="0"/>
              </a:rPr>
              <a:t>5</a:t>
            </a:r>
            <a:r>
              <a:rPr lang="ru-RU" sz="2000" dirty="0">
                <a:effectLst/>
                <a:ea typeface="Times New Roman" panose="02020603050405020304" pitchFamily="18" charset="0"/>
              </a:rPr>
              <a:t> – «Звуковой сигнал» = &lt;</a:t>
            </a:r>
            <a:r>
              <a:rPr lang="ru-RU" sz="2000" dirty="0" err="1">
                <a:effectLst/>
                <a:ea typeface="Times New Roman" panose="02020603050405020304" pitchFamily="18" charset="0"/>
              </a:rPr>
              <a:t>вкл</a:t>
            </a:r>
            <a:r>
              <a:rPr lang="ru-RU" sz="2000" dirty="0">
                <a:effectLst/>
                <a:ea typeface="Times New Roman" panose="02020603050405020304" pitchFamily="18" charset="0"/>
              </a:rPr>
              <a:t>, </a:t>
            </a:r>
            <a:r>
              <a:rPr lang="ru-RU" sz="2000" dirty="0" err="1">
                <a:effectLst/>
                <a:ea typeface="Times New Roman" panose="02020603050405020304" pitchFamily="18" charset="0"/>
              </a:rPr>
              <a:t>выкл</a:t>
            </a:r>
            <a:r>
              <a:rPr lang="ru-RU" sz="2000" dirty="0">
                <a:effectLst/>
                <a:ea typeface="Times New Roman" panose="02020603050405020304" pitchFamily="18" charset="0"/>
              </a:rPr>
              <a:t>&gt;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000" dirty="0">
                <a:effectLst/>
                <a:ea typeface="Times New Roman" panose="02020603050405020304" pitchFamily="18" charset="0"/>
              </a:rPr>
              <a:t>X</a:t>
            </a:r>
            <a:r>
              <a:rPr lang="ru-RU" sz="2000" baseline="-25000" dirty="0">
                <a:effectLst/>
                <a:ea typeface="Times New Roman" panose="02020603050405020304" pitchFamily="18" charset="0"/>
              </a:rPr>
              <a:t>6</a:t>
            </a:r>
            <a:r>
              <a:rPr lang="ru-RU" sz="2000" dirty="0">
                <a:effectLst/>
                <a:ea typeface="Times New Roman" panose="02020603050405020304" pitchFamily="18" charset="0"/>
              </a:rPr>
              <a:t> – «Блокировка» = &lt;</a:t>
            </a:r>
            <a:r>
              <a:rPr lang="ru-RU" sz="2000" dirty="0" err="1">
                <a:effectLst/>
                <a:ea typeface="Times New Roman" panose="02020603050405020304" pitchFamily="18" charset="0"/>
              </a:rPr>
              <a:t>вкл</a:t>
            </a:r>
            <a:r>
              <a:rPr lang="ru-RU" sz="2000" dirty="0">
                <a:effectLst/>
                <a:ea typeface="Times New Roman" panose="02020603050405020304" pitchFamily="18" charset="0"/>
              </a:rPr>
              <a:t>, </a:t>
            </a:r>
            <a:r>
              <a:rPr lang="ru-RU" sz="2000" dirty="0" err="1">
                <a:effectLst/>
                <a:ea typeface="Times New Roman" panose="02020603050405020304" pitchFamily="18" charset="0"/>
              </a:rPr>
              <a:t>выкл</a:t>
            </a:r>
            <a:r>
              <a:rPr lang="ru-RU" sz="2000" dirty="0">
                <a:effectLst/>
                <a:ea typeface="Times New Roman" panose="02020603050405020304" pitchFamily="18" charset="0"/>
              </a:rPr>
              <a:t>&gt;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000" dirty="0">
                <a:effectLst/>
                <a:ea typeface="Times New Roman" panose="02020603050405020304" pitchFamily="18" charset="0"/>
              </a:rPr>
              <a:t>X</a:t>
            </a:r>
            <a:r>
              <a:rPr lang="ru-RU" sz="2000" baseline="-25000" dirty="0">
                <a:effectLst/>
                <a:ea typeface="Times New Roman" panose="02020603050405020304" pitchFamily="18" charset="0"/>
              </a:rPr>
              <a:t>7</a:t>
            </a:r>
            <a:r>
              <a:rPr lang="ru-RU" sz="2000" dirty="0">
                <a:effectLst/>
                <a:ea typeface="Times New Roman" panose="02020603050405020304" pitchFamily="18" charset="0"/>
              </a:rPr>
              <a:t> – «Оповестить диспетчера завода» = &lt;да, нет&gt;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000" dirty="0">
                <a:effectLst/>
                <a:ea typeface="Times New Roman" panose="02020603050405020304" pitchFamily="18" charset="0"/>
              </a:rPr>
              <a:t>X</a:t>
            </a:r>
            <a:r>
              <a:rPr lang="ru-RU" sz="2000" baseline="-25000" dirty="0">
                <a:effectLst/>
                <a:ea typeface="Times New Roman" panose="02020603050405020304" pitchFamily="18" charset="0"/>
              </a:rPr>
              <a:t>8</a:t>
            </a:r>
            <a:r>
              <a:rPr lang="ru-RU" sz="2000" dirty="0">
                <a:effectLst/>
                <a:ea typeface="Times New Roman" panose="02020603050405020304" pitchFamily="18" charset="0"/>
              </a:rPr>
              <a:t> – «Оповестить нач. цеха т.81 - 66» = &lt;да, нет&gt;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000" dirty="0">
                <a:effectLst/>
                <a:ea typeface="Times New Roman" panose="02020603050405020304" pitchFamily="18" charset="0"/>
              </a:rPr>
              <a:t>X</a:t>
            </a:r>
            <a:r>
              <a:rPr lang="ru-RU" sz="2000" baseline="-25000" dirty="0">
                <a:effectLst/>
                <a:ea typeface="Times New Roman" panose="02020603050405020304" pitchFamily="18" charset="0"/>
              </a:rPr>
              <a:t>9</a:t>
            </a:r>
            <a:r>
              <a:rPr lang="ru-RU" sz="2000" dirty="0">
                <a:effectLst/>
                <a:ea typeface="Times New Roman" panose="02020603050405020304" pitchFamily="18" charset="0"/>
              </a:rPr>
              <a:t> – «Оповестить зам. нач. цеха т. 25 - 78» = &lt;да, нет&gt;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000" dirty="0">
                <a:effectLst/>
                <a:ea typeface="Times New Roman" panose="02020603050405020304" pitchFamily="18" charset="0"/>
              </a:rPr>
              <a:t>X</a:t>
            </a:r>
            <a:r>
              <a:rPr lang="ru-RU" sz="2000" baseline="-25000" dirty="0">
                <a:effectLst/>
                <a:ea typeface="Times New Roman" panose="02020603050405020304" pitchFamily="18" charset="0"/>
              </a:rPr>
              <a:t>10</a:t>
            </a:r>
            <a:r>
              <a:rPr lang="ru-RU" sz="2000" dirty="0">
                <a:effectLst/>
                <a:ea typeface="Times New Roman" panose="02020603050405020304" pitchFamily="18" charset="0"/>
              </a:rPr>
              <a:t> – «Оповестить нач. установки т. 25 - 41» = &lt;да, нет&gt;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000" dirty="0">
                <a:effectLst/>
                <a:ea typeface="Times New Roman" panose="02020603050405020304" pitchFamily="18" charset="0"/>
              </a:rPr>
              <a:t>X</a:t>
            </a:r>
            <a:r>
              <a:rPr lang="ru-RU" sz="2000" baseline="-25000" dirty="0">
                <a:effectLst/>
                <a:ea typeface="Times New Roman" panose="02020603050405020304" pitchFamily="18" charset="0"/>
              </a:rPr>
              <a:t>11</a:t>
            </a:r>
            <a:r>
              <a:rPr lang="ru-RU" sz="2000" dirty="0">
                <a:effectLst/>
                <a:ea typeface="Times New Roman" panose="02020603050405020304" pitchFamily="18" charset="0"/>
              </a:rPr>
              <a:t> – «Оповестить установку ЛЧ-24/2000 т. 20 - 48» = &lt;да, нет&gt;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000" dirty="0">
                <a:effectLst/>
                <a:ea typeface="Times New Roman" panose="02020603050405020304" pitchFamily="18" charset="0"/>
              </a:rPr>
              <a:t>X</a:t>
            </a:r>
            <a:r>
              <a:rPr lang="ru-RU" sz="2000" baseline="-25000" dirty="0">
                <a:effectLst/>
                <a:ea typeface="Times New Roman" panose="02020603050405020304" pitchFamily="18" charset="0"/>
              </a:rPr>
              <a:t>12</a:t>
            </a:r>
            <a:r>
              <a:rPr lang="ru-RU" sz="2000" dirty="0">
                <a:effectLst/>
                <a:ea typeface="Times New Roman" panose="02020603050405020304" pitchFamily="18" charset="0"/>
              </a:rPr>
              <a:t> – «Оповестить установку Л-24/5 т. 27 - 70» = &lt;да, нет&gt;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000" dirty="0">
                <a:effectLst/>
                <a:ea typeface="Times New Roman" panose="02020603050405020304" pitchFamily="18" charset="0"/>
              </a:rPr>
              <a:t>X</a:t>
            </a:r>
            <a:r>
              <a:rPr lang="ru-RU" sz="2000" baseline="-25000" dirty="0">
                <a:effectLst/>
                <a:ea typeface="Times New Roman" panose="02020603050405020304" pitchFamily="18" charset="0"/>
              </a:rPr>
              <a:t>13</a:t>
            </a:r>
            <a:r>
              <a:rPr lang="ru-RU" sz="2000" dirty="0">
                <a:effectLst/>
                <a:ea typeface="Times New Roman" panose="02020603050405020304" pitchFamily="18" charset="0"/>
              </a:rPr>
              <a:t> – «Дать команду операторам вывести посторонних лиц» = &lt;да, нет&gt;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000" dirty="0">
                <a:effectLst/>
                <a:ea typeface="Times New Roman" panose="02020603050405020304" pitchFamily="18" charset="0"/>
              </a:rPr>
              <a:t>X</a:t>
            </a:r>
            <a:r>
              <a:rPr lang="ru-RU" sz="2000" baseline="-25000" dirty="0">
                <a:effectLst/>
                <a:ea typeface="Times New Roman" panose="02020603050405020304" pitchFamily="18" charset="0"/>
              </a:rPr>
              <a:t>14</a:t>
            </a:r>
            <a:r>
              <a:rPr lang="ru-RU" sz="2000" dirty="0">
                <a:effectLst/>
                <a:ea typeface="Times New Roman" panose="02020603050405020304" pitchFamily="18" charset="0"/>
              </a:rPr>
              <a:t> – «</a:t>
            </a:r>
            <a:r>
              <a:rPr lang="ru-RU" sz="2000" dirty="0" err="1">
                <a:effectLst/>
                <a:ea typeface="Times New Roman" panose="02020603050405020304" pitchFamily="18" charset="0"/>
              </a:rPr>
              <a:t>Клап</a:t>
            </a:r>
            <a:r>
              <a:rPr lang="ru-RU" sz="2000" dirty="0">
                <a:effectLst/>
                <a:ea typeface="Times New Roman" panose="02020603050405020304" pitchFamily="18" charset="0"/>
              </a:rPr>
              <a:t>. НСАС - 500» = &lt;</a:t>
            </a:r>
            <a:r>
              <a:rPr lang="ru-RU" sz="2000" dirty="0" err="1">
                <a:effectLst/>
                <a:ea typeface="Times New Roman" panose="02020603050405020304" pitchFamily="18" charset="0"/>
              </a:rPr>
              <a:t>откр</a:t>
            </a:r>
            <a:r>
              <a:rPr lang="ru-RU" sz="2000" dirty="0">
                <a:effectLst/>
                <a:ea typeface="Times New Roman" panose="02020603050405020304" pitchFamily="18" charset="0"/>
              </a:rPr>
              <a:t>, </a:t>
            </a:r>
            <a:r>
              <a:rPr lang="ru-RU" sz="2000" dirty="0" err="1">
                <a:effectLst/>
                <a:ea typeface="Times New Roman" panose="02020603050405020304" pitchFamily="18" charset="0"/>
              </a:rPr>
              <a:t>закр</a:t>
            </a:r>
            <a:r>
              <a:rPr lang="ru-RU" sz="2000" dirty="0">
                <a:effectLst/>
                <a:ea typeface="Times New Roman" panose="02020603050405020304" pitchFamily="18" charset="0"/>
              </a:rPr>
              <a:t>&gt;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000" dirty="0">
                <a:effectLst/>
                <a:ea typeface="Times New Roman" panose="02020603050405020304" pitchFamily="18" charset="0"/>
              </a:rPr>
              <a:t>X</a:t>
            </a:r>
            <a:r>
              <a:rPr lang="ru-RU" sz="2000" baseline="-25000" dirty="0">
                <a:effectLst/>
                <a:ea typeface="Times New Roman" panose="02020603050405020304" pitchFamily="18" charset="0"/>
              </a:rPr>
              <a:t>15</a:t>
            </a:r>
            <a:r>
              <a:rPr lang="ru-RU" sz="2000" dirty="0">
                <a:effectLst/>
                <a:ea typeface="Times New Roman" panose="02020603050405020304" pitchFamily="18" charset="0"/>
              </a:rPr>
              <a:t> – «</a:t>
            </a:r>
            <a:r>
              <a:rPr lang="ru-RU" sz="2000" dirty="0" err="1">
                <a:effectLst/>
                <a:ea typeface="Times New Roman" panose="02020603050405020304" pitchFamily="18" charset="0"/>
              </a:rPr>
              <a:t>Клап</a:t>
            </a:r>
            <a:r>
              <a:rPr lang="ru-RU" sz="2000" dirty="0">
                <a:effectLst/>
                <a:ea typeface="Times New Roman" panose="02020603050405020304" pitchFamily="18" charset="0"/>
              </a:rPr>
              <a:t>. НСАС - 504» = &lt;</a:t>
            </a:r>
            <a:r>
              <a:rPr lang="ru-RU" sz="2000" dirty="0" err="1">
                <a:effectLst/>
                <a:ea typeface="Times New Roman" panose="02020603050405020304" pitchFamily="18" charset="0"/>
              </a:rPr>
              <a:t>откр</a:t>
            </a:r>
            <a:r>
              <a:rPr lang="ru-RU" sz="2000" dirty="0">
                <a:effectLst/>
                <a:ea typeface="Times New Roman" panose="02020603050405020304" pitchFamily="18" charset="0"/>
              </a:rPr>
              <a:t>, </a:t>
            </a:r>
            <a:r>
              <a:rPr lang="ru-RU" sz="2000" dirty="0" err="1">
                <a:effectLst/>
                <a:ea typeface="Times New Roman" panose="02020603050405020304" pitchFamily="18" charset="0"/>
              </a:rPr>
              <a:t>закр</a:t>
            </a:r>
            <a:r>
              <a:rPr lang="ru-RU" sz="2000" dirty="0">
                <a:effectLst/>
                <a:ea typeface="Times New Roman" panose="02020603050405020304" pitchFamily="18" charset="0"/>
              </a:rPr>
              <a:t>&gt;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000" dirty="0">
                <a:effectLst/>
                <a:ea typeface="Times New Roman" panose="02020603050405020304" pitchFamily="18" charset="0"/>
              </a:rPr>
              <a:t>X</a:t>
            </a:r>
            <a:r>
              <a:rPr lang="ru-RU" sz="2000" baseline="-25000" dirty="0">
                <a:effectLst/>
                <a:ea typeface="Times New Roman" panose="02020603050405020304" pitchFamily="18" charset="0"/>
              </a:rPr>
              <a:t>16</a:t>
            </a:r>
            <a:r>
              <a:rPr lang="ru-RU" sz="2000" dirty="0">
                <a:effectLst/>
                <a:ea typeface="Times New Roman" panose="02020603050405020304" pitchFamily="18" charset="0"/>
              </a:rPr>
              <a:t> – «Насос Н - 101» = &lt;</a:t>
            </a:r>
            <a:r>
              <a:rPr lang="ru-RU" sz="2000" dirty="0" err="1">
                <a:effectLst/>
                <a:ea typeface="Times New Roman" panose="02020603050405020304" pitchFamily="18" charset="0"/>
              </a:rPr>
              <a:t>вкл</a:t>
            </a:r>
            <a:r>
              <a:rPr lang="ru-RU" sz="2000" dirty="0">
                <a:effectLst/>
                <a:ea typeface="Times New Roman" panose="02020603050405020304" pitchFamily="18" charset="0"/>
              </a:rPr>
              <a:t>, </a:t>
            </a:r>
            <a:r>
              <a:rPr lang="ru-RU" sz="2000" dirty="0" err="1">
                <a:effectLst/>
                <a:ea typeface="Times New Roman" panose="02020603050405020304" pitchFamily="18" charset="0"/>
              </a:rPr>
              <a:t>выкл</a:t>
            </a:r>
            <a:r>
              <a:rPr lang="ru-RU" sz="2000" dirty="0">
                <a:effectLst/>
                <a:ea typeface="Times New Roman" panose="02020603050405020304" pitchFamily="18" charset="0"/>
              </a:rPr>
              <a:t>&gt;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000" dirty="0">
                <a:effectLst/>
                <a:ea typeface="Times New Roman" panose="02020603050405020304" pitchFamily="18" charset="0"/>
              </a:rPr>
              <a:t>X</a:t>
            </a:r>
            <a:r>
              <a:rPr lang="ru-RU" sz="2000" baseline="-25000" dirty="0">
                <a:effectLst/>
                <a:ea typeface="Times New Roman" panose="02020603050405020304" pitchFamily="18" charset="0"/>
              </a:rPr>
              <a:t>17</a:t>
            </a:r>
            <a:r>
              <a:rPr lang="ru-RU" sz="2000" dirty="0">
                <a:effectLst/>
                <a:ea typeface="Times New Roman" panose="02020603050405020304" pitchFamily="18" charset="0"/>
              </a:rPr>
              <a:t> – «Дистанционно </a:t>
            </a:r>
            <a:r>
              <a:rPr lang="ru-RU" sz="2000" dirty="0" err="1">
                <a:effectLst/>
                <a:ea typeface="Times New Roman" panose="02020603050405020304" pitchFamily="18" charset="0"/>
              </a:rPr>
              <a:t>клап</a:t>
            </a:r>
            <a:r>
              <a:rPr lang="ru-RU" sz="2000" dirty="0">
                <a:effectLst/>
                <a:ea typeface="Times New Roman" panose="02020603050405020304" pitchFamily="18" charset="0"/>
              </a:rPr>
              <a:t>. НСАС - 500» = &lt;</a:t>
            </a:r>
            <a:r>
              <a:rPr lang="ru-RU" sz="2000" dirty="0" err="1">
                <a:effectLst/>
                <a:ea typeface="Times New Roman" panose="02020603050405020304" pitchFamily="18" charset="0"/>
              </a:rPr>
              <a:t>откр</a:t>
            </a:r>
            <a:r>
              <a:rPr lang="ru-RU" sz="2000" dirty="0">
                <a:effectLst/>
                <a:ea typeface="Times New Roman" panose="02020603050405020304" pitchFamily="18" charset="0"/>
              </a:rPr>
              <a:t>, </a:t>
            </a:r>
            <a:r>
              <a:rPr lang="ru-RU" sz="2000" dirty="0" err="1">
                <a:effectLst/>
                <a:ea typeface="Times New Roman" panose="02020603050405020304" pitchFamily="18" charset="0"/>
              </a:rPr>
              <a:t>закр</a:t>
            </a:r>
            <a:r>
              <a:rPr lang="ru-RU" sz="2000" dirty="0">
                <a:effectLst/>
                <a:ea typeface="Times New Roman" panose="02020603050405020304" pitchFamily="18" charset="0"/>
              </a:rPr>
              <a:t>&gt;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000" dirty="0">
                <a:effectLst/>
                <a:ea typeface="Times New Roman" panose="02020603050405020304" pitchFamily="18" charset="0"/>
              </a:rPr>
              <a:t>X</a:t>
            </a:r>
            <a:r>
              <a:rPr lang="ru-RU" sz="2000" baseline="-25000" dirty="0">
                <a:effectLst/>
                <a:ea typeface="Times New Roman" panose="02020603050405020304" pitchFamily="18" charset="0"/>
              </a:rPr>
              <a:t>18</a:t>
            </a:r>
            <a:r>
              <a:rPr lang="ru-RU" sz="2000" dirty="0">
                <a:effectLst/>
                <a:ea typeface="Times New Roman" panose="02020603050405020304" pitchFamily="18" charset="0"/>
              </a:rPr>
              <a:t> – «Дистанционно </a:t>
            </a:r>
            <a:r>
              <a:rPr lang="ru-RU" sz="2000" dirty="0" err="1">
                <a:effectLst/>
                <a:ea typeface="Times New Roman" panose="02020603050405020304" pitchFamily="18" charset="0"/>
              </a:rPr>
              <a:t>клап</a:t>
            </a:r>
            <a:r>
              <a:rPr lang="ru-RU" sz="2000" dirty="0">
                <a:effectLst/>
                <a:ea typeface="Times New Roman" panose="02020603050405020304" pitchFamily="18" charset="0"/>
              </a:rPr>
              <a:t>. НСАС - 504» = &lt;</a:t>
            </a:r>
            <a:r>
              <a:rPr lang="ru-RU" sz="2000" dirty="0" err="1">
                <a:effectLst/>
                <a:ea typeface="Times New Roman" panose="02020603050405020304" pitchFamily="18" charset="0"/>
              </a:rPr>
              <a:t>откр</a:t>
            </a:r>
            <a:r>
              <a:rPr lang="ru-RU" sz="2000" dirty="0">
                <a:effectLst/>
                <a:ea typeface="Times New Roman" panose="02020603050405020304" pitchFamily="18" charset="0"/>
              </a:rPr>
              <a:t>, </a:t>
            </a:r>
            <a:r>
              <a:rPr lang="ru-RU" sz="2000" dirty="0" err="1">
                <a:effectLst/>
                <a:ea typeface="Times New Roman" panose="02020603050405020304" pitchFamily="18" charset="0"/>
              </a:rPr>
              <a:t>закр</a:t>
            </a:r>
            <a:r>
              <a:rPr lang="ru-RU" sz="2000" dirty="0">
                <a:effectLst/>
                <a:ea typeface="Times New Roman" panose="02020603050405020304" pitchFamily="18" charset="0"/>
              </a:rPr>
              <a:t>&gt;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000" dirty="0">
                <a:effectLst/>
                <a:ea typeface="Times New Roman" panose="02020603050405020304" pitchFamily="18" charset="0"/>
              </a:rPr>
              <a:t>X</a:t>
            </a:r>
            <a:r>
              <a:rPr lang="ru-RU" sz="2000" baseline="-25000" dirty="0">
                <a:effectLst/>
                <a:ea typeface="Times New Roman" panose="02020603050405020304" pitchFamily="18" charset="0"/>
              </a:rPr>
              <a:t>19</a:t>
            </a:r>
            <a:r>
              <a:rPr lang="ru-RU" sz="2000" dirty="0">
                <a:effectLst/>
                <a:ea typeface="Times New Roman" panose="02020603050405020304" pitchFamily="18" charset="0"/>
              </a:rPr>
              <a:t> – «Дистанционно насос Н - 101» = &lt;</a:t>
            </a:r>
            <a:r>
              <a:rPr lang="ru-RU" sz="2000" dirty="0" err="1">
                <a:effectLst/>
                <a:ea typeface="Times New Roman" panose="02020603050405020304" pitchFamily="18" charset="0"/>
              </a:rPr>
              <a:t>вкл</a:t>
            </a:r>
            <a:r>
              <a:rPr lang="ru-RU" sz="2000" dirty="0">
                <a:effectLst/>
                <a:ea typeface="Times New Roman" panose="02020603050405020304" pitchFamily="18" charset="0"/>
              </a:rPr>
              <a:t>, </a:t>
            </a:r>
            <a:r>
              <a:rPr lang="ru-RU" sz="2000" dirty="0" err="1">
                <a:effectLst/>
                <a:ea typeface="Times New Roman" panose="02020603050405020304" pitchFamily="18" charset="0"/>
              </a:rPr>
              <a:t>выкл</a:t>
            </a:r>
            <a:r>
              <a:rPr lang="ru-RU" sz="2000" dirty="0">
                <a:effectLst/>
                <a:ea typeface="Times New Roman" panose="02020603050405020304" pitchFamily="18" charset="0"/>
              </a:rPr>
              <a:t>&gt;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000" dirty="0">
                <a:effectLst/>
                <a:ea typeface="Times New Roman" panose="02020603050405020304" pitchFamily="18" charset="0"/>
              </a:rPr>
              <a:t>X</a:t>
            </a:r>
            <a:r>
              <a:rPr lang="ru-RU" sz="2000" baseline="-25000" dirty="0">
                <a:effectLst/>
                <a:ea typeface="Times New Roman" panose="02020603050405020304" pitchFamily="18" charset="0"/>
              </a:rPr>
              <a:t>20</a:t>
            </a:r>
            <a:r>
              <a:rPr lang="ru-RU" sz="2000" dirty="0">
                <a:effectLst/>
                <a:ea typeface="Times New Roman" panose="02020603050405020304" pitchFamily="18" charset="0"/>
              </a:rPr>
              <a:t> – «Дистанционно </a:t>
            </a:r>
            <a:r>
              <a:rPr lang="ru-RU" sz="2000" dirty="0" err="1">
                <a:effectLst/>
                <a:ea typeface="Times New Roman" panose="02020603050405020304" pitchFamily="18" charset="0"/>
              </a:rPr>
              <a:t>клап</a:t>
            </a:r>
            <a:r>
              <a:rPr lang="ru-RU" sz="2000" dirty="0">
                <a:effectLst/>
                <a:ea typeface="Times New Roman" panose="02020603050405020304" pitchFamily="18" charset="0"/>
              </a:rPr>
              <a:t>. НСАС - 501» = &lt;</a:t>
            </a:r>
            <a:r>
              <a:rPr lang="ru-RU" sz="2000" dirty="0" err="1">
                <a:effectLst/>
                <a:ea typeface="Times New Roman" panose="02020603050405020304" pitchFamily="18" charset="0"/>
              </a:rPr>
              <a:t>откр</a:t>
            </a:r>
            <a:r>
              <a:rPr lang="ru-RU" sz="2000" dirty="0">
                <a:effectLst/>
                <a:ea typeface="Times New Roman" panose="02020603050405020304" pitchFamily="18" charset="0"/>
              </a:rPr>
              <a:t>, </a:t>
            </a:r>
            <a:r>
              <a:rPr lang="ru-RU" sz="2000" dirty="0" err="1">
                <a:effectLst/>
                <a:ea typeface="Times New Roman" panose="02020603050405020304" pitchFamily="18" charset="0"/>
              </a:rPr>
              <a:t>закр</a:t>
            </a:r>
            <a:r>
              <a:rPr lang="ru-RU" sz="2000" dirty="0">
                <a:effectLst/>
                <a:ea typeface="Times New Roman" panose="02020603050405020304" pitchFamily="18" charset="0"/>
              </a:rPr>
              <a:t>&gt;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000" dirty="0">
                <a:effectLst/>
                <a:ea typeface="Times New Roman" panose="02020603050405020304" pitchFamily="18" charset="0"/>
              </a:rPr>
              <a:t>X</a:t>
            </a:r>
            <a:r>
              <a:rPr lang="ru-RU" sz="2000" baseline="-25000" dirty="0">
                <a:effectLst/>
                <a:ea typeface="Times New Roman" panose="02020603050405020304" pitchFamily="18" charset="0"/>
              </a:rPr>
              <a:t>21</a:t>
            </a:r>
            <a:r>
              <a:rPr lang="ru-RU" sz="2000" dirty="0">
                <a:effectLst/>
                <a:ea typeface="Times New Roman" panose="02020603050405020304" pitchFamily="18" charset="0"/>
              </a:rPr>
              <a:t> – «Дистанционно насос Н - 104» = &lt;</a:t>
            </a:r>
            <a:r>
              <a:rPr lang="ru-RU" sz="2000" dirty="0" err="1">
                <a:effectLst/>
                <a:ea typeface="Times New Roman" panose="02020603050405020304" pitchFamily="18" charset="0"/>
              </a:rPr>
              <a:t>вкл</a:t>
            </a:r>
            <a:r>
              <a:rPr lang="ru-RU" sz="2000" dirty="0">
                <a:effectLst/>
                <a:ea typeface="Times New Roman" panose="02020603050405020304" pitchFamily="18" charset="0"/>
              </a:rPr>
              <a:t>, </a:t>
            </a:r>
            <a:r>
              <a:rPr lang="ru-RU" sz="2000" dirty="0" err="1">
                <a:effectLst/>
                <a:ea typeface="Times New Roman" panose="02020603050405020304" pitchFamily="18" charset="0"/>
              </a:rPr>
              <a:t>выкл</a:t>
            </a:r>
            <a:r>
              <a:rPr lang="ru-RU" sz="2000" dirty="0">
                <a:effectLst/>
                <a:ea typeface="Times New Roman" panose="02020603050405020304" pitchFamily="18" charset="0"/>
              </a:rPr>
              <a:t>&gt;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000" dirty="0">
                <a:effectLst/>
                <a:ea typeface="Times New Roman" panose="02020603050405020304" pitchFamily="18" charset="0"/>
              </a:rPr>
              <a:t>X</a:t>
            </a:r>
            <a:r>
              <a:rPr lang="ru-RU" sz="2000" baseline="-25000" dirty="0">
                <a:effectLst/>
                <a:ea typeface="Times New Roman" panose="02020603050405020304" pitchFamily="18" charset="0"/>
              </a:rPr>
              <a:t>22</a:t>
            </a:r>
            <a:r>
              <a:rPr lang="ru-RU" sz="2000" dirty="0">
                <a:effectLst/>
                <a:ea typeface="Times New Roman" panose="02020603050405020304" pitchFamily="18" charset="0"/>
              </a:rPr>
              <a:t> – «Дистанционно </a:t>
            </a:r>
            <a:r>
              <a:rPr lang="ru-RU" sz="2000" dirty="0" err="1">
                <a:effectLst/>
                <a:ea typeface="Times New Roman" panose="02020603050405020304" pitchFamily="18" charset="0"/>
              </a:rPr>
              <a:t>клап</a:t>
            </a:r>
            <a:r>
              <a:rPr lang="ru-RU" sz="2000" dirty="0">
                <a:effectLst/>
                <a:ea typeface="Times New Roman" panose="02020603050405020304" pitchFamily="18" charset="0"/>
              </a:rPr>
              <a:t>. НСАС - 505» = &lt;</a:t>
            </a:r>
            <a:r>
              <a:rPr lang="ru-RU" sz="2000" dirty="0" err="1">
                <a:effectLst/>
                <a:ea typeface="Times New Roman" panose="02020603050405020304" pitchFamily="18" charset="0"/>
              </a:rPr>
              <a:t>откр</a:t>
            </a:r>
            <a:r>
              <a:rPr lang="ru-RU" sz="2000" dirty="0">
                <a:effectLst/>
                <a:ea typeface="Times New Roman" panose="02020603050405020304" pitchFamily="18" charset="0"/>
              </a:rPr>
              <a:t>, </a:t>
            </a:r>
            <a:r>
              <a:rPr lang="ru-RU" sz="2000" dirty="0" err="1">
                <a:effectLst/>
                <a:ea typeface="Times New Roman" panose="02020603050405020304" pitchFamily="18" charset="0"/>
              </a:rPr>
              <a:t>закр</a:t>
            </a:r>
            <a:r>
              <a:rPr lang="ru-RU" sz="2000" dirty="0">
                <a:effectLst/>
                <a:ea typeface="Times New Roman" panose="02020603050405020304" pitchFamily="18" charset="0"/>
              </a:rPr>
              <a:t>&gt;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000" dirty="0">
                <a:effectLst/>
                <a:ea typeface="Times New Roman" panose="02020603050405020304" pitchFamily="18" charset="0"/>
              </a:rPr>
              <a:t>X</a:t>
            </a:r>
            <a:r>
              <a:rPr lang="ru-RU" sz="2000" baseline="-25000" dirty="0">
                <a:effectLst/>
                <a:ea typeface="Times New Roman" panose="02020603050405020304" pitchFamily="18" charset="0"/>
              </a:rPr>
              <a:t>23</a:t>
            </a:r>
            <a:r>
              <a:rPr lang="ru-RU" sz="2000" dirty="0">
                <a:effectLst/>
                <a:ea typeface="Times New Roman" panose="02020603050405020304" pitchFamily="18" charset="0"/>
              </a:rPr>
              <a:t> – «Дистанционно </a:t>
            </a:r>
            <a:r>
              <a:rPr lang="ru-RU" sz="2000" dirty="0" err="1">
                <a:effectLst/>
                <a:ea typeface="Times New Roman" panose="02020603050405020304" pitchFamily="18" charset="0"/>
              </a:rPr>
              <a:t>клап</a:t>
            </a:r>
            <a:r>
              <a:rPr lang="ru-RU" sz="2000" dirty="0">
                <a:effectLst/>
                <a:ea typeface="Times New Roman" panose="02020603050405020304" pitchFamily="18" charset="0"/>
              </a:rPr>
              <a:t>. НСАС - 503» = &lt;</a:t>
            </a:r>
            <a:r>
              <a:rPr lang="ru-RU" sz="2000" dirty="0" err="1">
                <a:effectLst/>
                <a:ea typeface="Times New Roman" panose="02020603050405020304" pitchFamily="18" charset="0"/>
              </a:rPr>
              <a:t>откр</a:t>
            </a:r>
            <a:r>
              <a:rPr lang="ru-RU" sz="2000" dirty="0">
                <a:effectLst/>
                <a:ea typeface="Times New Roman" panose="02020603050405020304" pitchFamily="18" charset="0"/>
              </a:rPr>
              <a:t>, </a:t>
            </a:r>
            <a:r>
              <a:rPr lang="ru-RU" sz="2000" dirty="0" err="1">
                <a:effectLst/>
                <a:ea typeface="Times New Roman" panose="02020603050405020304" pitchFamily="18" charset="0"/>
              </a:rPr>
              <a:t>закр</a:t>
            </a:r>
            <a:r>
              <a:rPr lang="ru-RU" sz="2000" dirty="0">
                <a:effectLst/>
                <a:ea typeface="Times New Roman" panose="02020603050405020304" pitchFamily="18" charset="0"/>
              </a:rPr>
              <a:t>&gt;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13050A48-4BF9-4A1F-A8B7-68C0AD5CD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AA1AF-C4C6-437C-B97C-BE3CA86A063B}" type="slidenum">
              <a:rPr lang="ru-RU" smtClean="0"/>
              <a:t>15</a:t>
            </a:fld>
            <a:endParaRPr lang="ru-RU"/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3155E3D6-C934-4C13-A11E-2556F0D3589F}"/>
              </a:ext>
            </a:extLst>
          </p:cNvPr>
          <p:cNvSpPr txBox="1"/>
          <p:nvPr/>
        </p:nvSpPr>
        <p:spPr>
          <a:xfrm>
            <a:off x="6459745" y="2265400"/>
            <a:ext cx="5372101" cy="29578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</a:pPr>
            <a:r>
              <a:rPr lang="ru-RU" sz="1800" b="1" dirty="0">
                <a:effectLst/>
                <a:ea typeface="Times New Roman" panose="02020603050405020304" pitchFamily="18" charset="0"/>
              </a:rPr>
              <a:t>Обозначения:</a:t>
            </a:r>
            <a:endParaRPr lang="ru-RU" sz="1200" b="1" dirty="0">
              <a:effectLst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sz="1800" dirty="0">
                <a:effectLst/>
                <a:ea typeface="Times New Roman" panose="02020603050405020304" pitchFamily="18" charset="0"/>
              </a:rPr>
              <a:t>X</a:t>
            </a:r>
            <a:r>
              <a:rPr lang="ru-RU" sz="1800" baseline="-25000" dirty="0">
                <a:effectLst/>
                <a:ea typeface="Times New Roman" panose="02020603050405020304" pitchFamily="18" charset="0"/>
              </a:rPr>
              <a:t>1</a:t>
            </a:r>
            <a:r>
              <a:rPr lang="ru-RU" sz="1800" dirty="0">
                <a:effectLst/>
                <a:ea typeface="Times New Roman" panose="02020603050405020304" pitchFamily="18" charset="0"/>
              </a:rPr>
              <a:t>, X</a:t>
            </a:r>
            <a:r>
              <a:rPr lang="ru-RU" sz="1800" baseline="-25000" dirty="0">
                <a:effectLst/>
                <a:ea typeface="Times New Roman" panose="02020603050405020304" pitchFamily="18" charset="0"/>
              </a:rPr>
              <a:t>2</a:t>
            </a:r>
            <a:r>
              <a:rPr lang="ru-RU" sz="1800" dirty="0">
                <a:effectLst/>
                <a:ea typeface="Times New Roman" panose="02020603050405020304" pitchFamily="18" charset="0"/>
              </a:rPr>
              <a:t>, X</a:t>
            </a:r>
            <a:r>
              <a:rPr lang="ru-RU" sz="1800" baseline="-25000" dirty="0">
                <a:effectLst/>
                <a:ea typeface="Times New Roman" panose="02020603050405020304" pitchFamily="18" charset="0"/>
              </a:rPr>
              <a:t>3</a:t>
            </a:r>
            <a:r>
              <a:rPr lang="ru-RU" sz="1800" dirty="0">
                <a:effectLst/>
                <a:ea typeface="Times New Roman" panose="02020603050405020304" pitchFamily="18" charset="0"/>
              </a:rPr>
              <a:t> = &lt;M, T, NM&gt;</a:t>
            </a:r>
            <a:endParaRPr lang="ru-RU" sz="1200" dirty="0">
              <a:effectLst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1800" dirty="0">
                <a:effectLst/>
                <a:ea typeface="Times New Roman" panose="02020603050405020304" pitchFamily="18" charset="0"/>
              </a:rPr>
              <a:t>X</a:t>
            </a:r>
            <a:r>
              <a:rPr lang="en-US" sz="1800" baseline="-25000" dirty="0">
                <a:effectLst/>
                <a:ea typeface="Times New Roman" panose="02020603050405020304" pitchFamily="18" charset="0"/>
              </a:rPr>
              <a:t>4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, X</a:t>
            </a:r>
            <a:r>
              <a:rPr lang="en-US" sz="1800" baseline="-25000" dirty="0">
                <a:effectLst/>
                <a:ea typeface="Times New Roman" panose="02020603050405020304" pitchFamily="18" charset="0"/>
              </a:rPr>
              <a:t>5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, X</a:t>
            </a:r>
            <a:r>
              <a:rPr lang="en-US" sz="1800" baseline="-25000" dirty="0">
                <a:effectLst/>
                <a:ea typeface="Times New Roman" panose="02020603050405020304" pitchFamily="18" charset="0"/>
              </a:rPr>
              <a:t>6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, X</a:t>
            </a:r>
            <a:r>
              <a:rPr lang="en-US" sz="1800" baseline="-25000" dirty="0">
                <a:effectLst/>
                <a:ea typeface="Times New Roman" panose="02020603050405020304" pitchFamily="18" charset="0"/>
              </a:rPr>
              <a:t>16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, X</a:t>
            </a:r>
            <a:r>
              <a:rPr lang="en-US" sz="1800" baseline="-25000" dirty="0">
                <a:effectLst/>
                <a:ea typeface="Times New Roman" panose="02020603050405020304" pitchFamily="18" charset="0"/>
              </a:rPr>
              <a:t>19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, X</a:t>
            </a:r>
            <a:r>
              <a:rPr lang="en-US" sz="1800" baseline="-25000" dirty="0">
                <a:effectLst/>
                <a:ea typeface="Times New Roman" panose="02020603050405020304" pitchFamily="18" charset="0"/>
              </a:rPr>
              <a:t>21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, X</a:t>
            </a:r>
            <a:r>
              <a:rPr lang="en-US" sz="1800" baseline="-25000" dirty="0">
                <a:effectLst/>
                <a:ea typeface="Times New Roman" panose="02020603050405020304" pitchFamily="18" charset="0"/>
              </a:rPr>
              <a:t>33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, X</a:t>
            </a:r>
            <a:r>
              <a:rPr lang="en-US" sz="1800" baseline="-25000" dirty="0">
                <a:effectLst/>
                <a:ea typeface="Times New Roman" panose="02020603050405020304" pitchFamily="18" charset="0"/>
              </a:rPr>
              <a:t>35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 = &lt;ON, OFF&gt;</a:t>
            </a:r>
            <a:endParaRPr lang="ru-RU" sz="1200" dirty="0">
              <a:effectLst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1800" dirty="0">
                <a:effectLst/>
                <a:ea typeface="Times New Roman" panose="02020603050405020304" pitchFamily="18" charset="0"/>
              </a:rPr>
              <a:t>X</a:t>
            </a:r>
            <a:r>
              <a:rPr lang="en-US" sz="1800" baseline="-25000" dirty="0">
                <a:effectLst/>
                <a:ea typeface="Times New Roman" panose="02020603050405020304" pitchFamily="18" charset="0"/>
              </a:rPr>
              <a:t>7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, X</a:t>
            </a:r>
            <a:r>
              <a:rPr lang="en-US" sz="1800" baseline="-25000" dirty="0">
                <a:effectLst/>
                <a:ea typeface="Times New Roman" panose="02020603050405020304" pitchFamily="18" charset="0"/>
              </a:rPr>
              <a:t>8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, X</a:t>
            </a:r>
            <a:r>
              <a:rPr lang="en-US" sz="1800" baseline="-25000" dirty="0">
                <a:effectLst/>
                <a:ea typeface="Times New Roman" panose="02020603050405020304" pitchFamily="18" charset="0"/>
              </a:rPr>
              <a:t>9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, X</a:t>
            </a:r>
            <a:r>
              <a:rPr lang="en-US" sz="1800" baseline="-25000" dirty="0">
                <a:effectLst/>
                <a:ea typeface="Times New Roman" panose="02020603050405020304" pitchFamily="18" charset="0"/>
              </a:rPr>
              <a:t>10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, X</a:t>
            </a:r>
            <a:r>
              <a:rPr lang="en-US" sz="1800" baseline="-25000" dirty="0">
                <a:effectLst/>
                <a:ea typeface="Times New Roman" panose="02020603050405020304" pitchFamily="18" charset="0"/>
              </a:rPr>
              <a:t>11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, X</a:t>
            </a:r>
            <a:r>
              <a:rPr lang="en-US" sz="1800" baseline="-25000" dirty="0">
                <a:effectLst/>
                <a:ea typeface="Times New Roman" panose="02020603050405020304" pitchFamily="18" charset="0"/>
              </a:rPr>
              <a:t>12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, X</a:t>
            </a:r>
            <a:r>
              <a:rPr lang="en-US" sz="1800" baseline="-25000" dirty="0">
                <a:effectLst/>
                <a:ea typeface="Times New Roman" panose="02020603050405020304" pitchFamily="18" charset="0"/>
              </a:rPr>
              <a:t>13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, X</a:t>
            </a:r>
            <a:r>
              <a:rPr lang="en-US" sz="1800" baseline="-25000" dirty="0">
                <a:effectLst/>
                <a:ea typeface="Times New Roman" panose="02020603050405020304" pitchFamily="18" charset="0"/>
              </a:rPr>
              <a:t>41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, X</a:t>
            </a:r>
            <a:r>
              <a:rPr lang="en-US" sz="1800" baseline="-25000" dirty="0">
                <a:effectLst/>
                <a:ea typeface="Times New Roman" panose="02020603050405020304" pitchFamily="18" charset="0"/>
              </a:rPr>
              <a:t>43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, X</a:t>
            </a:r>
            <a:r>
              <a:rPr lang="en-US" sz="1800" baseline="-25000" dirty="0">
                <a:effectLst/>
                <a:ea typeface="Times New Roman" panose="02020603050405020304" pitchFamily="18" charset="0"/>
              </a:rPr>
              <a:t>44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, X</a:t>
            </a:r>
            <a:r>
              <a:rPr lang="en-US" sz="1800" baseline="-25000" dirty="0">
                <a:effectLst/>
                <a:ea typeface="Times New Roman" panose="02020603050405020304" pitchFamily="18" charset="0"/>
              </a:rPr>
              <a:t>45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 = &lt;Y, N&gt;</a:t>
            </a:r>
            <a:endParaRPr lang="ru-RU" sz="1200" dirty="0">
              <a:effectLst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1800" dirty="0">
                <a:effectLst/>
                <a:ea typeface="Times New Roman" panose="02020603050405020304" pitchFamily="18" charset="0"/>
              </a:rPr>
              <a:t>X</a:t>
            </a:r>
            <a:r>
              <a:rPr lang="en-US" sz="1800" baseline="-25000" dirty="0">
                <a:effectLst/>
                <a:ea typeface="Times New Roman" panose="02020603050405020304" pitchFamily="18" charset="0"/>
              </a:rPr>
              <a:t>14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, X</a:t>
            </a:r>
            <a:r>
              <a:rPr lang="en-US" sz="1800" baseline="-25000" dirty="0">
                <a:effectLst/>
                <a:ea typeface="Times New Roman" panose="02020603050405020304" pitchFamily="18" charset="0"/>
              </a:rPr>
              <a:t>15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, X</a:t>
            </a:r>
            <a:r>
              <a:rPr lang="en-US" sz="1800" baseline="-25000" dirty="0">
                <a:effectLst/>
                <a:ea typeface="Times New Roman" panose="02020603050405020304" pitchFamily="18" charset="0"/>
              </a:rPr>
              <a:t>17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, X</a:t>
            </a:r>
            <a:r>
              <a:rPr lang="en-US" sz="1800" baseline="-25000" dirty="0">
                <a:effectLst/>
                <a:ea typeface="Times New Roman" panose="02020603050405020304" pitchFamily="18" charset="0"/>
              </a:rPr>
              <a:t>18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, X</a:t>
            </a:r>
            <a:r>
              <a:rPr lang="en-US" sz="1800" baseline="-25000" dirty="0">
                <a:effectLst/>
                <a:ea typeface="Times New Roman" panose="02020603050405020304" pitchFamily="18" charset="0"/>
              </a:rPr>
              <a:t>20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, X</a:t>
            </a:r>
            <a:r>
              <a:rPr lang="en-US" sz="1800" baseline="-25000" dirty="0">
                <a:effectLst/>
                <a:ea typeface="Times New Roman" panose="02020603050405020304" pitchFamily="18" charset="0"/>
              </a:rPr>
              <a:t>22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, X</a:t>
            </a:r>
            <a:r>
              <a:rPr lang="en-US" sz="1800" baseline="-25000" dirty="0">
                <a:effectLst/>
                <a:ea typeface="Times New Roman" panose="02020603050405020304" pitchFamily="18" charset="0"/>
              </a:rPr>
              <a:t>23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, X</a:t>
            </a:r>
            <a:r>
              <a:rPr lang="en-US" sz="1800" baseline="-25000" dirty="0">
                <a:effectLst/>
                <a:ea typeface="Times New Roman" panose="02020603050405020304" pitchFamily="18" charset="0"/>
              </a:rPr>
              <a:t>24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, X</a:t>
            </a:r>
            <a:r>
              <a:rPr lang="en-US" sz="1800" baseline="-25000" dirty="0">
                <a:effectLst/>
                <a:ea typeface="Times New Roman" panose="02020603050405020304" pitchFamily="18" charset="0"/>
              </a:rPr>
              <a:t>25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, X</a:t>
            </a:r>
            <a:r>
              <a:rPr lang="en-US" sz="1800" baseline="-25000" dirty="0">
                <a:effectLst/>
                <a:ea typeface="Times New Roman" panose="02020603050405020304" pitchFamily="18" charset="0"/>
              </a:rPr>
              <a:t>28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, X</a:t>
            </a:r>
            <a:r>
              <a:rPr lang="en-US" sz="1800" baseline="-25000" dirty="0">
                <a:effectLst/>
                <a:ea typeface="Times New Roman" panose="02020603050405020304" pitchFamily="18" charset="0"/>
              </a:rPr>
              <a:t>29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, X</a:t>
            </a:r>
            <a:r>
              <a:rPr lang="en-US" sz="1800" baseline="-25000" dirty="0">
                <a:effectLst/>
                <a:ea typeface="Times New Roman" panose="02020603050405020304" pitchFamily="18" charset="0"/>
              </a:rPr>
              <a:t>30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, X</a:t>
            </a:r>
            <a:r>
              <a:rPr lang="en-US" sz="1800" baseline="-25000" dirty="0">
                <a:effectLst/>
                <a:ea typeface="Times New Roman" panose="02020603050405020304" pitchFamily="18" charset="0"/>
              </a:rPr>
              <a:t>31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, X</a:t>
            </a:r>
            <a:r>
              <a:rPr lang="en-US" sz="1800" baseline="-25000" dirty="0">
                <a:effectLst/>
                <a:ea typeface="Times New Roman" panose="02020603050405020304" pitchFamily="18" charset="0"/>
              </a:rPr>
              <a:t>32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, X</a:t>
            </a:r>
            <a:r>
              <a:rPr lang="en-US" sz="1800" baseline="-25000" dirty="0">
                <a:effectLst/>
                <a:ea typeface="Times New Roman" panose="02020603050405020304" pitchFamily="18" charset="0"/>
              </a:rPr>
              <a:t>34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, X</a:t>
            </a:r>
            <a:r>
              <a:rPr lang="en-US" sz="1800" baseline="-25000" dirty="0">
                <a:effectLst/>
                <a:ea typeface="Times New Roman" panose="02020603050405020304" pitchFamily="18" charset="0"/>
              </a:rPr>
              <a:t>36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, X</a:t>
            </a:r>
            <a:r>
              <a:rPr lang="en-US" sz="1800" baseline="-25000" dirty="0">
                <a:effectLst/>
                <a:ea typeface="Times New Roman" panose="02020603050405020304" pitchFamily="18" charset="0"/>
              </a:rPr>
              <a:t>37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, X</a:t>
            </a:r>
            <a:r>
              <a:rPr lang="en-US" sz="1800" baseline="-25000" dirty="0">
                <a:effectLst/>
                <a:ea typeface="Times New Roman" panose="02020603050405020304" pitchFamily="18" charset="0"/>
              </a:rPr>
              <a:t>38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, X</a:t>
            </a:r>
            <a:r>
              <a:rPr lang="en-US" sz="1800" baseline="-25000" dirty="0">
                <a:effectLst/>
                <a:ea typeface="Times New Roman" panose="02020603050405020304" pitchFamily="18" charset="0"/>
              </a:rPr>
              <a:t>39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, X</a:t>
            </a:r>
            <a:r>
              <a:rPr lang="en-US" sz="1800" baseline="-25000" dirty="0">
                <a:effectLst/>
                <a:ea typeface="Times New Roman" panose="02020603050405020304" pitchFamily="18" charset="0"/>
              </a:rPr>
              <a:t>40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, X</a:t>
            </a:r>
            <a:r>
              <a:rPr lang="en-US" sz="1800" baseline="-25000" dirty="0">
                <a:effectLst/>
                <a:ea typeface="Times New Roman" panose="02020603050405020304" pitchFamily="18" charset="0"/>
              </a:rPr>
              <a:t>42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 = &lt;O, C&gt;</a:t>
            </a:r>
            <a:endParaRPr lang="ru-RU" sz="1200" dirty="0">
              <a:effectLst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sz="1800" dirty="0">
                <a:effectLst/>
                <a:ea typeface="Times New Roman" panose="02020603050405020304" pitchFamily="18" charset="0"/>
              </a:rPr>
              <a:t>X</a:t>
            </a:r>
            <a:r>
              <a:rPr lang="ru-RU" sz="1800" baseline="-25000" dirty="0">
                <a:effectLst/>
                <a:ea typeface="Times New Roman" panose="02020603050405020304" pitchFamily="18" charset="0"/>
              </a:rPr>
              <a:t>26</a:t>
            </a:r>
            <a:r>
              <a:rPr lang="ru-RU" sz="1800" dirty="0">
                <a:effectLst/>
                <a:ea typeface="Times New Roman" panose="02020603050405020304" pitchFamily="18" charset="0"/>
              </a:rPr>
              <a:t>, X</a:t>
            </a:r>
            <a:r>
              <a:rPr lang="ru-RU" sz="1800" baseline="-25000" dirty="0">
                <a:effectLst/>
                <a:ea typeface="Times New Roman" panose="02020603050405020304" pitchFamily="18" charset="0"/>
              </a:rPr>
              <a:t>27</a:t>
            </a:r>
            <a:r>
              <a:rPr lang="ru-RU" sz="1800" dirty="0">
                <a:effectLst/>
                <a:ea typeface="Times New Roman" panose="02020603050405020304" pitchFamily="18" charset="0"/>
              </a:rPr>
              <a:t> = &lt;R, NR&gt;</a:t>
            </a:r>
            <a:endParaRPr lang="ru-RU" sz="1200" dirty="0">
              <a:effectLst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61137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9840F12-5D2B-452E-911D-BFC40FD7EB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6525"/>
            <a:ext cx="10515600" cy="756308"/>
          </a:xfrm>
        </p:spPr>
        <p:txBody>
          <a:bodyPr>
            <a:normAutofit/>
          </a:bodyPr>
          <a:lstStyle/>
          <a:p>
            <a:r>
              <a:rPr lang="ru-RU" sz="3200" b="1" dirty="0">
                <a:latin typeface="+mn-lt"/>
                <a:ea typeface="Times New Roman" panose="02020603050405020304" pitchFamily="18" charset="0"/>
              </a:rPr>
              <a:t>Лингвистические переменные:</a:t>
            </a:r>
            <a:endParaRPr lang="ru-RU" sz="3200" b="1" dirty="0">
              <a:latin typeface="+mn-lt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13050A48-4BF9-4A1F-A8B7-68C0AD5CD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AA1AF-C4C6-437C-B97C-BE3CA86A063B}" type="slidenum">
              <a:rPr lang="ru-RU" smtClean="0"/>
              <a:t>16</a:t>
            </a:fld>
            <a:endParaRPr lang="ru-RU"/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9C4522F4-CA3A-4092-AC6A-D474D1CC3B0D}"/>
              </a:ext>
            </a:extLst>
          </p:cNvPr>
          <p:cNvSpPr txBox="1"/>
          <p:nvPr/>
        </p:nvSpPr>
        <p:spPr>
          <a:xfrm>
            <a:off x="682923" y="743194"/>
            <a:ext cx="8366186" cy="57627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400" dirty="0">
                <a:effectLst/>
                <a:ea typeface="Times New Roman" panose="02020603050405020304" pitchFamily="18" charset="0"/>
              </a:rPr>
              <a:t>X</a:t>
            </a:r>
            <a:r>
              <a:rPr lang="ru-RU" sz="1400" baseline="-25000" dirty="0">
                <a:effectLst/>
                <a:ea typeface="Times New Roman" panose="02020603050405020304" pitchFamily="18" charset="0"/>
              </a:rPr>
              <a:t>24</a:t>
            </a:r>
            <a:r>
              <a:rPr lang="ru-RU" sz="1400" dirty="0">
                <a:effectLst/>
                <a:ea typeface="Times New Roman" panose="02020603050405020304" pitchFamily="18" charset="0"/>
              </a:rPr>
              <a:t> – «Вручную </a:t>
            </a:r>
            <a:r>
              <a:rPr lang="ru-RU" sz="1400" dirty="0" err="1">
                <a:effectLst/>
                <a:ea typeface="Times New Roman" panose="02020603050405020304" pitchFamily="18" charset="0"/>
              </a:rPr>
              <a:t>здвжк</a:t>
            </a:r>
            <a:r>
              <a:rPr lang="ru-RU" sz="1400" dirty="0">
                <a:effectLst/>
                <a:ea typeface="Times New Roman" panose="02020603050405020304" pitchFamily="18" charset="0"/>
              </a:rPr>
              <a:t> №116» = &lt;</a:t>
            </a:r>
            <a:r>
              <a:rPr lang="ru-RU" sz="1400" dirty="0" err="1">
                <a:effectLst/>
                <a:ea typeface="Times New Roman" panose="02020603050405020304" pitchFamily="18" charset="0"/>
              </a:rPr>
              <a:t>откр</a:t>
            </a:r>
            <a:r>
              <a:rPr lang="ru-RU" sz="1400" dirty="0">
                <a:effectLst/>
                <a:ea typeface="Times New Roman" panose="02020603050405020304" pitchFamily="18" charset="0"/>
              </a:rPr>
              <a:t>, </a:t>
            </a:r>
            <a:r>
              <a:rPr lang="ru-RU" sz="1400" dirty="0" err="1">
                <a:effectLst/>
                <a:ea typeface="Times New Roman" panose="02020603050405020304" pitchFamily="18" charset="0"/>
              </a:rPr>
              <a:t>закр</a:t>
            </a:r>
            <a:r>
              <a:rPr lang="ru-RU" sz="1400" dirty="0">
                <a:effectLst/>
                <a:ea typeface="Times New Roman" panose="02020603050405020304" pitchFamily="18" charset="0"/>
              </a:rPr>
              <a:t>&gt;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400" dirty="0">
                <a:effectLst/>
                <a:ea typeface="Times New Roman" panose="02020603050405020304" pitchFamily="18" charset="0"/>
              </a:rPr>
              <a:t>X</a:t>
            </a:r>
            <a:r>
              <a:rPr lang="ru-RU" sz="1400" baseline="-25000" dirty="0">
                <a:effectLst/>
                <a:ea typeface="Times New Roman" panose="02020603050405020304" pitchFamily="18" charset="0"/>
              </a:rPr>
              <a:t>25</a:t>
            </a:r>
            <a:r>
              <a:rPr lang="ru-RU" sz="1400" dirty="0">
                <a:effectLst/>
                <a:ea typeface="Times New Roman" panose="02020603050405020304" pitchFamily="18" charset="0"/>
              </a:rPr>
              <a:t> – «Вручную </a:t>
            </a:r>
            <a:r>
              <a:rPr lang="ru-RU" sz="1400" dirty="0" err="1">
                <a:effectLst/>
                <a:ea typeface="Times New Roman" panose="02020603050405020304" pitchFamily="18" charset="0"/>
              </a:rPr>
              <a:t>здвжк</a:t>
            </a:r>
            <a:r>
              <a:rPr lang="ru-RU" sz="1400" dirty="0">
                <a:effectLst/>
                <a:ea typeface="Times New Roman" panose="02020603050405020304" pitchFamily="18" charset="0"/>
              </a:rPr>
              <a:t> №102» = &lt;</a:t>
            </a:r>
            <a:r>
              <a:rPr lang="ru-RU" sz="1400" dirty="0" err="1">
                <a:effectLst/>
                <a:ea typeface="Times New Roman" panose="02020603050405020304" pitchFamily="18" charset="0"/>
              </a:rPr>
              <a:t>откр</a:t>
            </a:r>
            <a:r>
              <a:rPr lang="ru-RU" sz="1400" dirty="0">
                <a:effectLst/>
                <a:ea typeface="Times New Roman" panose="02020603050405020304" pitchFamily="18" charset="0"/>
              </a:rPr>
              <a:t>, </a:t>
            </a:r>
            <a:r>
              <a:rPr lang="ru-RU" sz="1400" dirty="0" err="1">
                <a:effectLst/>
                <a:ea typeface="Times New Roman" panose="02020603050405020304" pitchFamily="18" charset="0"/>
              </a:rPr>
              <a:t>закр</a:t>
            </a:r>
            <a:r>
              <a:rPr lang="ru-RU" sz="1400" dirty="0">
                <a:effectLst/>
                <a:ea typeface="Times New Roman" panose="02020603050405020304" pitchFamily="18" charset="0"/>
              </a:rPr>
              <a:t>&gt;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400" dirty="0">
                <a:effectLst/>
                <a:ea typeface="Times New Roman" panose="02020603050405020304" pitchFamily="18" charset="0"/>
              </a:rPr>
              <a:t>X</a:t>
            </a:r>
            <a:r>
              <a:rPr lang="ru-RU" sz="1400" baseline="-25000" dirty="0">
                <a:effectLst/>
                <a:ea typeface="Times New Roman" panose="02020603050405020304" pitchFamily="18" charset="0"/>
              </a:rPr>
              <a:t>26</a:t>
            </a:r>
            <a:r>
              <a:rPr lang="ru-RU" sz="1400" dirty="0">
                <a:effectLst/>
                <a:ea typeface="Times New Roman" panose="02020603050405020304" pitchFamily="18" charset="0"/>
              </a:rPr>
              <a:t> – «</a:t>
            </a:r>
            <a:r>
              <a:rPr lang="ru-RU" sz="1400" dirty="0" err="1">
                <a:effectLst/>
                <a:ea typeface="Times New Roman" panose="02020603050405020304" pitchFamily="18" charset="0"/>
              </a:rPr>
              <a:t>Клап</a:t>
            </a:r>
            <a:r>
              <a:rPr lang="ru-RU" sz="1400" dirty="0">
                <a:effectLst/>
                <a:ea typeface="Times New Roman" panose="02020603050405020304" pitchFamily="18" charset="0"/>
              </a:rPr>
              <a:t>. TIRC - 2» = &lt;регулировать, не регулировать&gt;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400" dirty="0">
                <a:effectLst/>
                <a:ea typeface="Times New Roman" panose="02020603050405020304" pitchFamily="18" charset="0"/>
              </a:rPr>
              <a:t>X</a:t>
            </a:r>
            <a:r>
              <a:rPr lang="ru-RU" sz="1400" baseline="-25000" dirty="0">
                <a:effectLst/>
                <a:ea typeface="Times New Roman" panose="02020603050405020304" pitchFamily="18" charset="0"/>
              </a:rPr>
              <a:t>27</a:t>
            </a:r>
            <a:r>
              <a:rPr lang="ru-RU" sz="1400" dirty="0">
                <a:effectLst/>
                <a:ea typeface="Times New Roman" panose="02020603050405020304" pitchFamily="18" charset="0"/>
              </a:rPr>
              <a:t> – «</a:t>
            </a:r>
            <a:r>
              <a:rPr lang="ru-RU" sz="1400" dirty="0" err="1">
                <a:effectLst/>
                <a:ea typeface="Times New Roman" panose="02020603050405020304" pitchFamily="18" charset="0"/>
              </a:rPr>
              <a:t>Клап</a:t>
            </a:r>
            <a:r>
              <a:rPr lang="ru-RU" sz="1400" dirty="0">
                <a:effectLst/>
                <a:ea typeface="Times New Roman" panose="02020603050405020304" pitchFamily="18" charset="0"/>
              </a:rPr>
              <a:t>. TIRC - 103» = &lt;регулировать, не регулировать&gt;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400" dirty="0">
                <a:effectLst/>
                <a:ea typeface="Times New Roman" panose="02020603050405020304" pitchFamily="18" charset="0"/>
              </a:rPr>
              <a:t>X</a:t>
            </a:r>
            <a:r>
              <a:rPr lang="ru-RU" sz="1400" baseline="-25000" dirty="0">
                <a:effectLst/>
                <a:ea typeface="Times New Roman" panose="02020603050405020304" pitchFamily="18" charset="0"/>
              </a:rPr>
              <a:t>28</a:t>
            </a:r>
            <a:r>
              <a:rPr lang="ru-RU" sz="1400" dirty="0">
                <a:effectLst/>
                <a:ea typeface="Times New Roman" panose="02020603050405020304" pitchFamily="18" charset="0"/>
              </a:rPr>
              <a:t> – «Вручную </a:t>
            </a:r>
            <a:r>
              <a:rPr lang="ru-RU" sz="1400" dirty="0" err="1">
                <a:effectLst/>
                <a:ea typeface="Times New Roman" panose="02020603050405020304" pitchFamily="18" charset="0"/>
              </a:rPr>
              <a:t>здвжк</a:t>
            </a:r>
            <a:r>
              <a:rPr lang="ru-RU" sz="1400" dirty="0">
                <a:effectLst/>
                <a:ea typeface="Times New Roman" panose="02020603050405020304" pitchFamily="18" charset="0"/>
              </a:rPr>
              <a:t> №109» = &lt;</a:t>
            </a:r>
            <a:r>
              <a:rPr lang="ru-RU" sz="1400" dirty="0" err="1">
                <a:effectLst/>
                <a:ea typeface="Times New Roman" panose="02020603050405020304" pitchFamily="18" charset="0"/>
              </a:rPr>
              <a:t>откр</a:t>
            </a:r>
            <a:r>
              <a:rPr lang="ru-RU" sz="1400" dirty="0">
                <a:effectLst/>
                <a:ea typeface="Times New Roman" panose="02020603050405020304" pitchFamily="18" charset="0"/>
              </a:rPr>
              <a:t>, </a:t>
            </a:r>
            <a:r>
              <a:rPr lang="ru-RU" sz="1400" dirty="0" err="1">
                <a:effectLst/>
                <a:ea typeface="Times New Roman" panose="02020603050405020304" pitchFamily="18" charset="0"/>
              </a:rPr>
              <a:t>закр</a:t>
            </a:r>
            <a:r>
              <a:rPr lang="ru-RU" sz="1400" dirty="0">
                <a:effectLst/>
                <a:ea typeface="Times New Roman" panose="02020603050405020304" pitchFamily="18" charset="0"/>
              </a:rPr>
              <a:t>&gt;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400" dirty="0">
                <a:effectLst/>
                <a:ea typeface="Times New Roman" panose="02020603050405020304" pitchFamily="18" charset="0"/>
              </a:rPr>
              <a:t>X</a:t>
            </a:r>
            <a:r>
              <a:rPr lang="ru-RU" sz="1400" baseline="-25000" dirty="0">
                <a:effectLst/>
                <a:ea typeface="Times New Roman" panose="02020603050405020304" pitchFamily="18" charset="0"/>
              </a:rPr>
              <a:t>29</a:t>
            </a:r>
            <a:r>
              <a:rPr lang="ru-RU" sz="1400" dirty="0">
                <a:effectLst/>
                <a:ea typeface="Times New Roman" panose="02020603050405020304" pitchFamily="18" charset="0"/>
              </a:rPr>
              <a:t> – «</a:t>
            </a:r>
            <a:r>
              <a:rPr lang="ru-RU" sz="1400" dirty="0" err="1">
                <a:effectLst/>
                <a:ea typeface="Times New Roman" panose="02020603050405020304" pitchFamily="18" charset="0"/>
              </a:rPr>
              <a:t>Здвжк</a:t>
            </a:r>
            <a:r>
              <a:rPr lang="ru-RU" sz="1400" dirty="0">
                <a:effectLst/>
                <a:ea typeface="Times New Roman" panose="02020603050405020304" pitchFamily="18" charset="0"/>
              </a:rPr>
              <a:t> №145» = &lt;</a:t>
            </a:r>
            <a:r>
              <a:rPr lang="ru-RU" sz="1400" dirty="0" err="1">
                <a:effectLst/>
                <a:ea typeface="Times New Roman" panose="02020603050405020304" pitchFamily="18" charset="0"/>
              </a:rPr>
              <a:t>откр</a:t>
            </a:r>
            <a:r>
              <a:rPr lang="ru-RU" sz="1400" dirty="0">
                <a:effectLst/>
                <a:ea typeface="Times New Roman" panose="02020603050405020304" pitchFamily="18" charset="0"/>
              </a:rPr>
              <a:t>, </a:t>
            </a:r>
            <a:r>
              <a:rPr lang="ru-RU" sz="1400" dirty="0" err="1">
                <a:effectLst/>
                <a:ea typeface="Times New Roman" panose="02020603050405020304" pitchFamily="18" charset="0"/>
              </a:rPr>
              <a:t>закр</a:t>
            </a:r>
            <a:r>
              <a:rPr lang="ru-RU" sz="1400" dirty="0">
                <a:effectLst/>
                <a:ea typeface="Times New Roman" panose="02020603050405020304" pitchFamily="18" charset="0"/>
              </a:rPr>
              <a:t>&gt;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400" dirty="0">
                <a:effectLst/>
                <a:ea typeface="Times New Roman" panose="02020603050405020304" pitchFamily="18" charset="0"/>
              </a:rPr>
              <a:t>X</a:t>
            </a:r>
            <a:r>
              <a:rPr lang="ru-RU" sz="1400" baseline="-25000" dirty="0">
                <a:effectLst/>
                <a:ea typeface="Times New Roman" panose="02020603050405020304" pitchFamily="18" charset="0"/>
              </a:rPr>
              <a:t>30</a:t>
            </a:r>
            <a:r>
              <a:rPr lang="ru-RU" sz="1400" dirty="0">
                <a:effectLst/>
                <a:ea typeface="Times New Roman" panose="02020603050405020304" pitchFamily="18" charset="0"/>
              </a:rPr>
              <a:t> – «</a:t>
            </a:r>
            <a:r>
              <a:rPr lang="ru-RU" sz="1400" dirty="0" err="1">
                <a:effectLst/>
                <a:ea typeface="Times New Roman" panose="02020603050405020304" pitchFamily="18" charset="0"/>
              </a:rPr>
              <a:t>Здвжк</a:t>
            </a:r>
            <a:r>
              <a:rPr lang="ru-RU" sz="1400" dirty="0">
                <a:effectLst/>
                <a:ea typeface="Times New Roman" panose="02020603050405020304" pitchFamily="18" charset="0"/>
              </a:rPr>
              <a:t> №190» = &lt;</a:t>
            </a:r>
            <a:r>
              <a:rPr lang="ru-RU" sz="1400" dirty="0" err="1">
                <a:effectLst/>
                <a:ea typeface="Times New Roman" panose="02020603050405020304" pitchFamily="18" charset="0"/>
              </a:rPr>
              <a:t>откр</a:t>
            </a:r>
            <a:r>
              <a:rPr lang="ru-RU" sz="1400" dirty="0">
                <a:effectLst/>
                <a:ea typeface="Times New Roman" panose="02020603050405020304" pitchFamily="18" charset="0"/>
              </a:rPr>
              <a:t>, </a:t>
            </a:r>
            <a:r>
              <a:rPr lang="ru-RU" sz="1400" dirty="0" err="1">
                <a:effectLst/>
                <a:ea typeface="Times New Roman" panose="02020603050405020304" pitchFamily="18" charset="0"/>
              </a:rPr>
              <a:t>закр</a:t>
            </a:r>
            <a:r>
              <a:rPr lang="ru-RU" sz="1400" dirty="0">
                <a:effectLst/>
                <a:ea typeface="Times New Roman" panose="02020603050405020304" pitchFamily="18" charset="0"/>
              </a:rPr>
              <a:t>&gt;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400" dirty="0">
                <a:effectLst/>
                <a:ea typeface="Times New Roman" panose="02020603050405020304" pitchFamily="18" charset="0"/>
              </a:rPr>
              <a:t>X</a:t>
            </a:r>
            <a:r>
              <a:rPr lang="ru-RU" sz="1400" baseline="-25000" dirty="0">
                <a:effectLst/>
                <a:ea typeface="Times New Roman" panose="02020603050405020304" pitchFamily="18" charset="0"/>
              </a:rPr>
              <a:t>31</a:t>
            </a:r>
            <a:r>
              <a:rPr lang="ru-RU" sz="1400" dirty="0">
                <a:effectLst/>
                <a:ea typeface="Times New Roman" panose="02020603050405020304" pitchFamily="18" charset="0"/>
              </a:rPr>
              <a:t> – «</a:t>
            </a:r>
            <a:r>
              <a:rPr lang="ru-RU" sz="1400" dirty="0" err="1">
                <a:effectLst/>
                <a:ea typeface="Times New Roman" panose="02020603050405020304" pitchFamily="18" charset="0"/>
              </a:rPr>
              <a:t>Здвжк</a:t>
            </a:r>
            <a:r>
              <a:rPr lang="ru-RU" sz="1400" dirty="0">
                <a:effectLst/>
                <a:ea typeface="Times New Roman" panose="02020603050405020304" pitchFamily="18" charset="0"/>
              </a:rPr>
              <a:t> №144» = &lt;</a:t>
            </a:r>
            <a:r>
              <a:rPr lang="ru-RU" sz="1400" dirty="0" err="1">
                <a:effectLst/>
                <a:ea typeface="Times New Roman" panose="02020603050405020304" pitchFamily="18" charset="0"/>
              </a:rPr>
              <a:t>откр</a:t>
            </a:r>
            <a:r>
              <a:rPr lang="ru-RU" sz="1400" dirty="0">
                <a:effectLst/>
                <a:ea typeface="Times New Roman" panose="02020603050405020304" pitchFamily="18" charset="0"/>
              </a:rPr>
              <a:t>, </a:t>
            </a:r>
            <a:r>
              <a:rPr lang="ru-RU" sz="1400" dirty="0" err="1">
                <a:effectLst/>
                <a:ea typeface="Times New Roman" panose="02020603050405020304" pitchFamily="18" charset="0"/>
              </a:rPr>
              <a:t>закр</a:t>
            </a:r>
            <a:r>
              <a:rPr lang="ru-RU" sz="1400" dirty="0">
                <a:effectLst/>
                <a:ea typeface="Times New Roman" panose="02020603050405020304" pitchFamily="18" charset="0"/>
              </a:rPr>
              <a:t>&gt;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400" dirty="0">
                <a:effectLst/>
                <a:ea typeface="Times New Roman" panose="02020603050405020304" pitchFamily="18" charset="0"/>
              </a:rPr>
              <a:t>X</a:t>
            </a:r>
            <a:r>
              <a:rPr lang="ru-RU" sz="1400" baseline="-25000" dirty="0">
                <a:effectLst/>
                <a:ea typeface="Times New Roman" panose="02020603050405020304" pitchFamily="18" charset="0"/>
              </a:rPr>
              <a:t>32</a:t>
            </a:r>
            <a:r>
              <a:rPr lang="ru-RU" sz="1400" dirty="0">
                <a:effectLst/>
                <a:ea typeface="Times New Roman" panose="02020603050405020304" pitchFamily="18" charset="0"/>
              </a:rPr>
              <a:t> – «Эл. </a:t>
            </a:r>
            <a:r>
              <a:rPr lang="ru-RU" sz="1400" dirty="0" err="1">
                <a:effectLst/>
                <a:ea typeface="Times New Roman" panose="02020603050405020304" pitchFamily="18" charset="0"/>
              </a:rPr>
              <a:t>здвжк</a:t>
            </a:r>
            <a:r>
              <a:rPr lang="ru-RU" sz="1400" dirty="0">
                <a:effectLst/>
                <a:ea typeface="Times New Roman" panose="02020603050405020304" pitchFamily="18" charset="0"/>
              </a:rPr>
              <a:t> №188» = &lt;</a:t>
            </a:r>
            <a:r>
              <a:rPr lang="ru-RU" sz="1400" dirty="0" err="1">
                <a:effectLst/>
                <a:ea typeface="Times New Roman" panose="02020603050405020304" pitchFamily="18" charset="0"/>
              </a:rPr>
              <a:t>откр</a:t>
            </a:r>
            <a:r>
              <a:rPr lang="ru-RU" sz="1400" dirty="0">
                <a:effectLst/>
                <a:ea typeface="Times New Roman" panose="02020603050405020304" pitchFamily="18" charset="0"/>
              </a:rPr>
              <a:t>, </a:t>
            </a:r>
            <a:r>
              <a:rPr lang="ru-RU" sz="1400" dirty="0" err="1">
                <a:effectLst/>
                <a:ea typeface="Times New Roman" panose="02020603050405020304" pitchFamily="18" charset="0"/>
              </a:rPr>
              <a:t>закр</a:t>
            </a:r>
            <a:r>
              <a:rPr lang="ru-RU" sz="1400" dirty="0">
                <a:effectLst/>
                <a:ea typeface="Times New Roman" panose="02020603050405020304" pitchFamily="18" charset="0"/>
              </a:rPr>
              <a:t>&gt;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400" dirty="0">
                <a:effectLst/>
                <a:ea typeface="Times New Roman" panose="02020603050405020304" pitchFamily="18" charset="0"/>
              </a:rPr>
              <a:t>X</a:t>
            </a:r>
            <a:r>
              <a:rPr lang="ru-RU" sz="1400" baseline="-25000" dirty="0">
                <a:effectLst/>
                <a:ea typeface="Times New Roman" panose="02020603050405020304" pitchFamily="18" charset="0"/>
              </a:rPr>
              <a:t>33</a:t>
            </a:r>
            <a:r>
              <a:rPr lang="ru-RU" sz="1400" dirty="0">
                <a:effectLst/>
                <a:ea typeface="Times New Roman" panose="02020603050405020304" pitchFamily="18" charset="0"/>
              </a:rPr>
              <a:t> – «Насос Н - 108» = &lt;</a:t>
            </a:r>
            <a:r>
              <a:rPr lang="ru-RU" sz="1400" dirty="0" err="1">
                <a:effectLst/>
                <a:ea typeface="Times New Roman" panose="02020603050405020304" pitchFamily="18" charset="0"/>
              </a:rPr>
              <a:t>вкл</a:t>
            </a:r>
            <a:r>
              <a:rPr lang="ru-RU" sz="1400" dirty="0">
                <a:effectLst/>
                <a:ea typeface="Times New Roman" panose="02020603050405020304" pitchFamily="18" charset="0"/>
              </a:rPr>
              <a:t>, </a:t>
            </a:r>
            <a:r>
              <a:rPr lang="ru-RU" sz="1400" dirty="0" err="1">
                <a:effectLst/>
                <a:ea typeface="Times New Roman" panose="02020603050405020304" pitchFamily="18" charset="0"/>
              </a:rPr>
              <a:t>выкл</a:t>
            </a:r>
            <a:r>
              <a:rPr lang="ru-RU" sz="1400" dirty="0">
                <a:effectLst/>
                <a:ea typeface="Times New Roman" panose="02020603050405020304" pitchFamily="18" charset="0"/>
              </a:rPr>
              <a:t>&gt;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400" dirty="0">
                <a:effectLst/>
                <a:ea typeface="Times New Roman" panose="02020603050405020304" pitchFamily="18" charset="0"/>
              </a:rPr>
              <a:t>X</a:t>
            </a:r>
            <a:r>
              <a:rPr lang="ru-RU" sz="1400" baseline="-25000" dirty="0">
                <a:effectLst/>
                <a:ea typeface="Times New Roman" panose="02020603050405020304" pitchFamily="18" charset="0"/>
              </a:rPr>
              <a:t>34</a:t>
            </a:r>
            <a:r>
              <a:rPr lang="ru-RU" sz="1400" dirty="0">
                <a:effectLst/>
                <a:ea typeface="Times New Roman" panose="02020603050405020304" pitchFamily="18" charset="0"/>
              </a:rPr>
              <a:t> – «</a:t>
            </a:r>
            <a:r>
              <a:rPr lang="ru-RU" sz="1400" dirty="0" err="1">
                <a:effectLst/>
                <a:ea typeface="Times New Roman" panose="02020603050405020304" pitchFamily="18" charset="0"/>
              </a:rPr>
              <a:t>Здвжк</a:t>
            </a:r>
            <a:r>
              <a:rPr lang="ru-RU" sz="1400" dirty="0">
                <a:effectLst/>
                <a:ea typeface="Times New Roman" panose="02020603050405020304" pitchFamily="18" charset="0"/>
              </a:rPr>
              <a:t> №118» = &lt;</a:t>
            </a:r>
            <a:r>
              <a:rPr lang="ru-RU" sz="1400" dirty="0" err="1">
                <a:effectLst/>
                <a:ea typeface="Times New Roman" panose="02020603050405020304" pitchFamily="18" charset="0"/>
              </a:rPr>
              <a:t>откр</a:t>
            </a:r>
            <a:r>
              <a:rPr lang="ru-RU" sz="1400" dirty="0">
                <a:effectLst/>
                <a:ea typeface="Times New Roman" panose="02020603050405020304" pitchFamily="18" charset="0"/>
              </a:rPr>
              <a:t>, </a:t>
            </a:r>
            <a:r>
              <a:rPr lang="ru-RU" sz="1400" dirty="0" err="1">
                <a:effectLst/>
                <a:ea typeface="Times New Roman" panose="02020603050405020304" pitchFamily="18" charset="0"/>
              </a:rPr>
              <a:t>закр</a:t>
            </a:r>
            <a:r>
              <a:rPr lang="ru-RU" sz="1400" dirty="0">
                <a:effectLst/>
                <a:ea typeface="Times New Roman" panose="02020603050405020304" pitchFamily="18" charset="0"/>
              </a:rPr>
              <a:t>&gt;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400" dirty="0">
                <a:effectLst/>
                <a:ea typeface="Times New Roman" panose="02020603050405020304" pitchFamily="18" charset="0"/>
              </a:rPr>
              <a:t>X</a:t>
            </a:r>
            <a:r>
              <a:rPr lang="ru-RU" sz="1400" baseline="-25000" dirty="0">
                <a:effectLst/>
                <a:ea typeface="Times New Roman" panose="02020603050405020304" pitchFamily="18" charset="0"/>
              </a:rPr>
              <a:t>35</a:t>
            </a:r>
            <a:r>
              <a:rPr lang="ru-RU" sz="1400" dirty="0">
                <a:effectLst/>
                <a:ea typeface="Times New Roman" panose="02020603050405020304" pitchFamily="18" charset="0"/>
              </a:rPr>
              <a:t> – «Дистанционно насос Н - 112» = &lt;</a:t>
            </a:r>
            <a:r>
              <a:rPr lang="ru-RU" sz="1400" dirty="0" err="1">
                <a:effectLst/>
                <a:ea typeface="Times New Roman" panose="02020603050405020304" pitchFamily="18" charset="0"/>
              </a:rPr>
              <a:t>вкл</a:t>
            </a:r>
            <a:r>
              <a:rPr lang="ru-RU" sz="1400" dirty="0">
                <a:effectLst/>
                <a:ea typeface="Times New Roman" panose="02020603050405020304" pitchFamily="18" charset="0"/>
              </a:rPr>
              <a:t>, </a:t>
            </a:r>
            <a:r>
              <a:rPr lang="ru-RU" sz="1400" dirty="0" err="1">
                <a:effectLst/>
                <a:ea typeface="Times New Roman" panose="02020603050405020304" pitchFamily="18" charset="0"/>
              </a:rPr>
              <a:t>выкл</a:t>
            </a:r>
            <a:r>
              <a:rPr lang="ru-RU" sz="1400" dirty="0">
                <a:effectLst/>
                <a:ea typeface="Times New Roman" panose="02020603050405020304" pitchFamily="18" charset="0"/>
              </a:rPr>
              <a:t>&gt;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400" dirty="0">
                <a:effectLst/>
                <a:ea typeface="Times New Roman" panose="02020603050405020304" pitchFamily="18" charset="0"/>
              </a:rPr>
              <a:t>X</a:t>
            </a:r>
            <a:r>
              <a:rPr lang="ru-RU" sz="1400" baseline="-25000" dirty="0">
                <a:effectLst/>
                <a:ea typeface="Times New Roman" panose="02020603050405020304" pitchFamily="18" charset="0"/>
              </a:rPr>
              <a:t>36</a:t>
            </a:r>
            <a:r>
              <a:rPr lang="ru-RU" sz="1400" dirty="0">
                <a:effectLst/>
                <a:ea typeface="Times New Roman" panose="02020603050405020304" pitchFamily="18" charset="0"/>
              </a:rPr>
              <a:t> – «Дистанционно </a:t>
            </a:r>
            <a:r>
              <a:rPr lang="ru-RU" sz="1400" dirty="0" err="1">
                <a:effectLst/>
                <a:ea typeface="Times New Roman" panose="02020603050405020304" pitchFamily="18" charset="0"/>
              </a:rPr>
              <a:t>здвжк</a:t>
            </a:r>
            <a:r>
              <a:rPr lang="ru-RU" sz="1400" dirty="0">
                <a:effectLst/>
                <a:ea typeface="Times New Roman" panose="02020603050405020304" pitchFamily="18" charset="0"/>
              </a:rPr>
              <a:t> №129» = &lt;</a:t>
            </a:r>
            <a:r>
              <a:rPr lang="ru-RU" sz="1400" dirty="0" err="1">
                <a:effectLst/>
                <a:ea typeface="Times New Roman" panose="02020603050405020304" pitchFamily="18" charset="0"/>
              </a:rPr>
              <a:t>откр</a:t>
            </a:r>
            <a:r>
              <a:rPr lang="ru-RU" sz="1400" dirty="0">
                <a:effectLst/>
                <a:ea typeface="Times New Roman" panose="02020603050405020304" pitchFamily="18" charset="0"/>
              </a:rPr>
              <a:t>, </a:t>
            </a:r>
            <a:r>
              <a:rPr lang="ru-RU" sz="1400" dirty="0" err="1">
                <a:effectLst/>
                <a:ea typeface="Times New Roman" panose="02020603050405020304" pitchFamily="18" charset="0"/>
              </a:rPr>
              <a:t>закр</a:t>
            </a:r>
            <a:r>
              <a:rPr lang="ru-RU" sz="1400" dirty="0">
                <a:effectLst/>
                <a:ea typeface="Times New Roman" panose="02020603050405020304" pitchFamily="18" charset="0"/>
              </a:rPr>
              <a:t>&gt;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400" dirty="0">
                <a:effectLst/>
                <a:ea typeface="Times New Roman" panose="02020603050405020304" pitchFamily="18" charset="0"/>
              </a:rPr>
              <a:t>X</a:t>
            </a:r>
            <a:r>
              <a:rPr lang="ru-RU" sz="1400" baseline="-25000" dirty="0">
                <a:effectLst/>
                <a:ea typeface="Times New Roman" panose="02020603050405020304" pitchFamily="18" charset="0"/>
              </a:rPr>
              <a:t>37</a:t>
            </a:r>
            <a:r>
              <a:rPr lang="ru-RU" sz="1400" dirty="0">
                <a:effectLst/>
                <a:ea typeface="Times New Roman" panose="02020603050405020304" pitchFamily="18" charset="0"/>
              </a:rPr>
              <a:t> – «</a:t>
            </a:r>
            <a:r>
              <a:rPr lang="ru-RU" sz="1400" dirty="0" err="1">
                <a:effectLst/>
                <a:ea typeface="Times New Roman" panose="02020603050405020304" pitchFamily="18" charset="0"/>
              </a:rPr>
              <a:t>Здвжк</a:t>
            </a:r>
            <a:r>
              <a:rPr lang="ru-RU" sz="1400" dirty="0">
                <a:effectLst/>
                <a:ea typeface="Times New Roman" panose="02020603050405020304" pitchFamily="18" charset="0"/>
              </a:rPr>
              <a:t> №137» = &lt;</a:t>
            </a:r>
            <a:r>
              <a:rPr lang="ru-RU" sz="1400" dirty="0" err="1">
                <a:effectLst/>
                <a:ea typeface="Times New Roman" panose="02020603050405020304" pitchFamily="18" charset="0"/>
              </a:rPr>
              <a:t>откр</a:t>
            </a:r>
            <a:r>
              <a:rPr lang="ru-RU" sz="1400" dirty="0">
                <a:effectLst/>
                <a:ea typeface="Times New Roman" panose="02020603050405020304" pitchFamily="18" charset="0"/>
              </a:rPr>
              <a:t>, </a:t>
            </a:r>
            <a:r>
              <a:rPr lang="ru-RU" sz="1400" dirty="0" err="1">
                <a:effectLst/>
                <a:ea typeface="Times New Roman" panose="02020603050405020304" pitchFamily="18" charset="0"/>
              </a:rPr>
              <a:t>закр</a:t>
            </a:r>
            <a:r>
              <a:rPr lang="ru-RU" sz="1400" dirty="0">
                <a:effectLst/>
                <a:ea typeface="Times New Roman" panose="02020603050405020304" pitchFamily="18" charset="0"/>
              </a:rPr>
              <a:t>&gt;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400" dirty="0">
                <a:effectLst/>
                <a:ea typeface="Times New Roman" panose="02020603050405020304" pitchFamily="18" charset="0"/>
              </a:rPr>
              <a:t>X</a:t>
            </a:r>
            <a:r>
              <a:rPr lang="ru-RU" sz="1400" baseline="-25000" dirty="0">
                <a:effectLst/>
                <a:ea typeface="Times New Roman" panose="02020603050405020304" pitchFamily="18" charset="0"/>
              </a:rPr>
              <a:t>38</a:t>
            </a:r>
            <a:r>
              <a:rPr lang="ru-RU" sz="1400" dirty="0">
                <a:effectLst/>
                <a:ea typeface="Times New Roman" panose="02020603050405020304" pitchFamily="18" charset="0"/>
              </a:rPr>
              <a:t> – «</a:t>
            </a:r>
            <a:r>
              <a:rPr lang="ru-RU" sz="1400" dirty="0" err="1">
                <a:effectLst/>
                <a:ea typeface="Times New Roman" panose="02020603050405020304" pitchFamily="18" charset="0"/>
              </a:rPr>
              <a:t>Здвжк</a:t>
            </a:r>
            <a:r>
              <a:rPr lang="ru-RU" sz="1400" dirty="0">
                <a:effectLst/>
                <a:ea typeface="Times New Roman" panose="02020603050405020304" pitchFamily="18" charset="0"/>
              </a:rPr>
              <a:t> №184» = &lt;</a:t>
            </a:r>
            <a:r>
              <a:rPr lang="ru-RU" sz="1400" dirty="0" err="1">
                <a:effectLst/>
                <a:ea typeface="Times New Roman" panose="02020603050405020304" pitchFamily="18" charset="0"/>
              </a:rPr>
              <a:t>откр</a:t>
            </a:r>
            <a:r>
              <a:rPr lang="ru-RU" sz="1400" dirty="0">
                <a:effectLst/>
                <a:ea typeface="Times New Roman" panose="02020603050405020304" pitchFamily="18" charset="0"/>
              </a:rPr>
              <a:t>, </a:t>
            </a:r>
            <a:r>
              <a:rPr lang="ru-RU" sz="1400" dirty="0" err="1">
                <a:effectLst/>
                <a:ea typeface="Times New Roman" panose="02020603050405020304" pitchFamily="18" charset="0"/>
              </a:rPr>
              <a:t>закр</a:t>
            </a:r>
            <a:r>
              <a:rPr lang="ru-RU" sz="1400" dirty="0">
                <a:effectLst/>
                <a:ea typeface="Times New Roman" panose="02020603050405020304" pitchFamily="18" charset="0"/>
              </a:rPr>
              <a:t>&gt;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400" dirty="0">
                <a:effectLst/>
                <a:ea typeface="Times New Roman" panose="02020603050405020304" pitchFamily="18" charset="0"/>
              </a:rPr>
              <a:t>X</a:t>
            </a:r>
            <a:r>
              <a:rPr lang="ru-RU" sz="1400" baseline="-25000" dirty="0">
                <a:effectLst/>
                <a:ea typeface="Times New Roman" panose="02020603050405020304" pitchFamily="18" charset="0"/>
              </a:rPr>
              <a:t>39</a:t>
            </a:r>
            <a:r>
              <a:rPr lang="ru-RU" sz="1400" dirty="0">
                <a:effectLst/>
                <a:ea typeface="Times New Roman" panose="02020603050405020304" pitchFamily="18" charset="0"/>
              </a:rPr>
              <a:t> – «</a:t>
            </a:r>
            <a:r>
              <a:rPr lang="ru-RU" sz="1400" dirty="0" err="1">
                <a:effectLst/>
                <a:ea typeface="Times New Roman" panose="02020603050405020304" pitchFamily="18" charset="0"/>
              </a:rPr>
              <a:t>Здвжк</a:t>
            </a:r>
            <a:r>
              <a:rPr lang="ru-RU" sz="1400" dirty="0">
                <a:effectLst/>
                <a:ea typeface="Times New Roman" panose="02020603050405020304" pitchFamily="18" charset="0"/>
              </a:rPr>
              <a:t> №181» = &lt;</a:t>
            </a:r>
            <a:r>
              <a:rPr lang="ru-RU" sz="1400" dirty="0" err="1">
                <a:effectLst/>
                <a:ea typeface="Times New Roman" panose="02020603050405020304" pitchFamily="18" charset="0"/>
              </a:rPr>
              <a:t>откр</a:t>
            </a:r>
            <a:r>
              <a:rPr lang="ru-RU" sz="1400" dirty="0">
                <a:effectLst/>
                <a:ea typeface="Times New Roman" panose="02020603050405020304" pitchFamily="18" charset="0"/>
              </a:rPr>
              <a:t>, </a:t>
            </a:r>
            <a:r>
              <a:rPr lang="ru-RU" sz="1400" dirty="0" err="1">
                <a:effectLst/>
                <a:ea typeface="Times New Roman" panose="02020603050405020304" pitchFamily="18" charset="0"/>
              </a:rPr>
              <a:t>закр</a:t>
            </a:r>
            <a:r>
              <a:rPr lang="ru-RU" sz="1400" dirty="0">
                <a:effectLst/>
                <a:ea typeface="Times New Roman" panose="02020603050405020304" pitchFamily="18" charset="0"/>
              </a:rPr>
              <a:t>&gt;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400" dirty="0">
                <a:effectLst/>
                <a:ea typeface="Times New Roman" panose="02020603050405020304" pitchFamily="18" charset="0"/>
              </a:rPr>
              <a:t>X</a:t>
            </a:r>
            <a:r>
              <a:rPr lang="ru-RU" sz="1400" baseline="-25000" dirty="0">
                <a:effectLst/>
                <a:ea typeface="Times New Roman" panose="02020603050405020304" pitchFamily="18" charset="0"/>
              </a:rPr>
              <a:t>40</a:t>
            </a:r>
            <a:r>
              <a:rPr lang="ru-RU" sz="1400" dirty="0">
                <a:effectLst/>
                <a:ea typeface="Times New Roman" panose="02020603050405020304" pitchFamily="18" charset="0"/>
              </a:rPr>
              <a:t> – «</a:t>
            </a:r>
            <a:r>
              <a:rPr lang="ru-RU" sz="1400" dirty="0" err="1">
                <a:effectLst/>
                <a:ea typeface="Times New Roman" panose="02020603050405020304" pitchFamily="18" charset="0"/>
              </a:rPr>
              <a:t>Здвжк</a:t>
            </a:r>
            <a:r>
              <a:rPr lang="ru-RU" sz="1400" dirty="0">
                <a:effectLst/>
                <a:ea typeface="Times New Roman" panose="02020603050405020304" pitchFamily="18" charset="0"/>
              </a:rPr>
              <a:t> №171» = &lt;</a:t>
            </a:r>
            <a:r>
              <a:rPr lang="ru-RU" sz="1400" dirty="0" err="1">
                <a:effectLst/>
                <a:ea typeface="Times New Roman" panose="02020603050405020304" pitchFamily="18" charset="0"/>
              </a:rPr>
              <a:t>откр</a:t>
            </a:r>
            <a:r>
              <a:rPr lang="ru-RU" sz="1400" dirty="0">
                <a:effectLst/>
                <a:ea typeface="Times New Roman" panose="02020603050405020304" pitchFamily="18" charset="0"/>
              </a:rPr>
              <a:t>, </a:t>
            </a:r>
            <a:r>
              <a:rPr lang="ru-RU" sz="1400" dirty="0" err="1">
                <a:effectLst/>
                <a:ea typeface="Times New Roman" panose="02020603050405020304" pitchFamily="18" charset="0"/>
              </a:rPr>
              <a:t>закр</a:t>
            </a:r>
            <a:r>
              <a:rPr lang="ru-RU" sz="1400" dirty="0">
                <a:effectLst/>
                <a:ea typeface="Times New Roman" panose="02020603050405020304" pitchFamily="18" charset="0"/>
              </a:rPr>
              <a:t>&gt;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400" dirty="0">
                <a:effectLst/>
                <a:ea typeface="Times New Roman" panose="02020603050405020304" pitchFamily="18" charset="0"/>
              </a:rPr>
              <a:t>X</a:t>
            </a:r>
            <a:r>
              <a:rPr lang="ru-RU" sz="1400" baseline="-25000" dirty="0">
                <a:effectLst/>
                <a:ea typeface="Times New Roman" panose="02020603050405020304" pitchFamily="18" charset="0"/>
              </a:rPr>
              <a:t>41</a:t>
            </a:r>
            <a:r>
              <a:rPr lang="ru-RU" sz="1400" dirty="0">
                <a:effectLst/>
                <a:ea typeface="Times New Roman" panose="02020603050405020304" pitchFamily="18" charset="0"/>
              </a:rPr>
              <a:t> – «Перевод блоков стабилизации на горяч. </a:t>
            </a:r>
            <a:r>
              <a:rPr lang="ru-RU" sz="1400" dirty="0" err="1">
                <a:effectLst/>
                <a:ea typeface="Times New Roman" panose="02020603050405020304" pitchFamily="18" charset="0"/>
              </a:rPr>
              <a:t>циркул</a:t>
            </a:r>
            <a:r>
              <a:rPr lang="ru-RU" sz="1400" dirty="0">
                <a:effectLst/>
                <a:ea typeface="Times New Roman" panose="02020603050405020304" pitchFamily="18" charset="0"/>
              </a:rPr>
              <a:t>.» = &lt;да, нет&gt;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400" dirty="0">
                <a:effectLst/>
                <a:ea typeface="Times New Roman" panose="02020603050405020304" pitchFamily="18" charset="0"/>
              </a:rPr>
              <a:t>X</a:t>
            </a:r>
            <a:r>
              <a:rPr lang="ru-RU" sz="1400" baseline="-25000" dirty="0">
                <a:effectLst/>
                <a:ea typeface="Times New Roman" panose="02020603050405020304" pitchFamily="18" charset="0"/>
              </a:rPr>
              <a:t>42</a:t>
            </a:r>
            <a:r>
              <a:rPr lang="ru-RU" sz="1400" dirty="0">
                <a:effectLst/>
                <a:ea typeface="Times New Roman" panose="02020603050405020304" pitchFamily="18" charset="0"/>
              </a:rPr>
              <a:t> – «Отсутствие сырья» = &lt;да, нет&gt;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400" dirty="0">
                <a:effectLst/>
                <a:ea typeface="Times New Roman" panose="02020603050405020304" pitchFamily="18" charset="0"/>
              </a:rPr>
              <a:t>X</a:t>
            </a:r>
            <a:r>
              <a:rPr lang="ru-RU" sz="1400" baseline="-25000" dirty="0">
                <a:effectLst/>
                <a:ea typeface="Times New Roman" panose="02020603050405020304" pitchFamily="18" charset="0"/>
              </a:rPr>
              <a:t>43</a:t>
            </a:r>
            <a:r>
              <a:rPr lang="ru-RU" sz="1400" dirty="0">
                <a:effectLst/>
                <a:ea typeface="Times New Roman" panose="02020603050405020304" pitchFamily="18" charset="0"/>
              </a:rPr>
              <a:t> – «Нормальная остановка установки» = &lt;да, нет&gt;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400" dirty="0">
                <a:effectLst/>
                <a:ea typeface="Times New Roman" panose="02020603050405020304" pitchFamily="18" charset="0"/>
              </a:rPr>
              <a:t>X</a:t>
            </a:r>
            <a:r>
              <a:rPr lang="ru-RU" sz="1400" baseline="-25000" dirty="0">
                <a:effectLst/>
                <a:ea typeface="Times New Roman" panose="02020603050405020304" pitchFamily="18" charset="0"/>
              </a:rPr>
              <a:t>44</a:t>
            </a:r>
            <a:r>
              <a:rPr lang="ru-RU" sz="1400" dirty="0">
                <a:effectLst/>
                <a:ea typeface="Times New Roman" panose="02020603050405020304" pitchFamily="18" charset="0"/>
              </a:rPr>
              <a:t> – «Прибытие начальства» = &lt;да, нет&gt;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400" dirty="0">
                <a:effectLst/>
                <a:ea typeface="Times New Roman" panose="02020603050405020304" pitchFamily="18" charset="0"/>
              </a:rPr>
              <a:t>X</a:t>
            </a:r>
            <a:r>
              <a:rPr lang="ru-RU" sz="1400" baseline="-25000" dirty="0">
                <a:effectLst/>
                <a:ea typeface="Times New Roman" panose="02020603050405020304" pitchFamily="18" charset="0"/>
              </a:rPr>
              <a:t>45</a:t>
            </a:r>
            <a:r>
              <a:rPr lang="ru-RU" sz="1400" dirty="0">
                <a:effectLst/>
                <a:ea typeface="Times New Roman" panose="02020603050405020304" pitchFamily="18" charset="0"/>
              </a:rPr>
              <a:t> – «Оператор руководить локализацией авар. </a:t>
            </a:r>
            <a:r>
              <a:rPr lang="ru-RU" sz="1400" dirty="0" err="1">
                <a:effectLst/>
                <a:ea typeface="Times New Roman" panose="02020603050405020304" pitchFamily="18" charset="0"/>
              </a:rPr>
              <a:t>ситуац</a:t>
            </a:r>
            <a:r>
              <a:rPr lang="ru-RU" sz="1400" dirty="0">
                <a:effectLst/>
                <a:ea typeface="Times New Roman" panose="02020603050405020304" pitchFamily="18" charset="0"/>
              </a:rPr>
              <a:t>.» = &lt;да, нет&gt;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0E0C009E-8AE0-420C-93E9-C3712D9F89A4}"/>
              </a:ext>
            </a:extLst>
          </p:cNvPr>
          <p:cNvSpPr txBox="1"/>
          <p:nvPr/>
        </p:nvSpPr>
        <p:spPr>
          <a:xfrm>
            <a:off x="6494250" y="1950069"/>
            <a:ext cx="5372101" cy="29578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</a:pPr>
            <a:r>
              <a:rPr lang="ru-RU" sz="1800" b="1" dirty="0">
                <a:effectLst/>
                <a:ea typeface="Times New Roman" panose="02020603050405020304" pitchFamily="18" charset="0"/>
              </a:rPr>
              <a:t>Обозначения:</a:t>
            </a:r>
            <a:endParaRPr lang="ru-RU" sz="1200" b="1" dirty="0">
              <a:effectLst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sz="1800" dirty="0">
                <a:effectLst/>
                <a:ea typeface="Times New Roman" panose="02020603050405020304" pitchFamily="18" charset="0"/>
              </a:rPr>
              <a:t>X</a:t>
            </a:r>
            <a:r>
              <a:rPr lang="ru-RU" sz="1800" baseline="-25000" dirty="0">
                <a:effectLst/>
                <a:ea typeface="Times New Roman" panose="02020603050405020304" pitchFamily="18" charset="0"/>
              </a:rPr>
              <a:t>1</a:t>
            </a:r>
            <a:r>
              <a:rPr lang="ru-RU" sz="1800" dirty="0">
                <a:effectLst/>
                <a:ea typeface="Times New Roman" panose="02020603050405020304" pitchFamily="18" charset="0"/>
              </a:rPr>
              <a:t>, X</a:t>
            </a:r>
            <a:r>
              <a:rPr lang="ru-RU" sz="1800" baseline="-25000" dirty="0">
                <a:effectLst/>
                <a:ea typeface="Times New Roman" panose="02020603050405020304" pitchFamily="18" charset="0"/>
              </a:rPr>
              <a:t>2</a:t>
            </a:r>
            <a:r>
              <a:rPr lang="ru-RU" sz="1800" dirty="0">
                <a:effectLst/>
                <a:ea typeface="Times New Roman" panose="02020603050405020304" pitchFamily="18" charset="0"/>
              </a:rPr>
              <a:t>, X</a:t>
            </a:r>
            <a:r>
              <a:rPr lang="ru-RU" sz="1800" baseline="-25000" dirty="0">
                <a:effectLst/>
                <a:ea typeface="Times New Roman" panose="02020603050405020304" pitchFamily="18" charset="0"/>
              </a:rPr>
              <a:t>3</a:t>
            </a:r>
            <a:r>
              <a:rPr lang="ru-RU" sz="1800" dirty="0">
                <a:effectLst/>
                <a:ea typeface="Times New Roman" panose="02020603050405020304" pitchFamily="18" charset="0"/>
              </a:rPr>
              <a:t> = &lt;M, T, NM&gt;</a:t>
            </a:r>
            <a:endParaRPr lang="ru-RU" sz="1200" dirty="0">
              <a:effectLst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1800" dirty="0">
                <a:effectLst/>
                <a:ea typeface="Times New Roman" panose="02020603050405020304" pitchFamily="18" charset="0"/>
              </a:rPr>
              <a:t>X</a:t>
            </a:r>
            <a:r>
              <a:rPr lang="en-US" sz="1800" baseline="-25000" dirty="0">
                <a:effectLst/>
                <a:ea typeface="Times New Roman" panose="02020603050405020304" pitchFamily="18" charset="0"/>
              </a:rPr>
              <a:t>4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, X</a:t>
            </a:r>
            <a:r>
              <a:rPr lang="en-US" sz="1800" baseline="-25000" dirty="0">
                <a:effectLst/>
                <a:ea typeface="Times New Roman" panose="02020603050405020304" pitchFamily="18" charset="0"/>
              </a:rPr>
              <a:t>5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, X</a:t>
            </a:r>
            <a:r>
              <a:rPr lang="en-US" sz="1800" baseline="-25000" dirty="0">
                <a:effectLst/>
                <a:ea typeface="Times New Roman" panose="02020603050405020304" pitchFamily="18" charset="0"/>
              </a:rPr>
              <a:t>6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, X</a:t>
            </a:r>
            <a:r>
              <a:rPr lang="en-US" sz="1800" baseline="-25000" dirty="0">
                <a:effectLst/>
                <a:ea typeface="Times New Roman" panose="02020603050405020304" pitchFamily="18" charset="0"/>
              </a:rPr>
              <a:t>16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, X</a:t>
            </a:r>
            <a:r>
              <a:rPr lang="en-US" sz="1800" baseline="-25000" dirty="0">
                <a:effectLst/>
                <a:ea typeface="Times New Roman" panose="02020603050405020304" pitchFamily="18" charset="0"/>
              </a:rPr>
              <a:t>19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, X</a:t>
            </a:r>
            <a:r>
              <a:rPr lang="en-US" sz="1800" baseline="-25000" dirty="0">
                <a:effectLst/>
                <a:ea typeface="Times New Roman" panose="02020603050405020304" pitchFamily="18" charset="0"/>
              </a:rPr>
              <a:t>21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, X</a:t>
            </a:r>
            <a:r>
              <a:rPr lang="en-US" sz="1800" baseline="-25000" dirty="0">
                <a:effectLst/>
                <a:ea typeface="Times New Roman" panose="02020603050405020304" pitchFamily="18" charset="0"/>
              </a:rPr>
              <a:t>33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, X</a:t>
            </a:r>
            <a:r>
              <a:rPr lang="en-US" sz="1800" baseline="-25000" dirty="0">
                <a:effectLst/>
                <a:ea typeface="Times New Roman" panose="02020603050405020304" pitchFamily="18" charset="0"/>
              </a:rPr>
              <a:t>35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 = &lt;ON, OFF&gt;</a:t>
            </a:r>
            <a:endParaRPr lang="ru-RU" sz="1200" dirty="0">
              <a:effectLst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1800" dirty="0">
                <a:effectLst/>
                <a:ea typeface="Times New Roman" panose="02020603050405020304" pitchFamily="18" charset="0"/>
              </a:rPr>
              <a:t>X</a:t>
            </a:r>
            <a:r>
              <a:rPr lang="en-US" sz="1800" baseline="-25000" dirty="0">
                <a:effectLst/>
                <a:ea typeface="Times New Roman" panose="02020603050405020304" pitchFamily="18" charset="0"/>
              </a:rPr>
              <a:t>7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, X</a:t>
            </a:r>
            <a:r>
              <a:rPr lang="en-US" sz="1800" baseline="-25000" dirty="0">
                <a:effectLst/>
                <a:ea typeface="Times New Roman" panose="02020603050405020304" pitchFamily="18" charset="0"/>
              </a:rPr>
              <a:t>8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, X</a:t>
            </a:r>
            <a:r>
              <a:rPr lang="en-US" sz="1800" baseline="-25000" dirty="0">
                <a:effectLst/>
                <a:ea typeface="Times New Roman" panose="02020603050405020304" pitchFamily="18" charset="0"/>
              </a:rPr>
              <a:t>9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, X</a:t>
            </a:r>
            <a:r>
              <a:rPr lang="en-US" sz="1800" baseline="-25000" dirty="0">
                <a:effectLst/>
                <a:ea typeface="Times New Roman" panose="02020603050405020304" pitchFamily="18" charset="0"/>
              </a:rPr>
              <a:t>10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, X</a:t>
            </a:r>
            <a:r>
              <a:rPr lang="en-US" sz="1800" baseline="-25000" dirty="0">
                <a:effectLst/>
                <a:ea typeface="Times New Roman" panose="02020603050405020304" pitchFamily="18" charset="0"/>
              </a:rPr>
              <a:t>11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, X</a:t>
            </a:r>
            <a:r>
              <a:rPr lang="en-US" sz="1800" baseline="-25000" dirty="0">
                <a:effectLst/>
                <a:ea typeface="Times New Roman" panose="02020603050405020304" pitchFamily="18" charset="0"/>
              </a:rPr>
              <a:t>12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, X</a:t>
            </a:r>
            <a:r>
              <a:rPr lang="en-US" sz="1800" baseline="-25000" dirty="0">
                <a:effectLst/>
                <a:ea typeface="Times New Roman" panose="02020603050405020304" pitchFamily="18" charset="0"/>
              </a:rPr>
              <a:t>13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, X</a:t>
            </a:r>
            <a:r>
              <a:rPr lang="en-US" sz="1800" baseline="-25000" dirty="0">
                <a:effectLst/>
                <a:ea typeface="Times New Roman" panose="02020603050405020304" pitchFamily="18" charset="0"/>
              </a:rPr>
              <a:t>41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, X</a:t>
            </a:r>
            <a:r>
              <a:rPr lang="en-US" sz="1800" baseline="-25000" dirty="0">
                <a:effectLst/>
                <a:ea typeface="Times New Roman" panose="02020603050405020304" pitchFamily="18" charset="0"/>
              </a:rPr>
              <a:t>43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, X</a:t>
            </a:r>
            <a:r>
              <a:rPr lang="en-US" sz="1800" baseline="-25000" dirty="0">
                <a:effectLst/>
                <a:ea typeface="Times New Roman" panose="02020603050405020304" pitchFamily="18" charset="0"/>
              </a:rPr>
              <a:t>44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, X</a:t>
            </a:r>
            <a:r>
              <a:rPr lang="en-US" sz="1800" baseline="-25000" dirty="0">
                <a:effectLst/>
                <a:ea typeface="Times New Roman" panose="02020603050405020304" pitchFamily="18" charset="0"/>
              </a:rPr>
              <a:t>45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 = &lt;Y, N&gt;</a:t>
            </a:r>
            <a:endParaRPr lang="ru-RU" sz="1200" dirty="0">
              <a:effectLst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1800" dirty="0">
                <a:effectLst/>
                <a:ea typeface="Times New Roman" panose="02020603050405020304" pitchFamily="18" charset="0"/>
              </a:rPr>
              <a:t>X</a:t>
            </a:r>
            <a:r>
              <a:rPr lang="en-US" sz="1800" baseline="-25000" dirty="0">
                <a:effectLst/>
                <a:ea typeface="Times New Roman" panose="02020603050405020304" pitchFamily="18" charset="0"/>
              </a:rPr>
              <a:t>14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, X</a:t>
            </a:r>
            <a:r>
              <a:rPr lang="en-US" sz="1800" baseline="-25000" dirty="0">
                <a:effectLst/>
                <a:ea typeface="Times New Roman" panose="02020603050405020304" pitchFamily="18" charset="0"/>
              </a:rPr>
              <a:t>15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, X</a:t>
            </a:r>
            <a:r>
              <a:rPr lang="en-US" sz="1800" baseline="-25000" dirty="0">
                <a:effectLst/>
                <a:ea typeface="Times New Roman" panose="02020603050405020304" pitchFamily="18" charset="0"/>
              </a:rPr>
              <a:t>17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, X</a:t>
            </a:r>
            <a:r>
              <a:rPr lang="en-US" sz="1800" baseline="-25000" dirty="0">
                <a:effectLst/>
                <a:ea typeface="Times New Roman" panose="02020603050405020304" pitchFamily="18" charset="0"/>
              </a:rPr>
              <a:t>18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, X</a:t>
            </a:r>
            <a:r>
              <a:rPr lang="en-US" sz="1800" baseline="-25000" dirty="0">
                <a:effectLst/>
                <a:ea typeface="Times New Roman" panose="02020603050405020304" pitchFamily="18" charset="0"/>
              </a:rPr>
              <a:t>20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, X</a:t>
            </a:r>
            <a:r>
              <a:rPr lang="en-US" sz="1800" baseline="-25000" dirty="0">
                <a:effectLst/>
                <a:ea typeface="Times New Roman" panose="02020603050405020304" pitchFamily="18" charset="0"/>
              </a:rPr>
              <a:t>22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, X</a:t>
            </a:r>
            <a:r>
              <a:rPr lang="en-US" sz="1800" baseline="-25000" dirty="0">
                <a:effectLst/>
                <a:ea typeface="Times New Roman" panose="02020603050405020304" pitchFamily="18" charset="0"/>
              </a:rPr>
              <a:t>23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, X</a:t>
            </a:r>
            <a:r>
              <a:rPr lang="en-US" sz="1800" baseline="-25000" dirty="0">
                <a:effectLst/>
                <a:ea typeface="Times New Roman" panose="02020603050405020304" pitchFamily="18" charset="0"/>
              </a:rPr>
              <a:t>24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, X</a:t>
            </a:r>
            <a:r>
              <a:rPr lang="en-US" sz="1800" baseline="-25000" dirty="0">
                <a:effectLst/>
                <a:ea typeface="Times New Roman" panose="02020603050405020304" pitchFamily="18" charset="0"/>
              </a:rPr>
              <a:t>25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, X</a:t>
            </a:r>
            <a:r>
              <a:rPr lang="en-US" sz="1800" baseline="-25000" dirty="0">
                <a:effectLst/>
                <a:ea typeface="Times New Roman" panose="02020603050405020304" pitchFamily="18" charset="0"/>
              </a:rPr>
              <a:t>28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, X</a:t>
            </a:r>
            <a:r>
              <a:rPr lang="en-US" sz="1800" baseline="-25000" dirty="0">
                <a:effectLst/>
                <a:ea typeface="Times New Roman" panose="02020603050405020304" pitchFamily="18" charset="0"/>
              </a:rPr>
              <a:t>29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, X</a:t>
            </a:r>
            <a:r>
              <a:rPr lang="en-US" sz="1800" baseline="-25000" dirty="0">
                <a:effectLst/>
                <a:ea typeface="Times New Roman" panose="02020603050405020304" pitchFamily="18" charset="0"/>
              </a:rPr>
              <a:t>30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, X</a:t>
            </a:r>
            <a:r>
              <a:rPr lang="en-US" sz="1800" baseline="-25000" dirty="0">
                <a:effectLst/>
                <a:ea typeface="Times New Roman" panose="02020603050405020304" pitchFamily="18" charset="0"/>
              </a:rPr>
              <a:t>31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, X</a:t>
            </a:r>
            <a:r>
              <a:rPr lang="en-US" sz="1800" baseline="-25000" dirty="0">
                <a:effectLst/>
                <a:ea typeface="Times New Roman" panose="02020603050405020304" pitchFamily="18" charset="0"/>
              </a:rPr>
              <a:t>32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, X</a:t>
            </a:r>
            <a:r>
              <a:rPr lang="en-US" sz="1800" baseline="-25000" dirty="0">
                <a:effectLst/>
                <a:ea typeface="Times New Roman" panose="02020603050405020304" pitchFamily="18" charset="0"/>
              </a:rPr>
              <a:t>34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, X</a:t>
            </a:r>
            <a:r>
              <a:rPr lang="en-US" sz="1800" baseline="-25000" dirty="0">
                <a:effectLst/>
                <a:ea typeface="Times New Roman" panose="02020603050405020304" pitchFamily="18" charset="0"/>
              </a:rPr>
              <a:t>36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, X</a:t>
            </a:r>
            <a:r>
              <a:rPr lang="en-US" sz="1800" baseline="-25000" dirty="0">
                <a:effectLst/>
                <a:ea typeface="Times New Roman" panose="02020603050405020304" pitchFamily="18" charset="0"/>
              </a:rPr>
              <a:t>37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, X</a:t>
            </a:r>
            <a:r>
              <a:rPr lang="en-US" sz="1800" baseline="-25000" dirty="0">
                <a:effectLst/>
                <a:ea typeface="Times New Roman" panose="02020603050405020304" pitchFamily="18" charset="0"/>
              </a:rPr>
              <a:t>38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, X</a:t>
            </a:r>
            <a:r>
              <a:rPr lang="en-US" sz="1800" baseline="-25000" dirty="0">
                <a:effectLst/>
                <a:ea typeface="Times New Roman" panose="02020603050405020304" pitchFamily="18" charset="0"/>
              </a:rPr>
              <a:t>39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, X</a:t>
            </a:r>
            <a:r>
              <a:rPr lang="en-US" sz="1800" baseline="-25000" dirty="0">
                <a:effectLst/>
                <a:ea typeface="Times New Roman" panose="02020603050405020304" pitchFamily="18" charset="0"/>
              </a:rPr>
              <a:t>40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, X</a:t>
            </a:r>
            <a:r>
              <a:rPr lang="en-US" sz="1800" baseline="-25000" dirty="0">
                <a:effectLst/>
                <a:ea typeface="Times New Roman" panose="02020603050405020304" pitchFamily="18" charset="0"/>
              </a:rPr>
              <a:t>42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 = &lt;O, C&gt;</a:t>
            </a:r>
            <a:endParaRPr lang="ru-RU" sz="1200" dirty="0">
              <a:effectLst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sz="1800" dirty="0">
                <a:effectLst/>
                <a:ea typeface="Times New Roman" panose="02020603050405020304" pitchFamily="18" charset="0"/>
              </a:rPr>
              <a:t>X</a:t>
            </a:r>
            <a:r>
              <a:rPr lang="ru-RU" sz="1800" baseline="-25000" dirty="0">
                <a:effectLst/>
                <a:ea typeface="Times New Roman" panose="02020603050405020304" pitchFamily="18" charset="0"/>
              </a:rPr>
              <a:t>26</a:t>
            </a:r>
            <a:r>
              <a:rPr lang="ru-RU" sz="1800" dirty="0">
                <a:effectLst/>
                <a:ea typeface="Times New Roman" panose="02020603050405020304" pitchFamily="18" charset="0"/>
              </a:rPr>
              <a:t>, X</a:t>
            </a:r>
            <a:r>
              <a:rPr lang="ru-RU" sz="1800" baseline="-25000" dirty="0">
                <a:effectLst/>
                <a:ea typeface="Times New Roman" panose="02020603050405020304" pitchFamily="18" charset="0"/>
              </a:rPr>
              <a:t>27</a:t>
            </a:r>
            <a:r>
              <a:rPr lang="ru-RU" sz="1800" dirty="0">
                <a:effectLst/>
                <a:ea typeface="Times New Roman" panose="02020603050405020304" pitchFamily="18" charset="0"/>
              </a:rPr>
              <a:t> = &lt;R, NR&gt;</a:t>
            </a:r>
            <a:endParaRPr lang="ru-RU" sz="1200" dirty="0">
              <a:effectLst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12597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DAC096F-00D5-4442-9E36-71D4DF1254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4132" y="136525"/>
            <a:ext cx="10515600" cy="756309"/>
          </a:xfrm>
        </p:spPr>
        <p:txBody>
          <a:bodyPr>
            <a:normAutofit/>
          </a:bodyPr>
          <a:lstStyle/>
          <a:p>
            <a:r>
              <a:rPr lang="ru-RU" sz="3200" b="1" dirty="0">
                <a:latin typeface="+mn-lt"/>
                <a:ea typeface="Times New Roman" panose="02020603050405020304" pitchFamily="18" charset="0"/>
              </a:rPr>
              <a:t>Продукционные правила:</a:t>
            </a:r>
            <a:endParaRPr lang="ru-RU" sz="3200" b="1" dirty="0"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6D0F7FAD-F86F-449C-B55B-2B65C2FEFE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9022" y="892834"/>
            <a:ext cx="5933536" cy="5463516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1. Если «FIRCAEL36» = &lt;больше 70 и меньше либо равно 100&gt; и «FIRAEL36/1» = &lt;больше 70 и меньше либо равно 100&gt; и «FIRAEL97» = &lt;больше 70 и меньше либо равно 100&gt;, то «Световой сигнал» = &lt;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вкл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&gt; и «Звуковой сигнал» = &lt;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вкл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&gt;.</a:t>
            </a:r>
            <a:endParaRPr lang="ru-RU" sz="1800" dirty="0">
              <a:effectLst/>
              <a:latin typeface="Courier New" panose="02070309020205020404" pitchFamily="49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М</a:t>
            </a:r>
            <a:r>
              <a:rPr lang="en-US" sz="1800" b="1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≡ [((X</a:t>
            </a:r>
            <a:r>
              <a:rPr lang="en-US" sz="1800" b="1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= T) 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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(X</a:t>
            </a:r>
            <a:r>
              <a:rPr lang="en-US" sz="1800" b="1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= T) 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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(X</a:t>
            </a:r>
            <a:r>
              <a:rPr lang="en-US" sz="1800" b="1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= T)) → ((X</a:t>
            </a:r>
            <a:r>
              <a:rPr lang="en-US" sz="1800" b="1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= ON) 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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(X</a:t>
            </a:r>
            <a:r>
              <a:rPr lang="en-US" sz="1800" b="1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= ON))]</a:t>
            </a:r>
            <a:endParaRPr lang="ru-RU" sz="1800" b="1" dirty="0">
              <a:effectLst/>
              <a:latin typeface="Courier New" panose="02070309020205020404" pitchFamily="49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2. Если «FIRCAEL36» = &lt;меньше либо равно 70&gt; и «FIRAEL36/1» = &lt;меньше либо равно 70&gt; и «FIRAEL97» = &lt;меньше либо равно 70&gt;, то «Блокировка» = &lt;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вкл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&gt;.</a:t>
            </a:r>
            <a:endParaRPr lang="ru-RU" sz="1800" dirty="0">
              <a:effectLst/>
              <a:latin typeface="Courier New" panose="02070309020205020404" pitchFamily="49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</a:t>
            </a:r>
            <a:r>
              <a:rPr lang="en-US" sz="1800" b="1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≡ [((X</a:t>
            </a:r>
            <a:r>
              <a:rPr lang="en-US" sz="1800" b="1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= NM) 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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(X</a:t>
            </a:r>
            <a:r>
              <a:rPr lang="en-US" sz="1800" b="1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= NM) 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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(X</a:t>
            </a:r>
            <a:r>
              <a:rPr lang="en-US" sz="1800" b="1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= NM)) → (X</a:t>
            </a:r>
            <a:r>
              <a:rPr lang="en-US" sz="1800" b="1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6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= ON)]</a:t>
            </a:r>
            <a:endParaRPr lang="ru-RU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3.Если «Световой сигнал» = &lt;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вкл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&gt; и «Звуковой сигнал» = &lt;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вкл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&gt; и «Блокировка» = &lt;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вкл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&gt;, то «Оповестить диспетчера завода» = &lt;да&gt; и «Оповестить нач. цеха т.81 - 66» = &lt;да&gt; и «Оповестить зам. нач. цеха т. 25 - 78» = &lt;да&gt; и «Оповестить нач. установки т. 25 - 41» = &lt;да&gt; и «Оповестить установку ЛЧ-24/2000 т. 20 - 48» = &lt;да&gt; и «Оповестить установку Л-24/5 т. 27 - 70» = &lt;да&gt;.</a:t>
            </a:r>
            <a:endParaRPr lang="ru-RU" sz="1800" dirty="0">
              <a:effectLst/>
              <a:latin typeface="Courier New" panose="02070309020205020404" pitchFamily="49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</a:t>
            </a:r>
            <a:r>
              <a:rPr lang="en-US" sz="1800" b="1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≡ [((X</a:t>
            </a:r>
            <a:r>
              <a:rPr lang="en-US" sz="1800" b="1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= ON) 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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(X</a:t>
            </a:r>
            <a:r>
              <a:rPr lang="en-US" sz="1800" b="1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= ON) 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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(X</a:t>
            </a:r>
            <a:r>
              <a:rPr lang="en-US" sz="1800" b="1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6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= ON)) → ((X</a:t>
            </a:r>
            <a:r>
              <a:rPr lang="en-US" sz="1800" b="1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7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= Y) 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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(X</a:t>
            </a:r>
            <a:r>
              <a:rPr lang="en-US" sz="1800" b="1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8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= Y) 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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(X</a:t>
            </a:r>
            <a:r>
              <a:rPr lang="en-US" sz="1800" b="1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9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= Y) 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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(X</a:t>
            </a:r>
            <a:r>
              <a:rPr lang="en-US" sz="1800" b="1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10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= Y) 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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(X</a:t>
            </a:r>
            <a:r>
              <a:rPr lang="en-US" sz="1800" b="1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11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= Y) 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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(X</a:t>
            </a:r>
            <a:r>
              <a:rPr lang="en-US" sz="1800" b="1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12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= Y))]</a:t>
            </a:r>
            <a:endParaRPr lang="ru-RU" sz="1800" b="1" dirty="0">
              <a:effectLst/>
              <a:latin typeface="Courier New" panose="02070309020205020404" pitchFamily="49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ru-RU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ru-RU" sz="1800" b="1" dirty="0">
              <a:effectLst/>
              <a:latin typeface="Courier New" panose="02070309020205020404" pitchFamily="49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23AAC2DB-9FE7-4005-A7D2-4EAEA0F13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AA1AF-C4C6-437C-B97C-BE3CA86A063B}" type="slidenum">
              <a:rPr lang="ru-RU" smtClean="0"/>
              <a:t>17</a:t>
            </a:fld>
            <a:endParaRPr lang="ru-RU"/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1BAF3A8B-D40F-4C20-B78A-8B93AAED5BBB}"/>
              </a:ext>
            </a:extLst>
          </p:cNvPr>
          <p:cNvSpPr txBox="1"/>
          <p:nvPr/>
        </p:nvSpPr>
        <p:spPr>
          <a:xfrm>
            <a:off x="6819899" y="666730"/>
            <a:ext cx="5372101" cy="29578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</a:pPr>
            <a:r>
              <a:rPr lang="ru-RU" sz="1800" b="1" dirty="0">
                <a:effectLst/>
                <a:ea typeface="Times New Roman" panose="02020603050405020304" pitchFamily="18" charset="0"/>
              </a:rPr>
              <a:t>Обозначения:</a:t>
            </a:r>
            <a:endParaRPr lang="ru-RU" sz="1200" b="1" dirty="0">
              <a:effectLst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sz="1800" dirty="0">
                <a:effectLst/>
                <a:ea typeface="Times New Roman" panose="02020603050405020304" pitchFamily="18" charset="0"/>
              </a:rPr>
              <a:t>X</a:t>
            </a:r>
            <a:r>
              <a:rPr lang="ru-RU" sz="1800" baseline="-25000" dirty="0">
                <a:effectLst/>
                <a:ea typeface="Times New Roman" panose="02020603050405020304" pitchFamily="18" charset="0"/>
              </a:rPr>
              <a:t>1</a:t>
            </a:r>
            <a:r>
              <a:rPr lang="ru-RU" sz="1800" dirty="0">
                <a:effectLst/>
                <a:ea typeface="Times New Roman" panose="02020603050405020304" pitchFamily="18" charset="0"/>
              </a:rPr>
              <a:t>, X</a:t>
            </a:r>
            <a:r>
              <a:rPr lang="ru-RU" sz="1800" baseline="-25000" dirty="0">
                <a:effectLst/>
                <a:ea typeface="Times New Roman" panose="02020603050405020304" pitchFamily="18" charset="0"/>
              </a:rPr>
              <a:t>2</a:t>
            </a:r>
            <a:r>
              <a:rPr lang="ru-RU" sz="1800" dirty="0">
                <a:effectLst/>
                <a:ea typeface="Times New Roman" panose="02020603050405020304" pitchFamily="18" charset="0"/>
              </a:rPr>
              <a:t>, X</a:t>
            </a:r>
            <a:r>
              <a:rPr lang="ru-RU" sz="1800" baseline="-25000" dirty="0">
                <a:effectLst/>
                <a:ea typeface="Times New Roman" panose="02020603050405020304" pitchFamily="18" charset="0"/>
              </a:rPr>
              <a:t>3</a:t>
            </a:r>
            <a:r>
              <a:rPr lang="ru-RU" sz="1800" dirty="0">
                <a:effectLst/>
                <a:ea typeface="Times New Roman" panose="02020603050405020304" pitchFamily="18" charset="0"/>
              </a:rPr>
              <a:t> = &lt;M, T, NM&gt;</a:t>
            </a:r>
            <a:endParaRPr lang="ru-RU" sz="1200" dirty="0">
              <a:effectLst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1800" dirty="0">
                <a:effectLst/>
                <a:ea typeface="Times New Roman" panose="02020603050405020304" pitchFamily="18" charset="0"/>
              </a:rPr>
              <a:t>X</a:t>
            </a:r>
            <a:r>
              <a:rPr lang="en-US" sz="1800" baseline="-25000" dirty="0">
                <a:effectLst/>
                <a:ea typeface="Times New Roman" panose="02020603050405020304" pitchFamily="18" charset="0"/>
              </a:rPr>
              <a:t>4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, X</a:t>
            </a:r>
            <a:r>
              <a:rPr lang="en-US" sz="1800" baseline="-25000" dirty="0">
                <a:effectLst/>
                <a:ea typeface="Times New Roman" panose="02020603050405020304" pitchFamily="18" charset="0"/>
              </a:rPr>
              <a:t>5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, X</a:t>
            </a:r>
            <a:r>
              <a:rPr lang="en-US" sz="1800" baseline="-25000" dirty="0">
                <a:effectLst/>
                <a:ea typeface="Times New Roman" panose="02020603050405020304" pitchFamily="18" charset="0"/>
              </a:rPr>
              <a:t>6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, X</a:t>
            </a:r>
            <a:r>
              <a:rPr lang="en-US" sz="1800" baseline="-25000" dirty="0">
                <a:effectLst/>
                <a:ea typeface="Times New Roman" panose="02020603050405020304" pitchFamily="18" charset="0"/>
              </a:rPr>
              <a:t>16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, X</a:t>
            </a:r>
            <a:r>
              <a:rPr lang="en-US" sz="1800" baseline="-25000" dirty="0">
                <a:effectLst/>
                <a:ea typeface="Times New Roman" panose="02020603050405020304" pitchFamily="18" charset="0"/>
              </a:rPr>
              <a:t>19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, X</a:t>
            </a:r>
            <a:r>
              <a:rPr lang="en-US" sz="1800" baseline="-25000" dirty="0">
                <a:effectLst/>
                <a:ea typeface="Times New Roman" panose="02020603050405020304" pitchFamily="18" charset="0"/>
              </a:rPr>
              <a:t>21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, X</a:t>
            </a:r>
            <a:r>
              <a:rPr lang="en-US" sz="1800" baseline="-25000" dirty="0">
                <a:effectLst/>
                <a:ea typeface="Times New Roman" panose="02020603050405020304" pitchFamily="18" charset="0"/>
              </a:rPr>
              <a:t>33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, X</a:t>
            </a:r>
            <a:r>
              <a:rPr lang="en-US" sz="1800" baseline="-25000" dirty="0">
                <a:effectLst/>
                <a:ea typeface="Times New Roman" panose="02020603050405020304" pitchFamily="18" charset="0"/>
              </a:rPr>
              <a:t>35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 = &lt;ON, OFF&gt;</a:t>
            </a:r>
            <a:endParaRPr lang="ru-RU" sz="1200" dirty="0">
              <a:effectLst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1800" dirty="0">
                <a:effectLst/>
                <a:ea typeface="Times New Roman" panose="02020603050405020304" pitchFamily="18" charset="0"/>
              </a:rPr>
              <a:t>X</a:t>
            </a:r>
            <a:r>
              <a:rPr lang="en-US" sz="1800" baseline="-25000" dirty="0">
                <a:effectLst/>
                <a:ea typeface="Times New Roman" panose="02020603050405020304" pitchFamily="18" charset="0"/>
              </a:rPr>
              <a:t>7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, X</a:t>
            </a:r>
            <a:r>
              <a:rPr lang="en-US" sz="1800" baseline="-25000" dirty="0">
                <a:effectLst/>
                <a:ea typeface="Times New Roman" panose="02020603050405020304" pitchFamily="18" charset="0"/>
              </a:rPr>
              <a:t>8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, X</a:t>
            </a:r>
            <a:r>
              <a:rPr lang="en-US" sz="1800" baseline="-25000" dirty="0">
                <a:effectLst/>
                <a:ea typeface="Times New Roman" panose="02020603050405020304" pitchFamily="18" charset="0"/>
              </a:rPr>
              <a:t>9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, X</a:t>
            </a:r>
            <a:r>
              <a:rPr lang="en-US" sz="1800" baseline="-25000" dirty="0">
                <a:effectLst/>
                <a:ea typeface="Times New Roman" panose="02020603050405020304" pitchFamily="18" charset="0"/>
              </a:rPr>
              <a:t>10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, X</a:t>
            </a:r>
            <a:r>
              <a:rPr lang="en-US" sz="1800" baseline="-25000" dirty="0">
                <a:effectLst/>
                <a:ea typeface="Times New Roman" panose="02020603050405020304" pitchFamily="18" charset="0"/>
              </a:rPr>
              <a:t>11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, X</a:t>
            </a:r>
            <a:r>
              <a:rPr lang="en-US" sz="1800" baseline="-25000" dirty="0">
                <a:effectLst/>
                <a:ea typeface="Times New Roman" panose="02020603050405020304" pitchFamily="18" charset="0"/>
              </a:rPr>
              <a:t>12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, X</a:t>
            </a:r>
            <a:r>
              <a:rPr lang="en-US" sz="1800" baseline="-25000" dirty="0">
                <a:effectLst/>
                <a:ea typeface="Times New Roman" panose="02020603050405020304" pitchFamily="18" charset="0"/>
              </a:rPr>
              <a:t>13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, X</a:t>
            </a:r>
            <a:r>
              <a:rPr lang="en-US" sz="1800" baseline="-25000" dirty="0">
                <a:effectLst/>
                <a:ea typeface="Times New Roman" panose="02020603050405020304" pitchFamily="18" charset="0"/>
              </a:rPr>
              <a:t>41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, X</a:t>
            </a:r>
            <a:r>
              <a:rPr lang="en-US" sz="1800" baseline="-25000" dirty="0">
                <a:effectLst/>
                <a:ea typeface="Times New Roman" panose="02020603050405020304" pitchFamily="18" charset="0"/>
              </a:rPr>
              <a:t>43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, X</a:t>
            </a:r>
            <a:r>
              <a:rPr lang="en-US" sz="1800" baseline="-25000" dirty="0">
                <a:effectLst/>
                <a:ea typeface="Times New Roman" panose="02020603050405020304" pitchFamily="18" charset="0"/>
              </a:rPr>
              <a:t>44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, X</a:t>
            </a:r>
            <a:r>
              <a:rPr lang="en-US" sz="1800" baseline="-25000" dirty="0">
                <a:effectLst/>
                <a:ea typeface="Times New Roman" panose="02020603050405020304" pitchFamily="18" charset="0"/>
              </a:rPr>
              <a:t>45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 = &lt;Y, N&gt;</a:t>
            </a:r>
            <a:endParaRPr lang="ru-RU" sz="1200" dirty="0">
              <a:effectLst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1800" dirty="0">
                <a:effectLst/>
                <a:ea typeface="Times New Roman" panose="02020603050405020304" pitchFamily="18" charset="0"/>
              </a:rPr>
              <a:t>X</a:t>
            </a:r>
            <a:r>
              <a:rPr lang="en-US" sz="1800" baseline="-25000" dirty="0">
                <a:effectLst/>
                <a:ea typeface="Times New Roman" panose="02020603050405020304" pitchFamily="18" charset="0"/>
              </a:rPr>
              <a:t>14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, X</a:t>
            </a:r>
            <a:r>
              <a:rPr lang="en-US" sz="1800" baseline="-25000" dirty="0">
                <a:effectLst/>
                <a:ea typeface="Times New Roman" panose="02020603050405020304" pitchFamily="18" charset="0"/>
              </a:rPr>
              <a:t>15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, X</a:t>
            </a:r>
            <a:r>
              <a:rPr lang="en-US" sz="1800" baseline="-25000" dirty="0">
                <a:effectLst/>
                <a:ea typeface="Times New Roman" panose="02020603050405020304" pitchFamily="18" charset="0"/>
              </a:rPr>
              <a:t>17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, X</a:t>
            </a:r>
            <a:r>
              <a:rPr lang="en-US" sz="1800" baseline="-25000" dirty="0">
                <a:effectLst/>
                <a:ea typeface="Times New Roman" panose="02020603050405020304" pitchFamily="18" charset="0"/>
              </a:rPr>
              <a:t>18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, X</a:t>
            </a:r>
            <a:r>
              <a:rPr lang="en-US" sz="1800" baseline="-25000" dirty="0">
                <a:effectLst/>
                <a:ea typeface="Times New Roman" panose="02020603050405020304" pitchFamily="18" charset="0"/>
              </a:rPr>
              <a:t>20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, X</a:t>
            </a:r>
            <a:r>
              <a:rPr lang="en-US" sz="1800" baseline="-25000" dirty="0">
                <a:effectLst/>
                <a:ea typeface="Times New Roman" panose="02020603050405020304" pitchFamily="18" charset="0"/>
              </a:rPr>
              <a:t>22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, X</a:t>
            </a:r>
            <a:r>
              <a:rPr lang="en-US" sz="1800" baseline="-25000" dirty="0">
                <a:effectLst/>
                <a:ea typeface="Times New Roman" panose="02020603050405020304" pitchFamily="18" charset="0"/>
              </a:rPr>
              <a:t>23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, X</a:t>
            </a:r>
            <a:r>
              <a:rPr lang="en-US" sz="1800" baseline="-25000" dirty="0">
                <a:effectLst/>
                <a:ea typeface="Times New Roman" panose="02020603050405020304" pitchFamily="18" charset="0"/>
              </a:rPr>
              <a:t>24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, X</a:t>
            </a:r>
            <a:r>
              <a:rPr lang="en-US" sz="1800" baseline="-25000" dirty="0">
                <a:effectLst/>
                <a:ea typeface="Times New Roman" panose="02020603050405020304" pitchFamily="18" charset="0"/>
              </a:rPr>
              <a:t>25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, X</a:t>
            </a:r>
            <a:r>
              <a:rPr lang="en-US" sz="1800" baseline="-25000" dirty="0">
                <a:effectLst/>
                <a:ea typeface="Times New Roman" panose="02020603050405020304" pitchFamily="18" charset="0"/>
              </a:rPr>
              <a:t>28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, X</a:t>
            </a:r>
            <a:r>
              <a:rPr lang="en-US" sz="1800" baseline="-25000" dirty="0">
                <a:effectLst/>
                <a:ea typeface="Times New Roman" panose="02020603050405020304" pitchFamily="18" charset="0"/>
              </a:rPr>
              <a:t>29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, X</a:t>
            </a:r>
            <a:r>
              <a:rPr lang="en-US" sz="1800" baseline="-25000" dirty="0">
                <a:effectLst/>
                <a:ea typeface="Times New Roman" panose="02020603050405020304" pitchFamily="18" charset="0"/>
              </a:rPr>
              <a:t>30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, X</a:t>
            </a:r>
            <a:r>
              <a:rPr lang="en-US" sz="1800" baseline="-25000" dirty="0">
                <a:effectLst/>
                <a:ea typeface="Times New Roman" panose="02020603050405020304" pitchFamily="18" charset="0"/>
              </a:rPr>
              <a:t>31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, X</a:t>
            </a:r>
            <a:r>
              <a:rPr lang="en-US" sz="1800" baseline="-25000" dirty="0">
                <a:effectLst/>
                <a:ea typeface="Times New Roman" panose="02020603050405020304" pitchFamily="18" charset="0"/>
              </a:rPr>
              <a:t>32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, X</a:t>
            </a:r>
            <a:r>
              <a:rPr lang="en-US" sz="1800" baseline="-25000" dirty="0">
                <a:effectLst/>
                <a:ea typeface="Times New Roman" panose="02020603050405020304" pitchFamily="18" charset="0"/>
              </a:rPr>
              <a:t>34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, X</a:t>
            </a:r>
            <a:r>
              <a:rPr lang="en-US" sz="1800" baseline="-25000" dirty="0">
                <a:effectLst/>
                <a:ea typeface="Times New Roman" panose="02020603050405020304" pitchFamily="18" charset="0"/>
              </a:rPr>
              <a:t>36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, X</a:t>
            </a:r>
            <a:r>
              <a:rPr lang="en-US" sz="1800" baseline="-25000" dirty="0">
                <a:effectLst/>
                <a:ea typeface="Times New Roman" panose="02020603050405020304" pitchFamily="18" charset="0"/>
              </a:rPr>
              <a:t>37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, X</a:t>
            </a:r>
            <a:r>
              <a:rPr lang="en-US" sz="1800" baseline="-25000" dirty="0">
                <a:effectLst/>
                <a:ea typeface="Times New Roman" panose="02020603050405020304" pitchFamily="18" charset="0"/>
              </a:rPr>
              <a:t>38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, X</a:t>
            </a:r>
            <a:r>
              <a:rPr lang="en-US" sz="1800" baseline="-25000" dirty="0">
                <a:effectLst/>
                <a:ea typeface="Times New Roman" panose="02020603050405020304" pitchFamily="18" charset="0"/>
              </a:rPr>
              <a:t>39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, X</a:t>
            </a:r>
            <a:r>
              <a:rPr lang="en-US" sz="1800" baseline="-25000" dirty="0">
                <a:effectLst/>
                <a:ea typeface="Times New Roman" panose="02020603050405020304" pitchFamily="18" charset="0"/>
              </a:rPr>
              <a:t>40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, X</a:t>
            </a:r>
            <a:r>
              <a:rPr lang="en-US" sz="1800" baseline="-25000" dirty="0">
                <a:effectLst/>
                <a:ea typeface="Times New Roman" panose="02020603050405020304" pitchFamily="18" charset="0"/>
              </a:rPr>
              <a:t>42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 = &lt;O, C&gt;</a:t>
            </a:r>
            <a:endParaRPr lang="ru-RU" sz="1200" dirty="0">
              <a:effectLst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sz="1800" dirty="0">
                <a:effectLst/>
                <a:ea typeface="Times New Roman" panose="02020603050405020304" pitchFamily="18" charset="0"/>
              </a:rPr>
              <a:t>X</a:t>
            </a:r>
            <a:r>
              <a:rPr lang="ru-RU" sz="1800" baseline="-25000" dirty="0">
                <a:effectLst/>
                <a:ea typeface="Times New Roman" panose="02020603050405020304" pitchFamily="18" charset="0"/>
              </a:rPr>
              <a:t>26</a:t>
            </a:r>
            <a:r>
              <a:rPr lang="ru-RU" sz="1800" dirty="0">
                <a:effectLst/>
                <a:ea typeface="Times New Roman" panose="02020603050405020304" pitchFamily="18" charset="0"/>
              </a:rPr>
              <a:t>, X</a:t>
            </a:r>
            <a:r>
              <a:rPr lang="ru-RU" sz="1800" baseline="-25000" dirty="0">
                <a:effectLst/>
                <a:ea typeface="Times New Roman" panose="02020603050405020304" pitchFamily="18" charset="0"/>
              </a:rPr>
              <a:t>27</a:t>
            </a:r>
            <a:r>
              <a:rPr lang="ru-RU" sz="1800" dirty="0">
                <a:effectLst/>
                <a:ea typeface="Times New Roman" panose="02020603050405020304" pitchFamily="18" charset="0"/>
              </a:rPr>
              <a:t> = &lt;R, NR&gt;</a:t>
            </a:r>
            <a:endParaRPr lang="ru-RU" sz="1200" dirty="0">
              <a:effectLst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2057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5C19AB62-3300-4F3D-89CA-2DD3671BDB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3503" y="254504"/>
            <a:ext cx="10515600" cy="5504103"/>
          </a:xfrm>
        </p:spPr>
        <p:txBody>
          <a:bodyPr>
            <a:normAutofit/>
          </a:bodyPr>
          <a:lstStyle/>
          <a:p>
            <a:pPr indent="0" algn="just">
              <a:lnSpc>
                <a:spcPct val="150000"/>
              </a:lnSpc>
              <a:buNone/>
            </a:pPr>
            <a:r>
              <a:rPr lang="ru-RU" sz="2400" b="1" i="1" spc="5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Продукционные правила </a:t>
            </a:r>
            <a:r>
              <a:rPr lang="ru-RU" sz="2400" i="1" spc="5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— Р</a:t>
            </a:r>
            <a:r>
              <a:rPr lang="en-US" sz="2400" i="1" spc="5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R</a:t>
            </a:r>
            <a:r>
              <a:rPr lang="ru-RU" sz="2400" i="1" spc="5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—это </a:t>
            </a:r>
            <a:r>
              <a:rPr lang="ru-RU" sz="2400" spc="5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структурно-лингвисти­</a:t>
            </a:r>
            <a:r>
              <a:rPr lang="ru-RU" sz="2400" spc="-5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ческие модели представления процедурных знаний предметной области (рекомен­</a:t>
            </a:r>
            <a:r>
              <a:rPr lang="ru-RU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даций, указаний, стратегий или эвристических правил), которые формально записы­</a:t>
            </a:r>
            <a:r>
              <a:rPr lang="ru-RU" sz="2400" spc="15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ваются в виде следующих пар:</a:t>
            </a:r>
          </a:p>
          <a:p>
            <a:pPr indent="450215" algn="just">
              <a:lnSpc>
                <a:spcPct val="150000"/>
              </a:lnSpc>
            </a:pPr>
            <a:r>
              <a:rPr lang="ru-RU" sz="2400" b="1" dirty="0">
                <a:effectLst/>
                <a:ea typeface="Times New Roman" panose="02020603050405020304" pitchFamily="18" charset="0"/>
              </a:rPr>
              <a:t>Если &lt;условие&gt;, то &lt;действие&gt;</a:t>
            </a:r>
          </a:p>
          <a:p>
            <a:pPr indent="450215" algn="just">
              <a:lnSpc>
                <a:spcPct val="150000"/>
              </a:lnSpc>
            </a:pPr>
            <a:r>
              <a:rPr lang="ru-RU" sz="2400" b="1" dirty="0">
                <a:effectLst/>
                <a:ea typeface="Times New Roman" panose="02020603050405020304" pitchFamily="18" charset="0"/>
              </a:rPr>
              <a:t>Если &lt;причина&gt;, то &lt;следствие&gt;</a:t>
            </a:r>
          </a:p>
          <a:p>
            <a:pPr indent="450215" algn="just">
              <a:lnSpc>
                <a:spcPct val="150000"/>
              </a:lnSpc>
            </a:pPr>
            <a:r>
              <a:rPr lang="ru-RU" sz="2400" b="1" dirty="0">
                <a:effectLst/>
                <a:ea typeface="Times New Roman" panose="02020603050405020304" pitchFamily="18" charset="0"/>
              </a:rPr>
              <a:t>Если &lt;посылка&gt;, то &lt;заключение&gt;</a:t>
            </a:r>
          </a:p>
          <a:p>
            <a:pPr indent="450215" algn="just">
              <a:lnSpc>
                <a:spcPct val="150000"/>
              </a:lnSpc>
            </a:pPr>
            <a:r>
              <a:rPr lang="ru-RU" sz="2400" b="1" dirty="0">
                <a:effectLst/>
                <a:ea typeface="Times New Roman" panose="02020603050405020304" pitchFamily="18" charset="0"/>
              </a:rPr>
              <a:t>Если &lt;ситуация&gt;, то &lt;действие&gt;.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BE2465ED-9203-463A-AB5B-02BF79462A69}"/>
              </a:ext>
            </a:extLst>
          </p:cNvPr>
          <p:cNvSpPr txBox="1"/>
          <p:nvPr/>
        </p:nvSpPr>
        <p:spPr>
          <a:xfrm>
            <a:off x="5669710" y="2928919"/>
            <a:ext cx="6094562" cy="3381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</a:pPr>
            <a:r>
              <a:rPr lang="ru-RU" sz="1800" spc="15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ЕСЛИ (рН жидкости меньше 6), ТО (жидкость — кислота);</a:t>
            </a:r>
            <a:endParaRPr lang="ru-RU" sz="1200" dirty="0">
              <a:effectLst/>
              <a:ea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</a:pPr>
            <a:r>
              <a:rPr lang="ru-RU" sz="1800" spc="-5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ЕСЛИ (температура кипения вещества меньше текущей тем­</a:t>
            </a:r>
            <a:r>
              <a:rPr lang="ru-RU" sz="1800" spc="1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пературы), ТО (фазовое состояние вещества — пар);</a:t>
            </a:r>
            <a:endParaRPr lang="ru-RU" sz="1200" dirty="0">
              <a:effectLst/>
              <a:ea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</a:pPr>
            <a:r>
              <a:rPr lang="ru-RU" sz="1800" spc="1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ЕСЛИ (фазовое состояние вещества </a:t>
            </a:r>
            <a:r>
              <a:rPr lang="en-US" sz="1800" spc="1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x</a:t>
            </a:r>
            <a:r>
              <a:rPr lang="ru-RU" sz="1800" spc="1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в смеси двух компонен­</a:t>
            </a:r>
            <a:r>
              <a:rPr lang="ru-RU" sz="1800" spc="-5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тов—жидкость) и (фазовое состояние вещества </a:t>
            </a:r>
            <a:r>
              <a:rPr lang="ru-RU" sz="1800" i="1" spc="-5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у </a:t>
            </a:r>
            <a:r>
              <a:rPr lang="ru-RU" sz="1800" spc="-5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в смеси двух </a:t>
            </a:r>
            <a:r>
              <a:rPr lang="ru-RU" sz="1800" spc="-15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компонентов — жидкость), ТО (для разделения веществ </a:t>
            </a:r>
            <a:r>
              <a:rPr lang="ru-RU" sz="1800" i="1" spc="-15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х </a:t>
            </a:r>
            <a:r>
              <a:rPr lang="ru-RU" sz="1800" spc="-15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и </a:t>
            </a:r>
            <a:r>
              <a:rPr lang="ru-RU" sz="1800" i="1" spc="-15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у </a:t>
            </a:r>
            <a:r>
              <a:rPr lang="ru-RU" sz="1800" spc="-15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ис­</a:t>
            </a:r>
            <a:r>
              <a:rPr lang="ru-RU" sz="1800" spc="1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пользовать процесс ректификации).</a:t>
            </a:r>
            <a:endParaRPr lang="ru-RU" sz="1200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549AD474-D3FA-4E8F-8E4A-1D988C9C9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AA1AF-C4C6-437C-B97C-BE3CA86A063B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036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D03B9CA-6E07-43C8-A2E6-A57D32B782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08400"/>
          </a:xfrm>
        </p:spPr>
        <p:txBody>
          <a:bodyPr/>
          <a:lstStyle/>
          <a:p>
            <a:r>
              <a:rPr lang="ru-RU" b="1" i="1" spc="-5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</a:rPr>
              <a:t>Классификация продукционных правил</a:t>
            </a:r>
            <a:endParaRPr lang="ru-RU" dirty="0"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5D1425D7-EC12-4DCE-B49C-A1E13FDEB5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3743"/>
            <a:ext cx="10515600" cy="4693220"/>
          </a:xfrm>
        </p:spPr>
        <p:txBody>
          <a:bodyPr>
            <a:normAutofit fontScale="85000" lnSpcReduction="10000"/>
          </a:bodyPr>
          <a:lstStyle/>
          <a:p>
            <a:pPr indent="0" algn="just">
              <a:lnSpc>
                <a:spcPct val="150000"/>
              </a:lnSpc>
              <a:buNone/>
            </a:pPr>
            <a:r>
              <a:rPr lang="ru-RU" sz="18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 точки зрения структурно-синтаксических особенностей фор­мирования выделяют четыре типа ПП: простое, составное, фоку­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сирующее, разветвляющееся.</a:t>
            </a:r>
            <a:endParaRPr lang="ru-RU" sz="1800" dirty="0">
              <a:effectLst/>
              <a:latin typeface="Courier New" panose="02070309020205020404" pitchFamily="49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Times New Roman" panose="02020603050405020304" pitchFamily="18" charset="0"/>
              <a:buAutoNum type="arabicPeriod"/>
              <a:tabLst>
                <a:tab pos="350520" algn="l"/>
              </a:tabLst>
            </a:pPr>
            <a:r>
              <a:rPr lang="ru-RU" sz="1800" b="1" i="1" spc="2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Простое </a:t>
            </a:r>
            <a:r>
              <a:rPr lang="ru-RU" sz="1800" i="1" spc="2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ПП— </a:t>
            </a:r>
            <a:r>
              <a:rPr lang="ru-RU" sz="1800" spc="2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это ПП, имеющее </a:t>
            </a:r>
            <a:r>
              <a:rPr lang="ru-RU" sz="1800" b="1" spc="2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единственное условие и  </a:t>
            </a:r>
            <a:r>
              <a:rPr lang="ru-RU" sz="1800" b="1" spc="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единственное действие</a:t>
            </a:r>
            <a:r>
              <a:rPr lang="ru-RU" sz="1800" spc="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Например: «ЕСЛИ (основной аппарат насос), ТО (технологический блок —блок нагнетания)».</a:t>
            </a:r>
            <a:endParaRPr lang="ru-RU" sz="1800" dirty="0">
              <a:effectLst/>
              <a:latin typeface="Courier New" panose="02070309020205020404" pitchFamily="49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Times New Roman" panose="02020603050405020304" pitchFamily="18" charset="0"/>
              <a:buAutoNum type="arabicPeriod"/>
              <a:tabLst>
                <a:tab pos="350520" algn="l"/>
              </a:tabLst>
            </a:pPr>
            <a:r>
              <a:rPr lang="ru-RU" sz="18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Составное </a:t>
            </a:r>
            <a:r>
              <a:rPr lang="ru-RU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ПП</a:t>
            </a:r>
            <a:r>
              <a:rPr lang="ru-RU" sz="18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имеет </a:t>
            </a:r>
            <a:r>
              <a:rPr lang="ru-RU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множество условий и действий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Напри</a:t>
            </a:r>
            <a:r>
              <a:rPr lang="ru-RU" sz="1800" spc="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мер: «ЕСЛИ (аппарат—ректификационная колонна) И (габариты </a:t>
            </a:r>
            <a:r>
              <a:rPr lang="ru-RU" sz="18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аппарата—крупногабаритный), ТО (высота установки аппарата —</a:t>
            </a:r>
            <a:r>
              <a:rPr lang="ru-RU" sz="1800" spc="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 нулевом уровне) И (очередность размещения — в первую оче­</a:t>
            </a:r>
            <a:r>
              <a:rPr lang="ru-RU" sz="1800" spc="-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редь)».</a:t>
            </a:r>
            <a:endParaRPr lang="ru-RU" sz="1800" dirty="0">
              <a:effectLst/>
              <a:latin typeface="Courier New" panose="02070309020205020404" pitchFamily="49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Times New Roman" panose="02020603050405020304" pitchFamily="18" charset="0"/>
              <a:buAutoNum type="arabicPeriod"/>
              <a:tabLst>
                <a:tab pos="350520" algn="l"/>
              </a:tabLst>
            </a:pPr>
            <a:r>
              <a:rPr lang="ru-RU" sz="1800" b="1" i="1" spc="-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Фокусирующее </a:t>
            </a:r>
            <a:r>
              <a:rPr lang="ru-RU" sz="1800" i="1" spc="-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ПП </a:t>
            </a:r>
            <a:r>
              <a:rPr lang="ru-RU" sz="1800" spc="-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имеет </a:t>
            </a:r>
            <a:r>
              <a:rPr lang="ru-RU" sz="1800" b="1" spc="-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множество условий и одно действие</a:t>
            </a:r>
            <a:r>
              <a:rPr lang="ru-RU" sz="1800" spc="-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sz="1800" spc="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Например: «ЕСЛИ (основной аппарат —абсорбер) И (узел вспо</a:t>
            </a:r>
            <a:r>
              <a:rPr lang="ru-RU" sz="1800" spc="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могательного назначения — узел теплообмена) И (узел вспомога</a:t>
            </a:r>
            <a:r>
              <a:rPr lang="ru-RU" sz="1800" spc="-3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тельного назначения — узел перекачки), ТО (технологический блок —</a:t>
            </a:r>
            <a:r>
              <a:rPr lang="ru-RU" sz="1800" spc="-3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блок абсорбции)».</a:t>
            </a:r>
            <a:endParaRPr lang="ru-RU" sz="1800" dirty="0">
              <a:effectLst/>
              <a:latin typeface="Courier New" panose="02070309020205020404" pitchFamily="49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Times New Roman" panose="02020603050405020304" pitchFamily="18" charset="0"/>
              <a:buAutoNum type="arabicPeriod"/>
              <a:tabLst>
                <a:tab pos="350520" algn="l"/>
              </a:tabLst>
            </a:pPr>
            <a:r>
              <a:rPr lang="ru-RU" sz="1800" b="1" i="1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Разветвляющееся</a:t>
            </a:r>
            <a:r>
              <a:rPr lang="ru-RU" sz="1800" i="1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ПП </a:t>
            </a:r>
            <a:r>
              <a:rPr lang="ru-RU" sz="18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имеет </a:t>
            </a:r>
            <a:r>
              <a:rPr lang="ru-RU" sz="1800" b="1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одно условие и множество действ</a:t>
            </a:r>
            <a:r>
              <a:rPr lang="ru-RU" sz="1800" b="1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ий</a:t>
            </a:r>
            <a:r>
              <a:rPr lang="ru-RU" sz="18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Например: «ЕСЛИ (технологический блок—блок перекачки), </a:t>
            </a:r>
            <a:r>
              <a:rPr lang="ru-RU" sz="1800" spc="2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ТО (основной аппарат — емкость) И (узел вспомогательного на</a:t>
            </a:r>
            <a:r>
              <a:rPr lang="ru-RU" sz="18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значения — узел нагнетания)».</a:t>
            </a:r>
            <a:endParaRPr lang="ru-RU" sz="1800" dirty="0">
              <a:effectLst/>
              <a:latin typeface="Courier New" panose="02070309020205020404" pitchFamily="49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1F599EBC-2A27-4A91-90F0-B73ED853F3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AA1AF-C4C6-437C-B97C-BE3CA86A063B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407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226DCD9-5CEF-47AC-8220-B9280232A7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0838"/>
            <a:ext cx="10515600" cy="1325563"/>
          </a:xfrm>
        </p:spPr>
        <p:txBody>
          <a:bodyPr/>
          <a:lstStyle/>
          <a:p>
            <a:r>
              <a:rPr lang="ru-RU" b="1" dirty="0">
                <a:latin typeface="+mn-lt"/>
                <a:ea typeface="Times New Roman" panose="02020603050405020304" pitchFamily="18" charset="0"/>
              </a:rPr>
              <a:t>П</a:t>
            </a:r>
            <a:r>
              <a:rPr lang="ru-RU" sz="4400" b="1" dirty="0">
                <a:effectLst/>
                <a:latin typeface="+mn-lt"/>
                <a:ea typeface="Times New Roman" panose="02020603050405020304" pitchFamily="18" charset="0"/>
              </a:rPr>
              <a:t>РОДУКЦИОННЫЕ МОДЕЛИ</a:t>
            </a:r>
            <a:endParaRPr lang="ru-RU" dirty="0"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B5301828-6F6A-40E1-9098-23945A79CC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3144" y="1414553"/>
            <a:ext cx="10515600" cy="4351338"/>
          </a:xfrm>
        </p:spPr>
        <p:txBody>
          <a:bodyPr/>
          <a:lstStyle/>
          <a:p>
            <a:pPr indent="0" algn="just">
              <a:lnSpc>
                <a:spcPct val="150000"/>
              </a:lnSpc>
              <a:buNone/>
            </a:pPr>
            <a:r>
              <a:rPr lang="ru-RU" sz="2000" dirty="0">
                <a:effectLst/>
                <a:ea typeface="Times New Roman" panose="02020603050405020304" pitchFamily="18" charset="0"/>
              </a:rPr>
              <a:t>Формализовано продукционные правила можно представить  в виде </a:t>
            </a:r>
            <a:r>
              <a:rPr lang="ru-RU" sz="2000" b="1" dirty="0">
                <a:effectLst/>
                <a:ea typeface="Times New Roman" panose="02020603050405020304" pitchFamily="18" charset="0"/>
              </a:rPr>
              <a:t>продукционных моделей</a:t>
            </a:r>
            <a:r>
              <a:rPr lang="ru-RU" sz="2000" dirty="0">
                <a:effectLst/>
                <a:ea typeface="Times New Roman" panose="02020603050405020304" pitchFamily="18" charset="0"/>
              </a:rPr>
              <a:t>, которые записываются с использованием </a:t>
            </a:r>
            <a:r>
              <a:rPr lang="ru-RU" sz="2000" b="1" dirty="0">
                <a:effectLst/>
                <a:ea typeface="Times New Roman" panose="02020603050405020304" pitchFamily="18" charset="0"/>
              </a:rPr>
              <a:t>лингвистических переменных</a:t>
            </a:r>
            <a:r>
              <a:rPr lang="ru-RU" sz="2000" dirty="0">
                <a:effectLst/>
                <a:ea typeface="Times New Roman" panose="02020603050405020304" pitchFamily="18" charset="0"/>
              </a:rPr>
              <a:t> и элементов алгебры логики высказываний (логико-лингвистической модели).</a:t>
            </a:r>
          </a:p>
          <a:p>
            <a:pPr indent="0" algn="just">
              <a:lnSpc>
                <a:spcPct val="150000"/>
              </a:lnSpc>
              <a:buNone/>
            </a:pPr>
            <a:r>
              <a:rPr lang="ru-RU" sz="2000" dirty="0">
                <a:effectLst/>
                <a:ea typeface="Times New Roman" panose="02020603050405020304" pitchFamily="18" charset="0"/>
              </a:rPr>
              <a:t>Переменные, значениями которых являются термины (слова, фразы, предложения), выраженные на естественном языке называются </a:t>
            </a:r>
            <a:r>
              <a:rPr lang="ru-RU" sz="2000" b="1" i="1" dirty="0">
                <a:effectLst/>
                <a:ea typeface="Times New Roman" panose="02020603050405020304" pitchFamily="18" charset="0"/>
              </a:rPr>
              <a:t>лингвистическими переменными</a:t>
            </a:r>
            <a:r>
              <a:rPr lang="ru-RU" sz="2000" dirty="0">
                <a:effectLst/>
                <a:ea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C9B19B25-7BF6-4ED6-A28E-323C6ED07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AA1AF-C4C6-437C-B97C-BE3CA86A063B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0310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8E6FB97-C816-48A8-AA87-F351864CE1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71969"/>
          </a:xfrm>
        </p:spPr>
        <p:txBody>
          <a:bodyPr/>
          <a:lstStyle/>
          <a:p>
            <a:r>
              <a:rPr lang="ru-RU" sz="4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Логические операции</a:t>
            </a:r>
            <a:endParaRPr lang="ru-RU" b="1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EB26D341-3A38-4E2F-B576-2566C2E518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47313"/>
            <a:ext cx="10515600" cy="5345562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Действия, совершаемые над логическими переменными для получения определенных логических функций, называются логическими операциями. В алгебре логики используются следующие логические операции: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ИНВЕРСИЯ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логическое отрицание 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«–»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). В естественных языках соответствует словам </a:t>
            </a:r>
            <a:r>
              <a:rPr lang="ru-RU" sz="1800" b="1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НЕВЕРНО, ЛОЖЬ</a:t>
            </a:r>
            <a:r>
              <a:rPr lang="ru-RU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или частице </a:t>
            </a:r>
            <a:r>
              <a:rPr lang="ru-RU" sz="1800" b="1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НЕ</a:t>
            </a:r>
            <a:r>
              <a:rPr lang="ru-RU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в языках программирования обозначается </a:t>
            </a:r>
            <a:r>
              <a:rPr lang="ru-RU" sz="1800" b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Not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в алгебре логики обозначается </a:t>
            </a:r>
            <a:r>
              <a:rPr lang="ru-RU" sz="1800" b="1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Ᾱ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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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sz="18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КОНЪЮНКЦИЯ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логическое умножение 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«*»)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). В естественных языках соответствует союзу </a:t>
            </a:r>
            <a:r>
              <a:rPr lang="ru-RU" sz="1800" b="1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И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в языках программирования обозначается </a:t>
            </a:r>
            <a:r>
              <a:rPr lang="ru-RU" sz="1800" b="1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в алгебре логики обозначается 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</a:t>
            </a:r>
            <a:r>
              <a:rPr lang="ru-RU" sz="1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.</a:t>
            </a:r>
            <a:endParaRPr lang="ru-RU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ДИЗЪЮНКЦИЯ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логическое сложение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«+»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). В естественных языках соответствует союзу </a:t>
            </a:r>
            <a:r>
              <a:rPr lang="ru-RU" sz="1800" b="1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ИЛИ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в языках программирования обозначается </a:t>
            </a:r>
            <a:r>
              <a:rPr lang="ru-RU" sz="1800" b="1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Or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в алгебре логики обозначается 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</a:t>
            </a:r>
            <a:r>
              <a:rPr lang="ru-RU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ИМПЛИКАЦИЯ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логическое следование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). В естественных языках соответствует обороту речи, </a:t>
            </a:r>
            <a:r>
              <a:rPr lang="ru-RU" sz="1800" b="1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ЕСЛИ..., ТО ...,</a:t>
            </a:r>
            <a:r>
              <a:rPr lang="ru-RU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 языках программирования обозначается </a:t>
            </a:r>
            <a:r>
              <a:rPr lang="ru-RU" sz="1800" b="1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If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в алгебре логики обозначается </a:t>
            </a:r>
            <a:r>
              <a:rPr lang="ru-RU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→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ЭКВИВАЛЕНЦИЯ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логическая равнозначность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). В естественных языках соответствует обороту речи </a:t>
            </a:r>
            <a:r>
              <a:rPr lang="ru-RU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ТОГДА И ТОЛЬКО ТОГДА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в алгебре логики обозначается </a:t>
            </a:r>
            <a:r>
              <a:rPr lang="ru-RU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&lt;=&gt;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или </a:t>
            </a:r>
            <a:r>
              <a:rPr lang="ru-RU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≡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CF76244E-24F5-4009-BB4F-D4FECD9C9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AA1AF-C4C6-437C-B97C-BE3CA86A063B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5096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28178B8-9759-49AF-AA0F-930B903879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20211"/>
          </a:xfrm>
        </p:spPr>
        <p:txBody>
          <a:bodyPr/>
          <a:lstStyle/>
          <a:p>
            <a:r>
              <a:rPr lang="ru-RU" b="1" dirty="0">
                <a:latin typeface="+mn-lt"/>
              </a:rPr>
              <a:t>ПРИМЕР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00B9F4D7-E3A7-4CB5-8121-5291F3C5F2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1770" y="1104840"/>
            <a:ext cx="10515600" cy="5207539"/>
          </a:xfrm>
        </p:spPr>
        <p:txBody>
          <a:bodyPr>
            <a:normAutofit/>
          </a:bodyPr>
          <a:lstStyle/>
          <a:p>
            <a:pPr indent="0" algn="just">
              <a:lnSpc>
                <a:spcPct val="114000"/>
              </a:lnSpc>
              <a:buNone/>
            </a:pPr>
            <a:r>
              <a:rPr lang="ru-RU" sz="2000" dirty="0">
                <a:effectLst/>
                <a:ea typeface="Times New Roman" panose="02020603050405020304" pitchFamily="18" charset="0"/>
              </a:rPr>
              <a:t>Если «температура сырьевого потока» = «выше нормы», то «расход водяного пара, подаваемого на распыл сырья» = «увеличить».</a:t>
            </a:r>
          </a:p>
          <a:p>
            <a:pPr indent="0" algn="just">
              <a:lnSpc>
                <a:spcPct val="114000"/>
              </a:lnSpc>
              <a:buNone/>
            </a:pPr>
            <a:r>
              <a:rPr lang="ru-RU" sz="2000" dirty="0">
                <a:effectLst/>
                <a:ea typeface="Times New Roman" panose="02020603050405020304" pitchFamily="18" charset="0"/>
              </a:rPr>
              <a:t>Обозначим лингвистические переменные:</a:t>
            </a:r>
          </a:p>
          <a:p>
            <a:pPr indent="450215" algn="just">
              <a:lnSpc>
                <a:spcPct val="114000"/>
              </a:lnSpc>
            </a:pPr>
            <a:r>
              <a:rPr lang="en-US" sz="2000" i="1" dirty="0">
                <a:effectLst/>
                <a:ea typeface="Times New Roman" panose="02020603050405020304" pitchFamily="18" charset="0"/>
              </a:rPr>
              <a:t>x</a:t>
            </a:r>
            <a:r>
              <a:rPr lang="ru-RU" sz="2000" dirty="0">
                <a:effectLst/>
                <a:ea typeface="Times New Roman" panose="02020603050405020304" pitchFamily="18" charset="0"/>
              </a:rPr>
              <a:t> – «температура сырьевого потока»,</a:t>
            </a:r>
          </a:p>
          <a:p>
            <a:pPr indent="450215" algn="just">
              <a:lnSpc>
                <a:spcPct val="114000"/>
              </a:lnSpc>
            </a:pPr>
            <a:r>
              <a:rPr lang="en-US" sz="2000" i="1" dirty="0">
                <a:effectLst/>
                <a:ea typeface="Times New Roman" panose="02020603050405020304" pitchFamily="18" charset="0"/>
              </a:rPr>
              <a:t>u</a:t>
            </a:r>
            <a:r>
              <a:rPr lang="ru-RU" sz="2000" dirty="0">
                <a:effectLst/>
                <a:ea typeface="Times New Roman" panose="02020603050405020304" pitchFamily="18" charset="0"/>
              </a:rPr>
              <a:t> – «расход водяного пара, подаваемого на распыл сырья».</a:t>
            </a:r>
          </a:p>
          <a:p>
            <a:pPr indent="0" algn="just">
              <a:lnSpc>
                <a:spcPct val="114000"/>
              </a:lnSpc>
              <a:buNone/>
            </a:pPr>
            <a:r>
              <a:rPr lang="ru-RU" sz="2000" dirty="0">
                <a:effectLst/>
                <a:ea typeface="Times New Roman" panose="02020603050405020304" pitchFamily="18" charset="0"/>
              </a:rPr>
              <a:t>Эти переменные могут принимать следующие значения: </a:t>
            </a:r>
          </a:p>
          <a:p>
            <a:pPr indent="450215" algn="just">
              <a:lnSpc>
                <a:spcPct val="114000"/>
              </a:lnSpc>
            </a:pPr>
            <a:r>
              <a:rPr lang="en-US" sz="2000" i="1" dirty="0">
                <a:effectLst/>
                <a:ea typeface="Times New Roman" panose="02020603050405020304" pitchFamily="18" charset="0"/>
              </a:rPr>
              <a:t>x</a:t>
            </a:r>
            <a:r>
              <a:rPr lang="ru-RU" sz="2000" i="1" dirty="0">
                <a:effectLst/>
                <a:ea typeface="Times New Roman" panose="02020603050405020304" pitchFamily="18" charset="0"/>
              </a:rPr>
              <a:t> = &lt; «ниже нормы», «норма», «выше нормы»&gt;= &lt; </a:t>
            </a:r>
            <a:r>
              <a:rPr lang="en-US" sz="2000" i="1" dirty="0">
                <a:effectLst/>
                <a:ea typeface="Times New Roman" panose="02020603050405020304" pitchFamily="18" charset="0"/>
              </a:rPr>
              <a:t>LN</a:t>
            </a:r>
            <a:r>
              <a:rPr lang="ru-RU" sz="2000" i="1" dirty="0">
                <a:effectLst/>
                <a:ea typeface="Times New Roman" panose="02020603050405020304" pitchFamily="18" charset="0"/>
              </a:rPr>
              <a:t>, </a:t>
            </a:r>
            <a:r>
              <a:rPr lang="en-US" sz="2000" i="1" dirty="0">
                <a:effectLst/>
                <a:ea typeface="Times New Roman" panose="02020603050405020304" pitchFamily="18" charset="0"/>
              </a:rPr>
              <a:t>N</a:t>
            </a:r>
            <a:r>
              <a:rPr lang="ru-RU" sz="2000" i="1" dirty="0">
                <a:effectLst/>
                <a:ea typeface="Times New Roman" panose="02020603050405020304" pitchFamily="18" charset="0"/>
              </a:rPr>
              <a:t>, </a:t>
            </a:r>
            <a:r>
              <a:rPr lang="en-US" sz="2000" i="1" dirty="0">
                <a:effectLst/>
                <a:ea typeface="Times New Roman" panose="02020603050405020304" pitchFamily="18" charset="0"/>
              </a:rPr>
              <a:t>PN</a:t>
            </a:r>
            <a:r>
              <a:rPr lang="ru-RU" sz="2000" i="1" dirty="0">
                <a:effectLst/>
                <a:ea typeface="Times New Roman" panose="02020603050405020304" pitchFamily="18" charset="0"/>
              </a:rPr>
              <a:t>&gt;;</a:t>
            </a:r>
            <a:endParaRPr lang="ru-RU" sz="2000" dirty="0">
              <a:effectLst/>
              <a:ea typeface="Times New Roman" panose="02020603050405020304" pitchFamily="18" charset="0"/>
            </a:endParaRPr>
          </a:p>
          <a:p>
            <a:pPr indent="450215" algn="just">
              <a:lnSpc>
                <a:spcPct val="114000"/>
              </a:lnSpc>
            </a:pPr>
            <a:r>
              <a:rPr lang="en-US" sz="2000" i="1" dirty="0">
                <a:effectLst/>
                <a:ea typeface="Times New Roman" panose="02020603050405020304" pitchFamily="18" charset="0"/>
              </a:rPr>
              <a:t>u</a:t>
            </a:r>
            <a:r>
              <a:rPr lang="ru-RU" sz="2000" i="1" dirty="0">
                <a:effectLst/>
                <a:ea typeface="Times New Roman" panose="02020603050405020304" pitchFamily="18" charset="0"/>
              </a:rPr>
              <a:t> = &lt; «уменьшить», «не изменять», «увеличить»&gt; = &lt; </a:t>
            </a:r>
            <a:r>
              <a:rPr lang="en-US" sz="2000" i="1" dirty="0">
                <a:effectLst/>
                <a:ea typeface="Times New Roman" panose="02020603050405020304" pitchFamily="18" charset="0"/>
              </a:rPr>
              <a:t>D</a:t>
            </a:r>
            <a:r>
              <a:rPr lang="ru-RU" sz="2000" i="1" dirty="0">
                <a:effectLst/>
                <a:ea typeface="Times New Roman" panose="02020603050405020304" pitchFamily="18" charset="0"/>
              </a:rPr>
              <a:t>, </a:t>
            </a:r>
            <a:r>
              <a:rPr lang="en-US" sz="2000" i="1" dirty="0">
                <a:effectLst/>
                <a:ea typeface="Times New Roman" panose="02020603050405020304" pitchFamily="18" charset="0"/>
              </a:rPr>
              <a:t>O</a:t>
            </a:r>
            <a:r>
              <a:rPr lang="ru-RU" sz="2000" i="1" dirty="0">
                <a:effectLst/>
                <a:ea typeface="Times New Roman" panose="02020603050405020304" pitchFamily="18" charset="0"/>
              </a:rPr>
              <a:t>, </a:t>
            </a:r>
            <a:r>
              <a:rPr lang="en-US" sz="2000" i="1" dirty="0">
                <a:effectLst/>
                <a:ea typeface="Times New Roman" panose="02020603050405020304" pitchFamily="18" charset="0"/>
              </a:rPr>
              <a:t>Up</a:t>
            </a:r>
            <a:r>
              <a:rPr lang="ru-RU" sz="2000" i="1" dirty="0">
                <a:effectLst/>
                <a:ea typeface="Times New Roman" panose="02020603050405020304" pitchFamily="18" charset="0"/>
              </a:rPr>
              <a:t>&gt;</a:t>
            </a:r>
          </a:p>
          <a:p>
            <a:pPr indent="0" algn="just">
              <a:lnSpc>
                <a:spcPct val="114000"/>
              </a:lnSpc>
              <a:buNone/>
            </a:pP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Тогда продукционная модель, соответствующая приведенному выше правилу: </a:t>
            </a:r>
          </a:p>
          <a:p>
            <a:pPr indent="0" algn="just">
              <a:lnSpc>
                <a:spcPct val="150000"/>
              </a:lnSpc>
              <a:buNone/>
            </a:pPr>
            <a:endParaRPr kumimoji="0" lang="ru-RU" altLang="ru-RU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indent="450215" algn="just">
              <a:lnSpc>
                <a:spcPct val="150000"/>
              </a:lnSpc>
            </a:pPr>
            <a:endParaRPr lang="ru-RU" sz="18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 algn="just">
              <a:lnSpc>
                <a:spcPct val="150000"/>
              </a:lnSpc>
              <a:buNone/>
            </a:pPr>
            <a:endParaRPr lang="ru-RU" sz="1800" dirty="0">
              <a:effectLst/>
              <a:latin typeface="Courier New" panose="02070309020205020404" pitchFamily="49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12" name="Rectangle 9">
            <a:extLst>
              <a:ext uri="{FF2B5EF4-FFF2-40B4-BE49-F238E27FC236}">
                <a16:creationId xmlns="" xmlns:a16="http://schemas.microsoft.com/office/drawing/2014/main" id="{9D4965A8-D1A7-4F31-88DA-3014573438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858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3" name="Объект 12">
            <a:extLst>
              <a:ext uri="{FF2B5EF4-FFF2-40B4-BE49-F238E27FC236}">
                <a16:creationId xmlns="" xmlns:a16="http://schemas.microsoft.com/office/drawing/2014/main" id="{DFC27E69-2A53-43B5-8CC9-5070B1BDC9E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9332994"/>
              </p:ext>
            </p:extLst>
          </p:nvPr>
        </p:nvGraphicFramePr>
        <p:xfrm>
          <a:off x="2658373" y="5430704"/>
          <a:ext cx="5684808" cy="7414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Equation" r:id="rId3" imgW="1752480" imgH="228600" progId="Equation.DSMT4">
                  <p:embed/>
                </p:oleObj>
              </mc:Choice>
              <mc:Fallback>
                <p:oleObj name="Equation" r:id="rId3" imgW="1752480" imgH="228600" progId="Equation.DSMT4">
                  <p:embed/>
                  <p:pic>
                    <p:nvPicPr>
                      <p:cNvPr id="11" name="Объект 10">
                        <a:extLst>
                          <a:ext uri="{FF2B5EF4-FFF2-40B4-BE49-F238E27FC236}">
                            <a16:creationId xmlns="" xmlns:a16="http://schemas.microsoft.com/office/drawing/2014/main" id="{FE6041BD-142B-4CDB-BF6F-02817B265A1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58373" y="5430704"/>
                        <a:ext cx="5684808" cy="74149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Номер слайда 13">
            <a:extLst>
              <a:ext uri="{FF2B5EF4-FFF2-40B4-BE49-F238E27FC236}">
                <a16:creationId xmlns="" xmlns:a16="http://schemas.microsoft.com/office/drawing/2014/main" id="{8EF77649-4987-41F1-A9BA-8500DDD32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AA1AF-C4C6-437C-B97C-BE3CA86A063B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196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1E954EC-6DE7-47EF-A8E3-61586974E5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Система продукционных правил, проверка продукционных правил на противоречивость и избыточность</a:t>
            </a:r>
            <a:r>
              <a:rPr lang="ru-RU" sz="1800" dirty="0"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/>
            </a:r>
            <a:br>
              <a:rPr lang="ru-RU" sz="1800" dirty="0"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2C953A4F-4C7F-4C87-9AB5-3FEBCDCFEE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62974"/>
            <a:ext cx="10896600" cy="4813989"/>
          </a:xfrm>
        </p:spPr>
        <p:txBody>
          <a:bodyPr>
            <a:normAutofit fontScale="85000" lnSpcReduction="10000"/>
          </a:bodyPr>
          <a:lstStyle/>
          <a:p>
            <a:pPr indent="0" algn="just">
              <a:lnSpc>
                <a:spcPct val="150000"/>
              </a:lnSpc>
              <a:buNone/>
            </a:pPr>
            <a:r>
              <a:rPr lang="ru-RU" sz="1800" b="1" i="1" dirty="0">
                <a:effectLst/>
                <a:ea typeface="Times New Roman" panose="02020603050405020304" pitchFamily="18" charset="0"/>
              </a:rPr>
              <a:t>Система продукционных правил</a:t>
            </a:r>
            <a:r>
              <a:rPr lang="ru-RU" sz="1800" dirty="0">
                <a:effectLst/>
                <a:ea typeface="Times New Roman" panose="02020603050405020304" pitchFamily="18" charset="0"/>
              </a:rPr>
              <a:t> – множество продукционных правил (ПП), отображающих разнообразные процедурные знания предметной области, порядок выполнения которых задается с помощью стратегии управления выводом.</a:t>
            </a:r>
          </a:p>
          <a:p>
            <a:pPr indent="450215" algn="just">
              <a:lnSpc>
                <a:spcPct val="150000"/>
              </a:lnSpc>
            </a:pPr>
            <a:r>
              <a:rPr lang="ru-RU" sz="1800" spc="1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Достоинствами продукционных систем (ПС) как моделей представления знаний явля­</a:t>
            </a:r>
            <a:r>
              <a:rPr lang="ru-RU" sz="1800" spc="-5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ются: простота создания и понимания отдельных ПП; простота </a:t>
            </a:r>
            <a:r>
              <a:rPr lang="ru-RU" sz="1800" spc="1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пополнения и модификации ПП, входящих в базу знаний (БЗ); простота про­</a:t>
            </a:r>
            <a:r>
              <a:rPr lang="ru-RU" sz="1800" spc="25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цедуры вывода по здравому смыслу решения НФЗ.</a:t>
            </a:r>
            <a:endParaRPr lang="ru-RU" sz="1800" dirty="0">
              <a:effectLst/>
              <a:ea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</a:pPr>
            <a:r>
              <a:rPr lang="ru-RU" sz="1800" spc="15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Недостатки ПС: неясность взаимосвязей между отдельными </a:t>
            </a:r>
            <a:r>
              <a:rPr lang="ru-RU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ПП; сложность представления большого объема процедурных зна</a:t>
            </a:r>
            <a:r>
              <a:rPr lang="ru-RU" sz="1800" spc="5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ний; весьма низкая эффективность операций переработки знаний </a:t>
            </a:r>
            <a:r>
              <a:rPr lang="ru-RU" sz="1800" spc="-15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при выводе решений НФЗ; отсутствие гибкости в процедуре вывода </a:t>
            </a:r>
            <a:r>
              <a:rPr lang="ru-RU" sz="1800" spc="2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решений по здравому смыслу.</a:t>
            </a:r>
            <a:endParaRPr lang="ru-RU" sz="1800" dirty="0">
              <a:effectLst/>
              <a:ea typeface="Times New Roman" panose="02020603050405020304" pitchFamily="18" charset="0"/>
            </a:endParaRPr>
          </a:p>
          <a:p>
            <a:pPr indent="0" algn="just">
              <a:lnSpc>
                <a:spcPct val="150000"/>
              </a:lnSpc>
              <a:buNone/>
            </a:pPr>
            <a:r>
              <a:rPr lang="ru-RU" sz="1800" dirty="0">
                <a:effectLst/>
                <a:ea typeface="Times New Roman" panose="02020603050405020304" pitchFamily="18" charset="0"/>
              </a:rPr>
              <a:t>Продукционная модель обладает тем недостатком, что при накоплении достаточно большого числа (порядка нескольких сотен) продукций они начинают противоречить друг другу, может наблюдаться неясность взаимосвязей между отдельными ПП; также осложняется представление большого объема продукционных знаний и их переработка при выводе решений неформализованной задачи (НФЗ); система становится менее гибкой в процедуре вывода решений.</a:t>
            </a:r>
          </a:p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4D438D50-CA18-4348-9923-17D5CC75E7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AA1AF-C4C6-437C-B97C-BE3CA86A063B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7374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D21CDF4-F423-4D28-A4D9-FED45EE0A5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23728"/>
          </a:xfrm>
        </p:spPr>
        <p:txBody>
          <a:bodyPr>
            <a:normAutofit/>
          </a:bodyPr>
          <a:lstStyle/>
          <a:p>
            <a:r>
              <a:rPr lang="ru-RU" sz="3200" b="1" dirty="0">
                <a:latin typeface="+mn-lt"/>
                <a:ea typeface="Times New Roman" panose="02020603050405020304" pitchFamily="18" charset="0"/>
              </a:rPr>
              <a:t>Процедура (алгоритм) формирования рабочего набора продукционных правил</a:t>
            </a:r>
            <a:endParaRPr lang="ru-RU" sz="3200" dirty="0"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21DE045A-6C2A-4C2B-AE8C-4AC6695AC6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1769" y="1320592"/>
            <a:ext cx="11188461" cy="5104020"/>
          </a:xfrm>
        </p:spPr>
        <p:txBody>
          <a:bodyPr>
            <a:normAutofit fontScale="92500" lnSpcReduction="20000"/>
          </a:bodyPr>
          <a:lstStyle/>
          <a:p>
            <a:pPr indent="0" algn="just">
              <a:lnSpc>
                <a:spcPct val="124000"/>
              </a:lnSpc>
              <a:buNone/>
            </a:pPr>
            <a:r>
              <a:rPr lang="ru-RU" sz="1800" dirty="0">
                <a:effectLst/>
                <a:ea typeface="Times New Roman" panose="02020603050405020304" pitchFamily="18" charset="0"/>
              </a:rPr>
              <a:t>При формировании базы знаний в виде набора правил предла­гается принципиально использовать </a:t>
            </a:r>
            <a:r>
              <a:rPr lang="ru-RU" sz="1800" b="1" dirty="0">
                <a:effectLst/>
                <a:ea typeface="Times New Roman" panose="02020603050405020304" pitchFamily="18" charset="0"/>
              </a:rPr>
              <a:t>две схемы</a:t>
            </a:r>
            <a:r>
              <a:rPr lang="ru-RU" sz="1800" dirty="0">
                <a:effectLst/>
                <a:ea typeface="Times New Roman" panose="02020603050405020304" pitchFamily="18" charset="0"/>
              </a:rPr>
              <a:t>.</a:t>
            </a:r>
          </a:p>
          <a:p>
            <a:pPr marL="342900" lvl="0" indent="-342900" algn="just">
              <a:lnSpc>
                <a:spcPct val="124000"/>
              </a:lnSpc>
              <a:buFont typeface="+mj-lt"/>
              <a:buAutoNum type="arabicPeriod"/>
            </a:pPr>
            <a:r>
              <a:rPr lang="ru-RU" sz="1800" b="1" dirty="0">
                <a:effectLst/>
                <a:ea typeface="Times New Roman" panose="02020603050405020304" pitchFamily="18" charset="0"/>
              </a:rPr>
              <a:t>Схема с наличием одного лица, принимающего решения (ЛПР)</a:t>
            </a:r>
            <a:r>
              <a:rPr lang="ru-RU" sz="1800" dirty="0">
                <a:effectLst/>
                <a:ea typeface="Times New Roman" panose="02020603050405020304" pitchFamily="18" charset="0"/>
              </a:rPr>
              <a:t>, продуцирующего правила, кото­рые и попадают в обработку. Предполагается, что одно ЛПР продуцирует правила, которые непротиворечивы. В связи с этим исключения отдельных правил не происходит - все они используются при обработке информации.</a:t>
            </a:r>
          </a:p>
          <a:p>
            <a:pPr indent="0" algn="just">
              <a:lnSpc>
                <a:spcPct val="124000"/>
              </a:lnSpc>
              <a:buNone/>
            </a:pPr>
            <a:r>
              <a:rPr lang="ru-RU" sz="1800" dirty="0">
                <a:effectLst/>
                <a:ea typeface="Times New Roman" panose="02020603050405020304" pitchFamily="18" charset="0"/>
              </a:rPr>
              <a:t>Хотя эта схема и не сталкивает исследователя с проблемами избыточности и противоречивости правил, она ставит под сомнение корректность каждого правила и их полноту и может быть применена только в крайнем случае.</a:t>
            </a:r>
          </a:p>
          <a:p>
            <a:pPr marL="342900" indent="-342900" algn="just">
              <a:lnSpc>
                <a:spcPct val="124000"/>
              </a:lnSpc>
              <a:buFont typeface="+mj-lt"/>
              <a:buAutoNum type="arabicPeriod" startAt="2"/>
            </a:pPr>
            <a:r>
              <a:rPr lang="ru-RU" sz="1800" b="1" dirty="0">
                <a:effectLst/>
                <a:ea typeface="Times New Roman" panose="02020603050405020304" pitchFamily="18" charset="0"/>
              </a:rPr>
              <a:t>Схема с наличием ЛПР в количестве </a:t>
            </a:r>
            <a:r>
              <a:rPr lang="en-US" sz="1800" b="1" dirty="0">
                <a:effectLst/>
                <a:ea typeface="Times New Roman" panose="02020603050405020304" pitchFamily="18" charset="0"/>
              </a:rPr>
              <a:t>n</a:t>
            </a:r>
            <a:r>
              <a:rPr lang="ru-RU" sz="1800" dirty="0">
                <a:effectLst/>
                <a:ea typeface="Times New Roman" panose="02020603050405020304" pitchFamily="18" charset="0"/>
              </a:rPr>
              <a:t>, каждое из которых незави­симо продуцирует свой набор правил. В этом случае каждое последующее ЛПР может вносить новое правило, увеличивая тем самым полноту модели; может повторять некоторые правила, создавая избыточность модели; может вводить правила, противоречащие правилам из набора другого экспер­та. </a:t>
            </a:r>
          </a:p>
          <a:p>
            <a:pPr marL="0" indent="0" algn="just">
              <a:lnSpc>
                <a:spcPct val="124000"/>
              </a:lnSpc>
              <a:buNone/>
            </a:pPr>
            <a:r>
              <a:rPr lang="ru-RU" sz="1800" dirty="0">
                <a:effectLst/>
                <a:ea typeface="Times New Roman" panose="02020603050405020304" pitchFamily="18" charset="0"/>
              </a:rPr>
              <a:t>Можно выделить </a:t>
            </a:r>
            <a:r>
              <a:rPr lang="ru-RU" sz="1800" b="1" dirty="0">
                <a:effectLst/>
                <a:ea typeface="Times New Roman" panose="02020603050405020304" pitchFamily="18" charset="0"/>
              </a:rPr>
              <a:t>две основные причины</a:t>
            </a:r>
            <a:r>
              <a:rPr lang="ru-RU" sz="1800" dirty="0">
                <a:effectLst/>
                <a:ea typeface="Times New Roman" panose="02020603050405020304" pitchFamily="18" charset="0"/>
              </a:rPr>
              <a:t>, по которым эксперты формулируют разные правила: </a:t>
            </a:r>
          </a:p>
          <a:p>
            <a:pPr algn="just">
              <a:lnSpc>
                <a:spcPct val="124000"/>
              </a:lnSpc>
              <a:buFont typeface="Wingdings" panose="05000000000000000000" pitchFamily="2" charset="2"/>
              <a:buChar char="§"/>
            </a:pPr>
            <a:r>
              <a:rPr lang="ru-RU" sz="1800" dirty="0">
                <a:effectLst/>
                <a:ea typeface="Times New Roman" panose="02020603050405020304" pitchFamily="18" charset="0"/>
              </a:rPr>
              <a:t>размытость понятий экспертов о значениях лин­гвистических переменных</a:t>
            </a:r>
          </a:p>
          <a:p>
            <a:pPr algn="just">
              <a:lnSpc>
                <a:spcPct val="124000"/>
              </a:lnSpc>
              <a:buFont typeface="Wingdings" panose="05000000000000000000" pitchFamily="2" charset="2"/>
              <a:buChar char="§"/>
            </a:pPr>
            <a:r>
              <a:rPr lang="ru-RU" sz="1800" dirty="0">
                <a:effectLst/>
                <a:ea typeface="Times New Roman" panose="02020603050405020304" pitchFamily="18" charset="0"/>
              </a:rPr>
              <a:t>профессиональная некомпетентность. </a:t>
            </a:r>
          </a:p>
          <a:p>
            <a:pPr marL="0" indent="0" algn="just">
              <a:lnSpc>
                <a:spcPct val="124000"/>
              </a:lnSpc>
              <a:buNone/>
            </a:pPr>
            <a:r>
              <a:rPr lang="ru-RU" sz="1800" dirty="0">
                <a:effectLst/>
                <a:ea typeface="Times New Roman" panose="02020603050405020304" pitchFamily="18" charset="0"/>
              </a:rPr>
              <a:t>Четкой грани между этими двумя причинами нет, но тем не менее, если правила расходятся достаточно сильно, очевидно, что причина - некомпетентность эксперта, а в противном случае - размытость понятий. </a:t>
            </a:r>
            <a:endParaRPr lang="ru-RU" dirty="0"/>
          </a:p>
        </p:txBody>
      </p:sp>
      <p:sp>
        <p:nvSpPr>
          <p:cNvPr id="10" name="Номер слайда 9">
            <a:extLst>
              <a:ext uri="{FF2B5EF4-FFF2-40B4-BE49-F238E27FC236}">
                <a16:creationId xmlns="" xmlns:a16="http://schemas.microsoft.com/office/drawing/2014/main" id="{59B00697-BB8B-41F1-97D1-5FF5762F36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AA1AF-C4C6-437C-B97C-BE3CA86A063B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3950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B98DDD3-AF45-48E6-AC44-DAF06E012C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6274" y="244355"/>
            <a:ext cx="10936857" cy="1161751"/>
          </a:xfrm>
        </p:spPr>
        <p:txBody>
          <a:bodyPr>
            <a:normAutofit/>
          </a:bodyPr>
          <a:lstStyle/>
          <a:p>
            <a:r>
              <a:rPr lang="ru-RU" sz="3200" b="1" dirty="0">
                <a:latin typeface="+mn-lt"/>
                <a:ea typeface="Times New Roman" panose="02020603050405020304" pitchFamily="18" charset="0"/>
              </a:rPr>
              <a:t>Процедура (алгоритм) формирования рабочего набора продукционных правил</a:t>
            </a:r>
            <a:endParaRPr lang="ru-RU" sz="3200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D61C21EE-9132-441E-AC62-93E1C9C0BE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6273" y="1345722"/>
            <a:ext cx="11463069" cy="5010628"/>
          </a:xfrm>
        </p:spPr>
        <p:txBody>
          <a:bodyPr>
            <a:normAutofit fontScale="85000" lnSpcReduction="20000"/>
          </a:bodyPr>
          <a:lstStyle/>
          <a:p>
            <a:pPr marL="0" lvl="0" indent="449263" algn="just">
              <a:lnSpc>
                <a:spcPct val="134000"/>
              </a:lnSpc>
              <a:buNone/>
            </a:pPr>
            <a:r>
              <a:rPr lang="ru-RU" sz="1800" dirty="0">
                <a:effectLst/>
                <a:ea typeface="Times New Roman" panose="02020603050405020304" pitchFamily="18" charset="0"/>
              </a:rPr>
              <a:t>Под оценкой качества рабочего набора правил (РНП) будем понимать проверку его </a:t>
            </a:r>
            <a:r>
              <a:rPr lang="ru-RU" sz="1800" b="1" dirty="0">
                <a:effectLst/>
                <a:ea typeface="Times New Roman" panose="02020603050405020304" pitchFamily="18" charset="0"/>
              </a:rPr>
              <a:t>на противоречивость, избыточность и полноту</a:t>
            </a:r>
            <a:r>
              <a:rPr lang="ru-RU" sz="1800" dirty="0">
                <a:effectLst/>
                <a:ea typeface="Times New Roman" panose="02020603050405020304" pitchFamily="18" charset="0"/>
              </a:rPr>
              <a:t>.</a:t>
            </a:r>
          </a:p>
          <a:p>
            <a:pPr marL="0" indent="449263" algn="just">
              <a:lnSpc>
                <a:spcPct val="134000"/>
              </a:lnSpc>
              <a:buNone/>
            </a:pPr>
            <a:r>
              <a:rPr lang="ru-RU" sz="1800" dirty="0">
                <a:effectLst/>
                <a:ea typeface="Times New Roman" panose="02020603050405020304" pitchFamily="18" charset="0"/>
              </a:rPr>
              <a:t>Для этой цели введем ряд понятий, характеризующих качество РНП. В виде примера для простоты мы будем рассматривать гипотетиче­скую интеллектуальную математическую модель, имеющую две входные координаты </a:t>
            </a:r>
            <a:r>
              <a:rPr lang="ru-RU" sz="1800" b="1" dirty="0">
                <a:effectLst/>
                <a:ea typeface="Times New Roman" panose="02020603050405020304" pitchFamily="18" charset="0"/>
              </a:rPr>
              <a:t>- x</a:t>
            </a:r>
            <a:r>
              <a:rPr lang="ru-RU" sz="1800" dirty="0">
                <a:effectLst/>
                <a:ea typeface="Times New Roman" panose="02020603050405020304" pitchFamily="18" charset="0"/>
              </a:rPr>
              <a:t> и </a:t>
            </a:r>
            <a:r>
              <a:rPr lang="ru-RU" sz="1800" b="1" dirty="0">
                <a:effectLst/>
                <a:ea typeface="Times New Roman" panose="02020603050405020304" pitchFamily="18" charset="0"/>
              </a:rPr>
              <a:t>y </a:t>
            </a:r>
            <a:r>
              <a:rPr lang="ru-RU" sz="1800" dirty="0">
                <a:effectLst/>
                <a:ea typeface="Times New Roman" panose="02020603050405020304" pitchFamily="18" charset="0"/>
              </a:rPr>
              <a:t>и одну выходную </a:t>
            </a:r>
            <a:r>
              <a:rPr lang="ru-RU" sz="1800" b="1" dirty="0">
                <a:effectLst/>
                <a:ea typeface="Times New Roman" panose="02020603050405020304" pitchFamily="18" charset="0"/>
              </a:rPr>
              <a:t>- z</a:t>
            </a:r>
            <a:r>
              <a:rPr lang="ru-RU" sz="1800" dirty="0">
                <a:effectLst/>
                <a:ea typeface="Times New Roman" panose="02020603050405020304" pitchFamily="18" charset="0"/>
              </a:rPr>
              <a:t>.</a:t>
            </a:r>
          </a:p>
          <a:p>
            <a:pPr marL="0" indent="449263" algn="just">
              <a:lnSpc>
                <a:spcPct val="134000"/>
              </a:lnSpc>
            </a:pPr>
            <a:r>
              <a:rPr lang="ru-RU" sz="1800" b="1" i="1" dirty="0">
                <a:effectLst/>
                <a:ea typeface="Times New Roman" panose="02020603050405020304" pitchFamily="18" charset="0"/>
              </a:rPr>
              <a:t>Понятие полноты РНПП</a:t>
            </a:r>
            <a:r>
              <a:rPr lang="ru-RU" sz="1800" dirty="0">
                <a:effectLst/>
                <a:ea typeface="Times New Roman" panose="02020603050405020304" pitchFamily="18" charset="0"/>
              </a:rPr>
              <a:t>: чем больше правил в рабочем наборе, тем больше полнота продукционной БЗ.</a:t>
            </a:r>
          </a:p>
          <a:p>
            <a:pPr marL="0" indent="449263" algn="just">
              <a:lnSpc>
                <a:spcPct val="134000"/>
              </a:lnSpc>
            </a:pPr>
            <a:r>
              <a:rPr lang="ru-RU" sz="1800" b="1" i="1" dirty="0">
                <a:effectLst/>
                <a:ea typeface="Times New Roman" panose="02020603050405020304" pitchFamily="18" charset="0"/>
              </a:rPr>
              <a:t>Понятие приоритета</a:t>
            </a:r>
            <a:r>
              <a:rPr lang="ru-RU" sz="1800" dirty="0">
                <a:effectLst/>
                <a:ea typeface="Times New Roman" panose="02020603050405020304" pitchFamily="18" charset="0"/>
              </a:rPr>
              <a:t> – частота появления правила в наборах разных ЛПР. Чем чаще ПП встречается в разных наборах, тем выше у него приоритет.</a:t>
            </a:r>
          </a:p>
          <a:p>
            <a:pPr marL="0" indent="449263" algn="just">
              <a:lnSpc>
                <a:spcPct val="134000"/>
              </a:lnSpc>
            </a:pPr>
            <a:r>
              <a:rPr lang="ru-RU" sz="1800" b="1" i="1" dirty="0">
                <a:effectLst/>
                <a:ea typeface="Times New Roman" panose="02020603050405020304" pitchFamily="18" charset="0"/>
              </a:rPr>
              <a:t>Понятие однозначности</a:t>
            </a:r>
            <a:r>
              <a:rPr lang="ru-RU" sz="1800" dirty="0">
                <a:effectLst/>
                <a:ea typeface="Times New Roman" panose="02020603050405020304" pitchFamily="18" charset="0"/>
              </a:rPr>
              <a:t> – свойство правило, заключающееся в следующем: каждому сочетанию значений входных координат </a:t>
            </a:r>
            <a:r>
              <a:rPr lang="ru-RU" sz="1800" b="1" i="1" dirty="0">
                <a:effectLst/>
                <a:ea typeface="Times New Roman" panose="02020603050405020304" pitchFamily="18" charset="0"/>
              </a:rPr>
              <a:t>x</a:t>
            </a:r>
            <a:r>
              <a:rPr lang="ru-RU" sz="1800" dirty="0">
                <a:effectLst/>
                <a:ea typeface="Times New Roman" panose="02020603050405020304" pitchFamily="18" charset="0"/>
              </a:rPr>
              <a:t> и </a:t>
            </a:r>
            <a:r>
              <a:rPr lang="ru-RU" sz="1800" b="1" i="1" dirty="0">
                <a:effectLst/>
                <a:ea typeface="Times New Roman" panose="02020603050405020304" pitchFamily="18" charset="0"/>
              </a:rPr>
              <a:t>y</a:t>
            </a:r>
            <a:r>
              <a:rPr lang="ru-RU" sz="1800" dirty="0">
                <a:effectLst/>
                <a:ea typeface="Times New Roman" panose="02020603050405020304" pitchFamily="18" charset="0"/>
              </a:rPr>
              <a:t> соответствует одно и только одно значение выходной координаты </a:t>
            </a:r>
            <a:r>
              <a:rPr lang="ru-RU" sz="1800" b="1" i="1" dirty="0">
                <a:effectLst/>
                <a:ea typeface="Times New Roman" panose="02020603050405020304" pitchFamily="18" charset="0"/>
              </a:rPr>
              <a:t>z</a:t>
            </a:r>
            <a:r>
              <a:rPr lang="ru-RU" sz="1800" b="1" dirty="0">
                <a:effectLst/>
                <a:ea typeface="Times New Roman" panose="02020603050405020304" pitchFamily="18" charset="0"/>
              </a:rPr>
              <a:t>.</a:t>
            </a:r>
          </a:p>
          <a:p>
            <a:pPr marL="0" indent="449263" algn="just">
              <a:lnSpc>
                <a:spcPct val="134000"/>
              </a:lnSpc>
              <a:buNone/>
            </a:pPr>
            <a:r>
              <a:rPr lang="ru-RU" sz="1800" dirty="0">
                <a:effectLst/>
                <a:ea typeface="Times New Roman" panose="02020603050405020304" pitchFamily="18" charset="0"/>
              </a:rPr>
              <a:t>Если </a:t>
            </a:r>
            <a:r>
              <a:rPr lang="ru-RU" sz="1800" i="1" dirty="0">
                <a:effectLst/>
                <a:ea typeface="Times New Roman" panose="02020603050405020304" pitchFamily="18" charset="0"/>
              </a:rPr>
              <a:t>x</a:t>
            </a:r>
            <a:r>
              <a:rPr lang="ru-RU" sz="1800" dirty="0">
                <a:effectLst/>
                <a:ea typeface="Times New Roman" panose="02020603050405020304" pitchFamily="18" charset="0"/>
              </a:rPr>
              <a:t> = </a:t>
            </a:r>
            <a:r>
              <a:rPr lang="ru-RU" sz="1800" i="1" dirty="0">
                <a:effectLst/>
                <a:ea typeface="Times New Roman" panose="02020603050405020304" pitchFamily="18" charset="0"/>
              </a:rPr>
              <a:t>x</a:t>
            </a:r>
            <a:r>
              <a:rPr lang="ru-RU" sz="1800" i="1" baseline="-25000" dirty="0">
                <a:effectLst/>
                <a:ea typeface="Times New Roman" panose="02020603050405020304" pitchFamily="18" charset="0"/>
              </a:rPr>
              <a:t>1</a:t>
            </a:r>
            <a:r>
              <a:rPr lang="ru-RU" sz="1800" dirty="0">
                <a:effectLst/>
                <a:ea typeface="Times New Roman" panose="02020603050405020304" pitchFamily="18" charset="0"/>
              </a:rPr>
              <a:t> И </a:t>
            </a:r>
            <a:r>
              <a:rPr lang="ru-RU" sz="1800" i="1" dirty="0">
                <a:effectLst/>
                <a:ea typeface="Times New Roman" panose="02020603050405020304" pitchFamily="18" charset="0"/>
              </a:rPr>
              <a:t>y</a:t>
            </a:r>
            <a:r>
              <a:rPr lang="ru-RU" sz="1800" dirty="0">
                <a:effectLst/>
                <a:ea typeface="Times New Roman" panose="02020603050405020304" pitchFamily="18" charset="0"/>
              </a:rPr>
              <a:t> = </a:t>
            </a:r>
            <a:r>
              <a:rPr lang="ru-RU" sz="1800" i="1" dirty="0">
                <a:effectLst/>
                <a:ea typeface="Times New Roman" panose="02020603050405020304" pitchFamily="18" charset="0"/>
              </a:rPr>
              <a:t>y</a:t>
            </a:r>
            <a:r>
              <a:rPr lang="ru-RU" sz="1800" i="1" baseline="-25000" dirty="0">
                <a:effectLst/>
                <a:ea typeface="Times New Roman" panose="02020603050405020304" pitchFamily="18" charset="0"/>
              </a:rPr>
              <a:t>1</a:t>
            </a:r>
            <a:r>
              <a:rPr lang="ru-RU" sz="1800" dirty="0">
                <a:effectLst/>
                <a:ea typeface="Times New Roman" panose="02020603050405020304" pitchFamily="18" charset="0"/>
              </a:rPr>
              <a:t>, то </a:t>
            </a:r>
            <a:r>
              <a:rPr lang="ru-RU" sz="1800" i="1" dirty="0">
                <a:effectLst/>
                <a:ea typeface="Times New Roman" panose="02020603050405020304" pitchFamily="18" charset="0"/>
              </a:rPr>
              <a:t>z</a:t>
            </a:r>
            <a:r>
              <a:rPr lang="ru-RU" sz="1800" dirty="0">
                <a:effectLst/>
                <a:ea typeface="Times New Roman" panose="02020603050405020304" pitchFamily="18" charset="0"/>
              </a:rPr>
              <a:t> = </a:t>
            </a:r>
            <a:r>
              <a:rPr lang="ru-RU" sz="1800" i="1" dirty="0">
                <a:effectLst/>
                <a:ea typeface="Times New Roman" panose="02020603050405020304" pitchFamily="18" charset="0"/>
              </a:rPr>
              <a:t>z</a:t>
            </a:r>
            <a:r>
              <a:rPr lang="ru-RU" sz="1800" i="1" baseline="-25000" dirty="0">
                <a:effectLst/>
                <a:ea typeface="Times New Roman" panose="02020603050405020304" pitchFamily="18" charset="0"/>
              </a:rPr>
              <a:t>1</a:t>
            </a:r>
            <a:r>
              <a:rPr lang="ru-RU" sz="1800" dirty="0">
                <a:effectLst/>
                <a:ea typeface="Times New Roman" panose="02020603050405020304" pitchFamily="18" charset="0"/>
              </a:rPr>
              <a:t> – верно</a:t>
            </a:r>
          </a:p>
          <a:p>
            <a:pPr marL="0" indent="449263" algn="just">
              <a:lnSpc>
                <a:spcPct val="134000"/>
              </a:lnSpc>
              <a:buNone/>
            </a:pPr>
            <a:r>
              <a:rPr lang="ru-RU" sz="1800" dirty="0">
                <a:effectLst/>
                <a:ea typeface="Times New Roman" panose="02020603050405020304" pitchFamily="18" charset="0"/>
              </a:rPr>
              <a:t>Если </a:t>
            </a:r>
            <a:r>
              <a:rPr lang="ru-RU" sz="1800" i="1" dirty="0">
                <a:effectLst/>
                <a:ea typeface="Times New Roman" panose="02020603050405020304" pitchFamily="18" charset="0"/>
              </a:rPr>
              <a:t>x</a:t>
            </a:r>
            <a:r>
              <a:rPr lang="ru-RU" sz="1800" dirty="0">
                <a:effectLst/>
                <a:ea typeface="Times New Roman" panose="02020603050405020304" pitchFamily="18" charset="0"/>
              </a:rPr>
              <a:t> = </a:t>
            </a:r>
            <a:r>
              <a:rPr lang="ru-RU" sz="1800" i="1" dirty="0">
                <a:effectLst/>
                <a:ea typeface="Times New Roman" panose="02020603050405020304" pitchFamily="18" charset="0"/>
              </a:rPr>
              <a:t>x</a:t>
            </a:r>
            <a:r>
              <a:rPr lang="ru-RU" sz="1800" i="1" baseline="-25000" dirty="0">
                <a:effectLst/>
                <a:ea typeface="Times New Roman" panose="02020603050405020304" pitchFamily="18" charset="0"/>
              </a:rPr>
              <a:t>1</a:t>
            </a:r>
            <a:r>
              <a:rPr lang="ru-RU" sz="1800" dirty="0">
                <a:effectLst/>
                <a:ea typeface="Times New Roman" panose="02020603050405020304" pitchFamily="18" charset="0"/>
              </a:rPr>
              <a:t> И </a:t>
            </a:r>
            <a:r>
              <a:rPr lang="ru-RU" sz="1800" i="1" dirty="0">
                <a:effectLst/>
                <a:ea typeface="Times New Roman" panose="02020603050405020304" pitchFamily="18" charset="0"/>
              </a:rPr>
              <a:t>y</a:t>
            </a:r>
            <a:r>
              <a:rPr lang="ru-RU" sz="1800" dirty="0">
                <a:effectLst/>
                <a:ea typeface="Times New Roman" panose="02020603050405020304" pitchFamily="18" charset="0"/>
              </a:rPr>
              <a:t> = </a:t>
            </a:r>
            <a:r>
              <a:rPr lang="ru-RU" sz="1800" i="1" dirty="0">
                <a:effectLst/>
                <a:ea typeface="Times New Roman" panose="02020603050405020304" pitchFamily="18" charset="0"/>
              </a:rPr>
              <a:t>y</a:t>
            </a:r>
            <a:r>
              <a:rPr lang="ru-RU" sz="1800" i="1" baseline="-25000" dirty="0">
                <a:effectLst/>
                <a:ea typeface="Times New Roman" panose="02020603050405020304" pitchFamily="18" charset="0"/>
              </a:rPr>
              <a:t>1</a:t>
            </a:r>
            <a:r>
              <a:rPr lang="ru-RU" sz="1800" dirty="0">
                <a:effectLst/>
                <a:ea typeface="Times New Roman" panose="02020603050405020304" pitchFamily="18" charset="0"/>
              </a:rPr>
              <a:t>, то </a:t>
            </a:r>
            <a:r>
              <a:rPr lang="ru-RU" sz="1800" i="1" dirty="0">
                <a:effectLst/>
                <a:ea typeface="Times New Roman" panose="02020603050405020304" pitchFamily="18" charset="0"/>
              </a:rPr>
              <a:t>z</a:t>
            </a:r>
            <a:r>
              <a:rPr lang="ru-RU" sz="1800" dirty="0">
                <a:effectLst/>
                <a:ea typeface="Times New Roman" panose="02020603050405020304" pitchFamily="18" charset="0"/>
              </a:rPr>
              <a:t> = </a:t>
            </a:r>
            <a:r>
              <a:rPr lang="ru-RU" sz="1800" i="1" dirty="0">
                <a:effectLst/>
                <a:ea typeface="Times New Roman" panose="02020603050405020304" pitchFamily="18" charset="0"/>
              </a:rPr>
              <a:t>z</a:t>
            </a:r>
            <a:r>
              <a:rPr lang="ru-RU" sz="1800" i="1" baseline="-25000" dirty="0">
                <a:effectLst/>
                <a:ea typeface="Times New Roman" panose="02020603050405020304" pitchFamily="18" charset="0"/>
              </a:rPr>
              <a:t>2</a:t>
            </a:r>
            <a:r>
              <a:rPr lang="ru-RU" sz="1800" dirty="0">
                <a:effectLst/>
                <a:ea typeface="Times New Roman" panose="02020603050405020304" pitchFamily="18" charset="0"/>
              </a:rPr>
              <a:t> – неверно</a:t>
            </a:r>
          </a:p>
          <a:p>
            <a:pPr marL="0" indent="449263" algn="just">
              <a:lnSpc>
                <a:spcPct val="134000"/>
              </a:lnSpc>
              <a:buNone/>
            </a:pPr>
            <a:r>
              <a:rPr lang="ru-RU" sz="1800" dirty="0">
                <a:effectLst/>
                <a:ea typeface="Times New Roman" panose="02020603050405020304" pitchFamily="18" charset="0"/>
              </a:rPr>
              <a:t> </a:t>
            </a:r>
            <a:r>
              <a:rPr lang="ru-RU" sz="1800" b="1" i="1" dirty="0">
                <a:effectLst/>
                <a:ea typeface="Times New Roman" panose="02020603050405020304" pitchFamily="18" charset="0"/>
              </a:rPr>
              <a:t>Понятие дублирования</a:t>
            </a:r>
            <a:r>
              <a:rPr lang="ru-RU" sz="1800" dirty="0">
                <a:effectLst/>
                <a:ea typeface="Times New Roman" panose="02020603050405020304" pitchFamily="18" charset="0"/>
              </a:rPr>
              <a:t>: если </a:t>
            </a:r>
            <a:r>
              <a:rPr lang="ru-RU" sz="1800" i="1" dirty="0">
                <a:effectLst/>
                <a:ea typeface="Times New Roman" panose="02020603050405020304" pitchFamily="18" charset="0"/>
              </a:rPr>
              <a:t>x</a:t>
            </a:r>
            <a:r>
              <a:rPr lang="ru-RU" sz="1800" dirty="0">
                <a:effectLst/>
                <a:ea typeface="Times New Roman" panose="02020603050405020304" pitchFamily="18" charset="0"/>
              </a:rPr>
              <a:t> и </a:t>
            </a:r>
            <a:r>
              <a:rPr lang="ru-RU" sz="1800" i="1" dirty="0">
                <a:effectLst/>
                <a:ea typeface="Times New Roman" panose="02020603050405020304" pitchFamily="18" charset="0"/>
              </a:rPr>
              <a:t>y</a:t>
            </a:r>
            <a:r>
              <a:rPr lang="ru-RU" sz="1800" dirty="0">
                <a:effectLst/>
                <a:ea typeface="Times New Roman" panose="02020603050405020304" pitchFamily="18" charset="0"/>
              </a:rPr>
              <a:t> однозначно определяют </a:t>
            </a:r>
            <a:r>
              <a:rPr lang="ru-RU" sz="1800" i="1" dirty="0">
                <a:effectLst/>
                <a:ea typeface="Times New Roman" panose="02020603050405020304" pitchFamily="18" charset="0"/>
              </a:rPr>
              <a:t>z</a:t>
            </a:r>
            <a:r>
              <a:rPr lang="ru-RU" sz="1800" dirty="0">
                <a:effectLst/>
                <a:ea typeface="Times New Roman" panose="02020603050405020304" pitchFamily="18" charset="0"/>
              </a:rPr>
              <a:t>, то обратное утверждение неверно, то есть результат </a:t>
            </a:r>
            <a:r>
              <a:rPr lang="ru-RU" sz="1800" b="1" i="1" dirty="0">
                <a:effectLst/>
                <a:ea typeface="Times New Roman" panose="02020603050405020304" pitchFamily="18" charset="0"/>
              </a:rPr>
              <a:t>z</a:t>
            </a:r>
            <a:r>
              <a:rPr lang="ru-RU" sz="1800" dirty="0">
                <a:effectLst/>
                <a:ea typeface="Times New Roman" panose="02020603050405020304" pitchFamily="18" charset="0"/>
              </a:rPr>
              <a:t> может достигаться различными сочетаниями входных координат </a:t>
            </a:r>
            <a:r>
              <a:rPr lang="ru-RU" sz="1800" b="1" i="1" dirty="0">
                <a:effectLst/>
                <a:ea typeface="Times New Roman" panose="02020603050405020304" pitchFamily="18" charset="0"/>
              </a:rPr>
              <a:t>x</a:t>
            </a:r>
            <a:r>
              <a:rPr lang="ru-RU" sz="1800" b="1" dirty="0">
                <a:effectLst/>
                <a:ea typeface="Times New Roman" panose="02020603050405020304" pitchFamily="18" charset="0"/>
              </a:rPr>
              <a:t> и </a:t>
            </a:r>
            <a:r>
              <a:rPr lang="ru-RU" sz="1800" b="1" i="1" dirty="0">
                <a:effectLst/>
                <a:ea typeface="Times New Roman" panose="02020603050405020304" pitchFamily="18" charset="0"/>
              </a:rPr>
              <a:t>y</a:t>
            </a:r>
            <a:r>
              <a:rPr lang="ru-RU" sz="1800" dirty="0">
                <a:effectLst/>
                <a:ea typeface="Times New Roman" panose="02020603050405020304" pitchFamily="18" charset="0"/>
              </a:rPr>
              <a:t>.</a:t>
            </a:r>
          </a:p>
          <a:p>
            <a:pPr marL="0" indent="449263" algn="just">
              <a:lnSpc>
                <a:spcPct val="134000"/>
              </a:lnSpc>
              <a:buNone/>
            </a:pPr>
            <a:r>
              <a:rPr lang="ru-RU" sz="1800" dirty="0">
                <a:effectLst/>
                <a:ea typeface="Times New Roman" panose="02020603050405020304" pitchFamily="18" charset="0"/>
              </a:rPr>
              <a:t>Если </a:t>
            </a:r>
            <a:r>
              <a:rPr lang="ru-RU" sz="1800" i="1" dirty="0">
                <a:effectLst/>
                <a:ea typeface="Times New Roman" panose="02020603050405020304" pitchFamily="18" charset="0"/>
              </a:rPr>
              <a:t>x</a:t>
            </a:r>
            <a:r>
              <a:rPr lang="ru-RU" sz="1800" dirty="0">
                <a:effectLst/>
                <a:ea typeface="Times New Roman" panose="02020603050405020304" pitchFamily="18" charset="0"/>
              </a:rPr>
              <a:t> = </a:t>
            </a:r>
            <a:r>
              <a:rPr lang="ru-RU" sz="1800" i="1" dirty="0">
                <a:effectLst/>
                <a:ea typeface="Times New Roman" panose="02020603050405020304" pitchFamily="18" charset="0"/>
              </a:rPr>
              <a:t>x</a:t>
            </a:r>
            <a:r>
              <a:rPr lang="ru-RU" sz="1800" i="1" baseline="-25000" dirty="0">
                <a:effectLst/>
                <a:ea typeface="Times New Roman" panose="02020603050405020304" pitchFamily="18" charset="0"/>
              </a:rPr>
              <a:t>1</a:t>
            </a:r>
            <a:r>
              <a:rPr lang="ru-RU" sz="1800" dirty="0">
                <a:effectLst/>
                <a:ea typeface="Times New Roman" panose="02020603050405020304" pitchFamily="18" charset="0"/>
              </a:rPr>
              <a:t> И </a:t>
            </a:r>
            <a:r>
              <a:rPr lang="ru-RU" sz="1800" i="1" dirty="0">
                <a:effectLst/>
                <a:ea typeface="Times New Roman" panose="02020603050405020304" pitchFamily="18" charset="0"/>
              </a:rPr>
              <a:t>y</a:t>
            </a:r>
            <a:r>
              <a:rPr lang="ru-RU" sz="1800" dirty="0">
                <a:effectLst/>
                <a:ea typeface="Times New Roman" panose="02020603050405020304" pitchFamily="18" charset="0"/>
              </a:rPr>
              <a:t> = </a:t>
            </a:r>
            <a:r>
              <a:rPr lang="ru-RU" sz="1800" i="1" dirty="0">
                <a:effectLst/>
                <a:ea typeface="Times New Roman" panose="02020603050405020304" pitchFamily="18" charset="0"/>
              </a:rPr>
              <a:t>y</a:t>
            </a:r>
            <a:r>
              <a:rPr lang="ru-RU" sz="1800" i="1" baseline="-25000" dirty="0">
                <a:effectLst/>
                <a:ea typeface="Times New Roman" panose="02020603050405020304" pitchFamily="18" charset="0"/>
              </a:rPr>
              <a:t>1</a:t>
            </a:r>
            <a:r>
              <a:rPr lang="ru-RU" sz="1800" dirty="0">
                <a:effectLst/>
                <a:ea typeface="Times New Roman" panose="02020603050405020304" pitchFamily="18" charset="0"/>
              </a:rPr>
              <a:t>, то </a:t>
            </a:r>
            <a:r>
              <a:rPr lang="ru-RU" sz="1800" i="1" dirty="0">
                <a:effectLst/>
                <a:ea typeface="Times New Roman" panose="02020603050405020304" pitchFamily="18" charset="0"/>
              </a:rPr>
              <a:t>z</a:t>
            </a:r>
            <a:r>
              <a:rPr lang="ru-RU" sz="1800" dirty="0">
                <a:effectLst/>
                <a:ea typeface="Times New Roman" panose="02020603050405020304" pitchFamily="18" charset="0"/>
              </a:rPr>
              <a:t> = </a:t>
            </a:r>
            <a:r>
              <a:rPr lang="ru-RU" sz="1800" i="1" dirty="0">
                <a:effectLst/>
                <a:ea typeface="Times New Roman" panose="02020603050405020304" pitchFamily="18" charset="0"/>
              </a:rPr>
              <a:t>z</a:t>
            </a:r>
            <a:r>
              <a:rPr lang="ru-RU" sz="1800" i="1" baseline="-25000" dirty="0">
                <a:effectLst/>
                <a:ea typeface="Times New Roman" panose="02020603050405020304" pitchFamily="18" charset="0"/>
              </a:rPr>
              <a:t>1</a:t>
            </a:r>
            <a:r>
              <a:rPr lang="ru-RU" sz="1800" dirty="0">
                <a:effectLst/>
                <a:ea typeface="Times New Roman" panose="02020603050405020304" pitchFamily="18" charset="0"/>
              </a:rPr>
              <a:t>; 	</a:t>
            </a:r>
          </a:p>
          <a:p>
            <a:pPr marL="0" indent="449263" algn="just">
              <a:lnSpc>
                <a:spcPct val="134000"/>
              </a:lnSpc>
              <a:buNone/>
            </a:pPr>
            <a:r>
              <a:rPr lang="ru-RU" sz="1800" dirty="0">
                <a:effectLst/>
                <a:ea typeface="Times New Roman" panose="02020603050405020304" pitchFamily="18" charset="0"/>
              </a:rPr>
              <a:t>Если </a:t>
            </a:r>
            <a:r>
              <a:rPr lang="ru-RU" sz="1800" i="1" dirty="0">
                <a:effectLst/>
                <a:ea typeface="Times New Roman" panose="02020603050405020304" pitchFamily="18" charset="0"/>
              </a:rPr>
              <a:t>x</a:t>
            </a:r>
            <a:r>
              <a:rPr lang="ru-RU" sz="1800" dirty="0">
                <a:effectLst/>
                <a:ea typeface="Times New Roman" panose="02020603050405020304" pitchFamily="18" charset="0"/>
              </a:rPr>
              <a:t> = </a:t>
            </a:r>
            <a:r>
              <a:rPr lang="ru-RU" sz="1800" i="1" dirty="0">
                <a:effectLst/>
                <a:ea typeface="Times New Roman" panose="02020603050405020304" pitchFamily="18" charset="0"/>
              </a:rPr>
              <a:t>x</a:t>
            </a:r>
            <a:r>
              <a:rPr lang="ru-RU" sz="1800" i="1" baseline="-25000" dirty="0">
                <a:effectLst/>
                <a:ea typeface="Times New Roman" panose="02020603050405020304" pitchFamily="18" charset="0"/>
              </a:rPr>
              <a:t>1</a:t>
            </a:r>
            <a:r>
              <a:rPr lang="ru-RU" sz="1800" dirty="0">
                <a:effectLst/>
                <a:ea typeface="Times New Roman" panose="02020603050405020304" pitchFamily="18" charset="0"/>
              </a:rPr>
              <a:t> И </a:t>
            </a:r>
            <a:r>
              <a:rPr lang="ru-RU" sz="1800" i="1" dirty="0">
                <a:effectLst/>
                <a:ea typeface="Times New Roman" panose="02020603050405020304" pitchFamily="18" charset="0"/>
              </a:rPr>
              <a:t>y</a:t>
            </a:r>
            <a:r>
              <a:rPr lang="ru-RU" sz="1800" dirty="0">
                <a:effectLst/>
                <a:ea typeface="Times New Roman" panose="02020603050405020304" pitchFamily="18" charset="0"/>
              </a:rPr>
              <a:t> = </a:t>
            </a:r>
            <a:r>
              <a:rPr lang="ru-RU" sz="1800" i="1" dirty="0">
                <a:effectLst/>
                <a:ea typeface="Times New Roman" panose="02020603050405020304" pitchFamily="18" charset="0"/>
              </a:rPr>
              <a:t>y</a:t>
            </a:r>
            <a:r>
              <a:rPr lang="ru-RU" sz="1800" i="1" baseline="-25000" dirty="0">
                <a:effectLst/>
                <a:ea typeface="Times New Roman" panose="02020603050405020304" pitchFamily="18" charset="0"/>
              </a:rPr>
              <a:t>2</a:t>
            </a:r>
            <a:r>
              <a:rPr lang="ru-RU" sz="1800" dirty="0">
                <a:effectLst/>
                <a:ea typeface="Times New Roman" panose="02020603050405020304" pitchFamily="18" charset="0"/>
              </a:rPr>
              <a:t>, то </a:t>
            </a:r>
            <a:r>
              <a:rPr lang="ru-RU" sz="1800" i="1" dirty="0">
                <a:effectLst/>
                <a:ea typeface="Times New Roman" panose="02020603050405020304" pitchFamily="18" charset="0"/>
              </a:rPr>
              <a:t>z</a:t>
            </a:r>
            <a:r>
              <a:rPr lang="ru-RU" sz="1800" dirty="0">
                <a:effectLst/>
                <a:ea typeface="Times New Roman" panose="02020603050405020304" pitchFamily="18" charset="0"/>
              </a:rPr>
              <a:t> = </a:t>
            </a:r>
            <a:r>
              <a:rPr lang="ru-RU" sz="1800" i="1" dirty="0">
                <a:effectLst/>
                <a:ea typeface="Times New Roman" panose="02020603050405020304" pitchFamily="18" charset="0"/>
              </a:rPr>
              <a:t>z</a:t>
            </a:r>
            <a:r>
              <a:rPr lang="ru-RU" sz="1800" i="1" baseline="-25000" dirty="0">
                <a:effectLst/>
                <a:ea typeface="Times New Roman" panose="02020603050405020304" pitchFamily="18" charset="0"/>
              </a:rPr>
              <a:t>1</a:t>
            </a:r>
            <a:endParaRPr lang="ru-RU" sz="1800" dirty="0">
              <a:effectLst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B2B77DFD-6C10-45A5-B01E-76E5D7BA67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AA1AF-C4C6-437C-B97C-BE3CA86A063B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9858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</TotalTime>
  <Words>2803</Words>
  <Application>Microsoft Office PowerPoint</Application>
  <PresentationFormat>Произвольный</PresentationFormat>
  <Paragraphs>199</Paragraphs>
  <Slides>17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9" baseType="lpstr">
      <vt:lpstr>Тема Office</vt:lpstr>
      <vt:lpstr>Equation</vt:lpstr>
      <vt:lpstr>Продукционные правила и продукционные модели представления знаний</vt:lpstr>
      <vt:lpstr>Презентация PowerPoint</vt:lpstr>
      <vt:lpstr>Классификация продукционных правил</vt:lpstr>
      <vt:lpstr>ПРОДУКЦИОННЫЕ МОДЕЛИ</vt:lpstr>
      <vt:lpstr>Логические операции</vt:lpstr>
      <vt:lpstr>ПРИМЕР</vt:lpstr>
      <vt:lpstr>Система продукционных правил, проверка продукционных правил на противоречивость и избыточность </vt:lpstr>
      <vt:lpstr>Процедура (алгоритм) формирования рабочего набора продукционных правил</vt:lpstr>
      <vt:lpstr>Процедура (алгоритм) формирования рабочего набора продукционных правил</vt:lpstr>
      <vt:lpstr>Процедура (алгоритм) формирования рабочего набора продукционных правил</vt:lpstr>
      <vt:lpstr>Алгоритм формирования рабочего набора правил</vt:lpstr>
      <vt:lpstr>ПРИМЕР</vt:lpstr>
      <vt:lpstr>Пример разработки системы продукционных правил</vt:lpstr>
      <vt:lpstr>Презентация PowerPoint</vt:lpstr>
      <vt:lpstr>Лингвистические переменные:</vt:lpstr>
      <vt:lpstr>Лингвистические переменные:</vt:lpstr>
      <vt:lpstr>Продукционные правила: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Продукционные правила и продукционные модели представления знаний</dc:title>
  <dc:creator>Pavla Mikhaylova</dc:creator>
  <cp:lastModifiedBy>GAPS</cp:lastModifiedBy>
  <cp:revision>27</cp:revision>
  <dcterms:created xsi:type="dcterms:W3CDTF">2021-03-25T15:19:01Z</dcterms:created>
  <dcterms:modified xsi:type="dcterms:W3CDTF">2021-04-09T05:00:42Z</dcterms:modified>
</cp:coreProperties>
</file>