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71" r:id="rId9"/>
    <p:sldId id="27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9C925-7203-4793-8CA6-D2167B03ADAE}" type="datetimeFigureOut">
              <a:rPr lang="ru-RU" smtClean="0"/>
              <a:t>14.10.2020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07AA7-476E-4602-9CFE-E34EF88D79F9}" type="slidenum">
              <a:rPr lang="ru-RU" smtClean="0"/>
              <a:t>‹#›</a:t>
            </a:fld>
            <a:endParaRPr lang="ru-RU"/>
          </a:p>
        </p:txBody>
      </p:sp>
    </p:spTree>
    <p:extLst>
      <p:ext uri="{BB962C8B-B14F-4D97-AF65-F5344CB8AC3E}">
        <p14:creationId xmlns:p14="http://schemas.microsoft.com/office/powerpoint/2010/main" val="446393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FC84244E-1997-41D1-A154-66702A3332A1}" type="datetime1">
              <a:rPr lang="ru-RU" smtClean="0"/>
              <a:t>14.10.2020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245849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F94634-383E-419D-B404-AD40439ADE6B}" type="datetime1">
              <a:rPr lang="ru-RU" smtClean="0"/>
              <a:t>14.10.2020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290689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329AECA-C20E-4982-8291-699D54A5346A}" type="datetime1">
              <a:rPr lang="ru-RU" smtClean="0"/>
              <a:t>14.10.2020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18701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61519FB-E6BC-4B03-B2C7-EAF8381AE467}" type="datetime1">
              <a:rPr lang="ru-RU" smtClean="0"/>
              <a:t>14.10.2020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66644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A3BB358-2BBF-4348-AB37-9F3247CA4B38}" type="datetime1">
              <a:rPr lang="ru-RU" smtClean="0"/>
              <a:t>14.10.2020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39766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9F602C4-39A2-4B8A-BDFC-BE1EA39601C1}" type="datetime1">
              <a:rPr lang="ru-RU" smtClean="0"/>
              <a:t>14.10.2020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324083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DECED64-9633-4A4E-B202-57466237A4BA}" type="datetime1">
              <a:rPr lang="ru-RU" smtClean="0"/>
              <a:t>14.10.2020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75100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49E8E06-817D-4E3A-8314-11F78241013C}" type="datetime1">
              <a:rPr lang="ru-RU" smtClean="0"/>
              <a:t>14.10.2020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25810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CD3A5B-CE85-49FB-A519-A408E5135914}" type="datetime1">
              <a:rPr lang="ru-RU" smtClean="0"/>
              <a:t>14.10.2020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32945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57DEA6F-7E7F-4CDF-85BD-5F2ECFDB3324}" type="datetime1">
              <a:rPr lang="ru-RU" smtClean="0"/>
              <a:t>14.10.2020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65806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1540C02-97DF-44A6-BFCF-CF0F64D22DAE}" type="datetime1">
              <a:rPr lang="ru-RU" smtClean="0"/>
              <a:t>14.10.2020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32BF1-989C-469B-91FE-B16FC48827D3}" type="slidenum">
              <a:rPr lang="ru-RU" smtClean="0"/>
              <a:t>‹#›</a:t>
            </a:fld>
            <a:endParaRPr lang="ru-RU"/>
          </a:p>
        </p:txBody>
      </p:sp>
    </p:spTree>
    <p:extLst>
      <p:ext uri="{BB962C8B-B14F-4D97-AF65-F5344CB8AC3E}">
        <p14:creationId xmlns:p14="http://schemas.microsoft.com/office/powerpoint/2010/main" val="101892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48F90-F8AC-4D2D-A566-61BFFDEDB123}" type="datetime1">
              <a:rPr lang="ru-RU" smtClean="0"/>
              <a:t>14.10.2020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32BF1-989C-469B-91FE-B16FC48827D3}" type="slidenum">
              <a:rPr lang="ru-RU" smtClean="0"/>
              <a:t>‹#›</a:t>
            </a:fld>
            <a:endParaRPr lang="ru-RU"/>
          </a:p>
        </p:txBody>
      </p:sp>
    </p:spTree>
    <p:extLst>
      <p:ext uri="{BB962C8B-B14F-4D97-AF65-F5344CB8AC3E}">
        <p14:creationId xmlns:p14="http://schemas.microsoft.com/office/powerpoint/2010/main" val="3748597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Искусственные нейронные сети</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147881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008112"/>
          </a:xfrm>
        </p:spPr>
        <p:txBody>
          <a:bodyPr>
            <a:noAutofit/>
          </a:bodyPr>
          <a:lstStyle/>
          <a:p>
            <a:r>
              <a:rPr lang="ru-RU" sz="3400" b="1" dirty="0"/>
              <a:t>К</a:t>
            </a:r>
            <a:r>
              <a:rPr lang="en-US" sz="3400" b="1" dirty="0" err="1"/>
              <a:t>лассификаци</a:t>
            </a:r>
            <a:r>
              <a:rPr lang="ru-RU" sz="3400" b="1" dirty="0"/>
              <a:t>я</a:t>
            </a:r>
            <a:r>
              <a:rPr lang="en-US" sz="3400" b="1" dirty="0"/>
              <a:t> </a:t>
            </a:r>
            <a:r>
              <a:rPr lang="en-US" sz="3400" b="1" dirty="0" err="1"/>
              <a:t>искусственных</a:t>
            </a:r>
            <a:r>
              <a:rPr lang="en-US" sz="3400" b="1" dirty="0"/>
              <a:t> </a:t>
            </a:r>
            <a:r>
              <a:rPr lang="en-US" sz="3400" b="1" dirty="0" err="1"/>
              <a:t>нейронных</a:t>
            </a:r>
            <a:r>
              <a:rPr lang="en-US" sz="3400" b="1" dirty="0"/>
              <a:t> </a:t>
            </a:r>
            <a:r>
              <a:rPr lang="en-US" sz="3400" b="1" dirty="0" err="1"/>
              <a:t>сетей</a:t>
            </a:r>
            <a:endParaRPr lang="ru-RU" sz="3400" b="1" dirty="0"/>
          </a:p>
        </p:txBody>
      </p:sp>
      <p:sp>
        <p:nvSpPr>
          <p:cNvPr id="3" name="Объект 2"/>
          <p:cNvSpPr>
            <a:spLocks noGrp="1"/>
          </p:cNvSpPr>
          <p:nvPr>
            <p:ph idx="1"/>
          </p:nvPr>
        </p:nvSpPr>
        <p:spPr>
          <a:xfrm>
            <a:off x="251520" y="1124744"/>
            <a:ext cx="8712968" cy="5544616"/>
          </a:xfrm>
        </p:spPr>
        <p:txBody>
          <a:bodyPr>
            <a:normAutofit fontScale="47500" lnSpcReduction="20000"/>
          </a:bodyPr>
          <a:lstStyle/>
          <a:p>
            <a:pPr marL="0" indent="0">
              <a:buNone/>
            </a:pPr>
            <a:r>
              <a:rPr lang="ru-RU" sz="3800" b="1" dirty="0"/>
              <a:t>1. Характер обучения</a:t>
            </a:r>
            <a:r>
              <a:rPr lang="ru-RU" sz="3800" dirty="0"/>
              <a:t> </a:t>
            </a:r>
          </a:p>
          <a:p>
            <a:pPr lvl="0"/>
            <a:r>
              <a:rPr lang="ru-RU" sz="3800" dirty="0"/>
              <a:t>нейронные сети, использующие обучение с учителем; </a:t>
            </a:r>
          </a:p>
          <a:p>
            <a:pPr lvl="0"/>
            <a:r>
              <a:rPr lang="ru-RU" sz="3800" dirty="0"/>
              <a:t>нейронные сети, использующие обучение без учителя.</a:t>
            </a:r>
          </a:p>
          <a:p>
            <a:pPr marL="0" indent="0">
              <a:buNone/>
            </a:pPr>
            <a:r>
              <a:rPr lang="ru-RU" sz="3800" dirty="0"/>
              <a:t>Нейронные </a:t>
            </a:r>
            <a:r>
              <a:rPr lang="ru-RU" sz="3800" b="1" dirty="0"/>
              <a:t>сети, использующие обучение с учителем</a:t>
            </a:r>
            <a:r>
              <a:rPr lang="ru-RU" sz="3800" dirty="0"/>
              <a:t>. Обучение с учителем предполагает, что для каждого входного вектора существует целевой вектор, представляющий собой требуемый выход. Вместе они называются обучающей парой. Обычно сеть обучается на некотором числе таких обучающих пар. Предъявляется выходной вектор, вычисляется выход сети и сравнивается с соответствующим целевым вектором. Далее веса изменяются в соответствии с алгоритмом, стремящимся минимизировать ошибку. Векторы обучающего множества предъявляются последовательно, вычисляются ошибки и веса подстраиваются для каждого вектора до тех пор, пока ошибка по всему обучающему массиву не достигнет приемлемого уровня. </a:t>
            </a:r>
          </a:p>
          <a:p>
            <a:pPr marL="0" indent="0">
              <a:buNone/>
            </a:pPr>
            <a:r>
              <a:rPr lang="ru-RU" sz="3800" dirty="0"/>
              <a:t>Нейронные сети, </a:t>
            </a:r>
            <a:r>
              <a:rPr lang="ru-RU" sz="3800" b="1" dirty="0"/>
              <a:t>использующие обучение без учителя. </a:t>
            </a:r>
            <a:r>
              <a:rPr lang="ru-RU" sz="3800" dirty="0"/>
              <a:t>Обучающее множество состоит лишь из входных векторов. Обучающий алгоритм подстраивает веса сети так, чтобы получались согласованные выходные векторы, т. е. чтобы предъявление достаточно близких входных векторов давало одинаковые выходы. Процесс обучения, следовательно, выделяет статистические свойства обучающего множества и группирует сходные векторы в классы.</a:t>
            </a:r>
          </a:p>
          <a:p>
            <a:pPr marL="0" indent="0">
              <a:buNone/>
            </a:pPr>
            <a:r>
              <a:rPr lang="ru-RU" sz="3800" dirty="0"/>
              <a:t>2. </a:t>
            </a:r>
            <a:r>
              <a:rPr lang="ru-RU" sz="3800" b="1" dirty="0"/>
              <a:t>Тип выходного сигнала</a:t>
            </a:r>
            <a:endParaRPr lang="ru-RU" sz="3800" dirty="0"/>
          </a:p>
          <a:p>
            <a:pPr lvl="0"/>
            <a:r>
              <a:rPr lang="ru-RU" sz="3800" dirty="0"/>
              <a:t>бинарные – вся выходная информация в таких сетях представляется в виде нулей и единиц</a:t>
            </a:r>
          </a:p>
          <a:p>
            <a:pPr lvl="0"/>
            <a:r>
              <a:rPr lang="ru-RU" sz="3800" dirty="0"/>
              <a:t>аналоговая – выходная информация представлена в форме действительных чисел.</a:t>
            </a:r>
          </a:p>
          <a:p>
            <a:pPr marL="0" indent="0">
              <a:buNone/>
            </a:pPr>
            <a:endParaRPr lang="ru-RU" dirty="0"/>
          </a:p>
        </p:txBody>
      </p:sp>
      <p:sp>
        <p:nvSpPr>
          <p:cNvPr id="4" name="Номер слайда 3">
            <a:extLst>
              <a:ext uri="{FF2B5EF4-FFF2-40B4-BE49-F238E27FC236}">
                <a16:creationId xmlns:a16="http://schemas.microsoft.com/office/drawing/2014/main" xmlns="" id="{EBF53D44-A7DF-4EE9-B1C1-8EF8B082B488}"/>
              </a:ext>
            </a:extLst>
          </p:cNvPr>
          <p:cNvSpPr>
            <a:spLocks noGrp="1"/>
          </p:cNvSpPr>
          <p:nvPr>
            <p:ph type="sldNum" sz="quarter" idx="12"/>
          </p:nvPr>
        </p:nvSpPr>
        <p:spPr/>
        <p:txBody>
          <a:bodyPr/>
          <a:lstStyle/>
          <a:p>
            <a:fld id="{A4C32BF1-989C-469B-91FE-B16FC48827D3}" type="slidenum">
              <a:rPr lang="ru-RU" smtClean="0"/>
              <a:t>10</a:t>
            </a:fld>
            <a:endParaRPr lang="ru-RU"/>
          </a:p>
        </p:txBody>
      </p:sp>
    </p:spTree>
    <p:extLst>
      <p:ext uri="{BB962C8B-B14F-4D97-AF65-F5344CB8AC3E}">
        <p14:creationId xmlns:p14="http://schemas.microsoft.com/office/powerpoint/2010/main" val="265085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016" y="1153344"/>
            <a:ext cx="4547984" cy="4525963"/>
          </a:xfrm>
        </p:spPr>
        <p:txBody>
          <a:bodyPr/>
          <a:lstStyle/>
          <a:p>
            <a:pPr marL="0" lvl="0" indent="0">
              <a:buNone/>
            </a:pPr>
            <a:r>
              <a:rPr lang="ru-RU" b="1" dirty="0"/>
              <a:t>3. По числу слоев:</a:t>
            </a:r>
          </a:p>
          <a:p>
            <a:pPr lvl="0"/>
            <a:r>
              <a:rPr lang="ru-RU" sz="2800" dirty="0"/>
              <a:t>Однослойные (не имеют скрытых слоев)</a:t>
            </a:r>
          </a:p>
          <a:p>
            <a:pPr lvl="0"/>
            <a:r>
              <a:rPr lang="ru-RU" sz="2800" dirty="0"/>
              <a:t>Двухслойные (1 скрытый слой)</a:t>
            </a:r>
          </a:p>
          <a:p>
            <a:r>
              <a:rPr lang="ru-RU" sz="2800" dirty="0"/>
              <a:t>Многослойные (более 1 скрытого слоя)</a:t>
            </a:r>
          </a:p>
          <a:p>
            <a:pPr lvl="0"/>
            <a:endParaRPr lang="ru-RU" dirty="0"/>
          </a:p>
          <a:p>
            <a:pPr marL="0" indent="0">
              <a:buNone/>
            </a:pPr>
            <a:endParaRPr lang="ru-RU" dirty="0"/>
          </a:p>
        </p:txBody>
      </p:sp>
      <p:sp>
        <p:nvSpPr>
          <p:cNvPr id="5" name="Заголовок 1"/>
          <p:cNvSpPr txBox="1">
            <a:spLocks/>
          </p:cNvSpPr>
          <p:nvPr/>
        </p:nvSpPr>
        <p:spPr>
          <a:xfrm>
            <a:off x="0" y="116632"/>
            <a:ext cx="91440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400" b="1" dirty="0"/>
              <a:t>К</a:t>
            </a:r>
            <a:r>
              <a:rPr lang="en-US" sz="3400" b="1" dirty="0" err="1"/>
              <a:t>лассификаци</a:t>
            </a:r>
            <a:r>
              <a:rPr lang="ru-RU" sz="3400" b="1" dirty="0"/>
              <a:t>я</a:t>
            </a:r>
            <a:r>
              <a:rPr lang="en-US" sz="3400" b="1" dirty="0"/>
              <a:t> </a:t>
            </a:r>
            <a:r>
              <a:rPr lang="en-US" sz="3400" b="1" dirty="0" err="1"/>
              <a:t>искусственных</a:t>
            </a:r>
            <a:r>
              <a:rPr lang="en-US" sz="3400" b="1" dirty="0"/>
              <a:t> </a:t>
            </a:r>
            <a:r>
              <a:rPr lang="en-US" sz="3400" b="1" dirty="0" err="1"/>
              <a:t>нейронных</a:t>
            </a:r>
            <a:r>
              <a:rPr lang="en-US" sz="3400" b="1" dirty="0"/>
              <a:t> </a:t>
            </a:r>
            <a:r>
              <a:rPr lang="en-US" sz="3400" b="1" dirty="0" err="1"/>
              <a:t>сетей</a:t>
            </a:r>
            <a:endParaRPr lang="ru-RU" sz="3400" b="1" dirty="0"/>
          </a:p>
        </p:txBody>
      </p:sp>
      <p:sp>
        <p:nvSpPr>
          <p:cNvPr id="2" name="Номер слайда 1">
            <a:extLst>
              <a:ext uri="{FF2B5EF4-FFF2-40B4-BE49-F238E27FC236}">
                <a16:creationId xmlns:a16="http://schemas.microsoft.com/office/drawing/2014/main" xmlns="" id="{6C3FD14C-CA8B-4A60-B465-EEDD21B266CF}"/>
              </a:ext>
            </a:extLst>
          </p:cNvPr>
          <p:cNvSpPr>
            <a:spLocks noGrp="1"/>
          </p:cNvSpPr>
          <p:nvPr>
            <p:ph type="sldNum" sz="quarter" idx="12"/>
          </p:nvPr>
        </p:nvSpPr>
        <p:spPr/>
        <p:txBody>
          <a:bodyPr/>
          <a:lstStyle/>
          <a:p>
            <a:fld id="{A4C32BF1-989C-469B-91FE-B16FC48827D3}" type="slidenum">
              <a:rPr lang="ru-RU" smtClean="0"/>
              <a:t>11</a:t>
            </a:fld>
            <a:endParaRPr lang="ru-RU"/>
          </a:p>
        </p:txBody>
      </p:sp>
      <p:pic>
        <p:nvPicPr>
          <p:cNvPr id="4" name="Рисунок 3">
            <a:extLst>
              <a:ext uri="{FF2B5EF4-FFF2-40B4-BE49-F238E27FC236}">
                <a16:creationId xmlns:a16="http://schemas.microsoft.com/office/drawing/2014/main" xmlns="" id="{B5BBE0BA-3F94-42BE-B1FC-1EB5C0A60F2F}"/>
              </a:ext>
            </a:extLst>
          </p:cNvPr>
          <p:cNvPicPr>
            <a:picLocks noChangeAspect="1"/>
          </p:cNvPicPr>
          <p:nvPr/>
        </p:nvPicPr>
        <p:blipFill>
          <a:blip r:embed="rId2"/>
          <a:stretch>
            <a:fillRect/>
          </a:stretch>
        </p:blipFill>
        <p:spPr>
          <a:xfrm>
            <a:off x="4355976" y="1124744"/>
            <a:ext cx="4678486" cy="2181225"/>
          </a:xfrm>
          <a:prstGeom prst="rect">
            <a:avLst/>
          </a:prstGeom>
        </p:spPr>
      </p:pic>
      <p:pic>
        <p:nvPicPr>
          <p:cNvPr id="6" name="Рисунок 5">
            <a:extLst>
              <a:ext uri="{FF2B5EF4-FFF2-40B4-BE49-F238E27FC236}">
                <a16:creationId xmlns:a16="http://schemas.microsoft.com/office/drawing/2014/main" xmlns="" id="{5C317E2D-48EC-4812-B6E1-50D5C878A2E0}"/>
              </a:ext>
            </a:extLst>
          </p:cNvPr>
          <p:cNvPicPr>
            <a:picLocks noChangeAspect="1"/>
          </p:cNvPicPr>
          <p:nvPr/>
        </p:nvPicPr>
        <p:blipFill>
          <a:blip r:embed="rId3"/>
          <a:stretch>
            <a:fillRect/>
          </a:stretch>
        </p:blipFill>
        <p:spPr>
          <a:xfrm>
            <a:off x="3131840" y="4029075"/>
            <a:ext cx="5800725" cy="2828925"/>
          </a:xfrm>
          <a:prstGeom prst="rect">
            <a:avLst/>
          </a:prstGeom>
        </p:spPr>
      </p:pic>
    </p:spTree>
    <p:extLst>
      <p:ext uri="{BB962C8B-B14F-4D97-AF65-F5344CB8AC3E}">
        <p14:creationId xmlns:p14="http://schemas.microsoft.com/office/powerpoint/2010/main" val="374409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971" y="1124743"/>
            <a:ext cx="5119117" cy="5596731"/>
          </a:xfrm>
        </p:spPr>
        <p:txBody>
          <a:bodyPr>
            <a:normAutofit fontScale="85000" lnSpcReduction="10000"/>
          </a:bodyPr>
          <a:lstStyle/>
          <a:p>
            <a:pPr marL="0" lvl="0" indent="0">
              <a:lnSpc>
                <a:spcPct val="110000"/>
              </a:lnSpc>
              <a:spcBef>
                <a:spcPts val="0"/>
              </a:spcBef>
              <a:buNone/>
            </a:pPr>
            <a:r>
              <a:rPr lang="ru-RU" b="1" dirty="0"/>
              <a:t>4. По количеству связей</a:t>
            </a:r>
            <a:r>
              <a:rPr lang="ru-RU" dirty="0"/>
              <a:t>.</a:t>
            </a:r>
          </a:p>
          <a:p>
            <a:pPr marL="0" indent="0">
              <a:lnSpc>
                <a:spcPct val="110000"/>
              </a:lnSpc>
              <a:spcBef>
                <a:spcPts val="0"/>
              </a:spcBef>
              <a:buNone/>
            </a:pPr>
            <a:r>
              <a:rPr lang="ru-RU" dirty="0"/>
              <a:t>С точки зрения топологии можно выделить три основных типа нейронных сетей:</a:t>
            </a:r>
            <a:endParaRPr lang="en-US" dirty="0"/>
          </a:p>
          <a:p>
            <a:pPr>
              <a:lnSpc>
                <a:spcPct val="110000"/>
              </a:lnSpc>
              <a:spcBef>
                <a:spcPts val="0"/>
              </a:spcBef>
            </a:pPr>
            <a:r>
              <a:rPr lang="ru-RU" dirty="0" err="1"/>
              <a:t>полносвязные</a:t>
            </a:r>
            <a:r>
              <a:rPr lang="ru-RU" dirty="0"/>
              <a:t> ;</a:t>
            </a:r>
            <a:endParaRPr lang="en-US" dirty="0"/>
          </a:p>
          <a:p>
            <a:pPr>
              <a:lnSpc>
                <a:spcPct val="110000"/>
              </a:lnSpc>
              <a:spcBef>
                <a:spcPts val="0"/>
              </a:spcBef>
            </a:pPr>
            <a:r>
              <a:rPr lang="ru-RU" dirty="0" err="1"/>
              <a:t>неполносвязные</a:t>
            </a:r>
            <a:r>
              <a:rPr lang="ru-RU" dirty="0"/>
              <a:t> </a:t>
            </a:r>
          </a:p>
          <a:p>
            <a:pPr marL="0" indent="0">
              <a:lnSpc>
                <a:spcPct val="110000"/>
              </a:lnSpc>
              <a:spcBef>
                <a:spcPts val="0"/>
              </a:spcBef>
              <a:buNone/>
            </a:pPr>
            <a:endParaRPr lang="en-US" b="1" dirty="0"/>
          </a:p>
          <a:p>
            <a:pPr marL="0" indent="0">
              <a:lnSpc>
                <a:spcPct val="110000"/>
              </a:lnSpc>
              <a:spcBef>
                <a:spcPts val="0"/>
              </a:spcBef>
              <a:buNone/>
            </a:pPr>
            <a:endParaRPr lang="en-US" b="1" dirty="0"/>
          </a:p>
          <a:p>
            <a:pPr marL="0" indent="0">
              <a:lnSpc>
                <a:spcPct val="110000"/>
              </a:lnSpc>
              <a:spcBef>
                <a:spcPts val="0"/>
              </a:spcBef>
              <a:buNone/>
            </a:pPr>
            <a:r>
              <a:rPr lang="ru-RU" b="1" dirty="0"/>
              <a:t>5. По направлению распространения информации</a:t>
            </a:r>
          </a:p>
          <a:p>
            <a:pPr>
              <a:lnSpc>
                <a:spcPct val="110000"/>
              </a:lnSpc>
              <a:spcBef>
                <a:spcPts val="0"/>
              </a:spcBef>
            </a:pPr>
            <a:r>
              <a:rPr lang="ru-RU" dirty="0"/>
              <a:t>прямого распространения</a:t>
            </a:r>
          </a:p>
          <a:p>
            <a:pPr>
              <a:lnSpc>
                <a:spcPct val="110000"/>
              </a:lnSpc>
              <a:spcBef>
                <a:spcPts val="0"/>
              </a:spcBef>
            </a:pPr>
            <a:r>
              <a:rPr lang="ru-RU" dirty="0"/>
              <a:t>с обратными связями (рекуррентные)</a:t>
            </a:r>
          </a:p>
        </p:txBody>
      </p:sp>
      <p:sp>
        <p:nvSpPr>
          <p:cNvPr id="4" name="Заголовок 1"/>
          <p:cNvSpPr txBox="1">
            <a:spLocks/>
          </p:cNvSpPr>
          <p:nvPr/>
        </p:nvSpPr>
        <p:spPr>
          <a:xfrm>
            <a:off x="0" y="116632"/>
            <a:ext cx="91440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400" b="1" dirty="0"/>
              <a:t>К</a:t>
            </a:r>
            <a:r>
              <a:rPr lang="en-US" sz="3400" b="1" dirty="0" err="1"/>
              <a:t>лассификаци</a:t>
            </a:r>
            <a:r>
              <a:rPr lang="ru-RU" sz="3400" b="1" dirty="0"/>
              <a:t>я</a:t>
            </a:r>
            <a:r>
              <a:rPr lang="en-US" sz="3400" b="1" dirty="0"/>
              <a:t> </a:t>
            </a:r>
            <a:r>
              <a:rPr lang="en-US" sz="3400" b="1" dirty="0" err="1"/>
              <a:t>искусственных</a:t>
            </a:r>
            <a:r>
              <a:rPr lang="en-US" sz="3400" b="1" dirty="0"/>
              <a:t> </a:t>
            </a:r>
            <a:r>
              <a:rPr lang="en-US" sz="3400" b="1" dirty="0" err="1"/>
              <a:t>нейронных</a:t>
            </a:r>
            <a:r>
              <a:rPr lang="en-US" sz="3400" b="1" dirty="0"/>
              <a:t> </a:t>
            </a:r>
            <a:r>
              <a:rPr lang="en-US" sz="3400" b="1" dirty="0" err="1"/>
              <a:t>сетей</a:t>
            </a:r>
            <a:endParaRPr lang="ru-RU" sz="3400" b="1" dirty="0"/>
          </a:p>
        </p:txBody>
      </p:sp>
      <p:pic>
        <p:nvPicPr>
          <p:cNvPr id="5" name="Рисунок 4" descr="Классификация искусственных нейронных сетей">
            <a:extLst>
              <a:ext uri="{FF2B5EF4-FFF2-40B4-BE49-F238E27FC236}">
                <a16:creationId xmlns:a16="http://schemas.microsoft.com/office/drawing/2014/main" xmlns="" id="{F41536A9-A273-4636-979A-5C2FD045B8A0}"/>
              </a:ext>
            </a:extLst>
          </p:cNvPr>
          <p:cNvPicPr/>
          <p:nvPr/>
        </p:nvPicPr>
        <p:blipFill rotWithShape="1">
          <a:blip r:embed="rId2">
            <a:extLst>
              <a:ext uri="{28A0092B-C50C-407E-A947-70E740481C1C}">
                <a14:useLocalDpi xmlns:a14="http://schemas.microsoft.com/office/drawing/2010/main" val="0"/>
              </a:ext>
            </a:extLst>
          </a:blip>
          <a:srcRect l="12121" r="52423" b="56358"/>
          <a:stretch/>
        </p:blipFill>
        <p:spPr bwMode="auto">
          <a:xfrm>
            <a:off x="6202866" y="764704"/>
            <a:ext cx="2518877" cy="1800200"/>
          </a:xfrm>
          <a:prstGeom prst="rect">
            <a:avLst/>
          </a:prstGeom>
          <a:noFill/>
          <a:ln>
            <a:noFill/>
          </a:ln>
        </p:spPr>
      </p:pic>
      <p:pic>
        <p:nvPicPr>
          <p:cNvPr id="7" name="Рисунок 6" descr="Классификация искусственных нейронных сетей">
            <a:extLst>
              <a:ext uri="{FF2B5EF4-FFF2-40B4-BE49-F238E27FC236}">
                <a16:creationId xmlns:a16="http://schemas.microsoft.com/office/drawing/2014/main" xmlns="" id="{A9A5C10F-3AE1-498C-96B1-DB00280BDE02}"/>
              </a:ext>
            </a:extLst>
          </p:cNvPr>
          <p:cNvPicPr/>
          <p:nvPr/>
        </p:nvPicPr>
        <p:blipFill rotWithShape="1">
          <a:blip r:embed="rId2">
            <a:extLst>
              <a:ext uri="{28A0092B-C50C-407E-A947-70E740481C1C}">
                <a14:useLocalDpi xmlns:a14="http://schemas.microsoft.com/office/drawing/2010/main" val="0"/>
              </a:ext>
            </a:extLst>
          </a:blip>
          <a:srcRect l="45465" r="12724" b="56358"/>
          <a:stretch/>
        </p:blipFill>
        <p:spPr bwMode="auto">
          <a:xfrm>
            <a:off x="5940152" y="2851887"/>
            <a:ext cx="2970349" cy="1800200"/>
          </a:xfrm>
          <a:prstGeom prst="rect">
            <a:avLst/>
          </a:prstGeom>
          <a:noFill/>
          <a:ln>
            <a:noFill/>
          </a:ln>
        </p:spPr>
      </p:pic>
      <p:pic>
        <p:nvPicPr>
          <p:cNvPr id="8" name="Рисунок 7">
            <a:extLst>
              <a:ext uri="{FF2B5EF4-FFF2-40B4-BE49-F238E27FC236}">
                <a16:creationId xmlns:a16="http://schemas.microsoft.com/office/drawing/2014/main" xmlns="" id="{35688358-ED58-47A6-946A-59C4D62903B9}"/>
              </a:ext>
            </a:extLst>
          </p:cNvPr>
          <p:cNvPicPr>
            <a:picLocks noChangeAspect="1"/>
          </p:cNvPicPr>
          <p:nvPr/>
        </p:nvPicPr>
        <p:blipFill>
          <a:blip r:embed="rId3"/>
          <a:stretch>
            <a:fillRect/>
          </a:stretch>
        </p:blipFill>
        <p:spPr>
          <a:xfrm>
            <a:off x="5591200" y="4652087"/>
            <a:ext cx="3532192" cy="2205913"/>
          </a:xfrm>
          <a:prstGeom prst="rect">
            <a:avLst/>
          </a:prstGeom>
        </p:spPr>
      </p:pic>
      <p:sp>
        <p:nvSpPr>
          <p:cNvPr id="2" name="Номер слайда 1">
            <a:extLst>
              <a:ext uri="{FF2B5EF4-FFF2-40B4-BE49-F238E27FC236}">
                <a16:creationId xmlns:a16="http://schemas.microsoft.com/office/drawing/2014/main" xmlns="" id="{1736D504-9AF5-48D3-AC64-76C2A473762E}"/>
              </a:ext>
            </a:extLst>
          </p:cNvPr>
          <p:cNvSpPr>
            <a:spLocks noGrp="1"/>
          </p:cNvSpPr>
          <p:nvPr>
            <p:ph type="sldNum" sz="quarter" idx="12"/>
          </p:nvPr>
        </p:nvSpPr>
        <p:spPr/>
        <p:txBody>
          <a:bodyPr/>
          <a:lstStyle/>
          <a:p>
            <a:fld id="{A4C32BF1-989C-469B-91FE-B16FC48827D3}" type="slidenum">
              <a:rPr lang="ru-RU" smtClean="0"/>
              <a:t>12</a:t>
            </a:fld>
            <a:endParaRPr lang="ru-RU" dirty="0"/>
          </a:p>
        </p:txBody>
      </p:sp>
    </p:spTree>
    <p:extLst>
      <p:ext uri="{BB962C8B-B14F-4D97-AF65-F5344CB8AC3E}">
        <p14:creationId xmlns:p14="http://schemas.microsoft.com/office/powerpoint/2010/main" val="2258056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b="1" dirty="0"/>
              <a:t>6. По типу изменения состояния нейронов</a:t>
            </a:r>
            <a:endParaRPr lang="ru-RU" dirty="0"/>
          </a:p>
          <a:p>
            <a:pPr lvl="0"/>
            <a:r>
              <a:rPr lang="ru-RU" dirty="0"/>
              <a:t>синхронные</a:t>
            </a:r>
          </a:p>
          <a:p>
            <a:pPr lvl="0"/>
            <a:r>
              <a:rPr lang="ru-RU" dirty="0"/>
              <a:t>асинхронные. </a:t>
            </a:r>
          </a:p>
          <a:p>
            <a:pPr marL="0" indent="0">
              <a:buNone/>
            </a:pPr>
            <a:r>
              <a:rPr lang="ru-RU" dirty="0"/>
              <a:t>В первом случае в каждый момент времени лишь один нейрон меняет свое состояние, во втором - состояние меняется сразу у целой группы нейронов, как правило, у всего слоя. </a:t>
            </a:r>
          </a:p>
          <a:p>
            <a:pPr marL="0" indent="0">
              <a:buNone/>
            </a:pPr>
            <a:r>
              <a:rPr lang="ru-RU" b="1" dirty="0"/>
              <a:t>7 . По исполнению</a:t>
            </a:r>
          </a:p>
          <a:p>
            <a:pPr lvl="0"/>
            <a:r>
              <a:rPr lang="ru-RU" dirty="0"/>
              <a:t>программные</a:t>
            </a:r>
          </a:p>
          <a:p>
            <a:r>
              <a:rPr lang="ru-RU" dirty="0"/>
              <a:t>аппаратные</a:t>
            </a:r>
          </a:p>
        </p:txBody>
      </p:sp>
      <p:sp>
        <p:nvSpPr>
          <p:cNvPr id="4" name="Заголовок 1"/>
          <p:cNvSpPr txBox="1">
            <a:spLocks/>
          </p:cNvSpPr>
          <p:nvPr/>
        </p:nvSpPr>
        <p:spPr>
          <a:xfrm>
            <a:off x="0" y="116632"/>
            <a:ext cx="91440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400" b="1" dirty="0"/>
              <a:t>К</a:t>
            </a:r>
            <a:r>
              <a:rPr lang="en-US" sz="3400" b="1" dirty="0" err="1"/>
              <a:t>лассификаци</a:t>
            </a:r>
            <a:r>
              <a:rPr lang="ru-RU" sz="3400" b="1" dirty="0"/>
              <a:t>я</a:t>
            </a:r>
            <a:r>
              <a:rPr lang="en-US" sz="3400" b="1" dirty="0"/>
              <a:t> </a:t>
            </a:r>
            <a:r>
              <a:rPr lang="en-US" sz="3400" b="1" dirty="0" err="1"/>
              <a:t>искусственных</a:t>
            </a:r>
            <a:r>
              <a:rPr lang="en-US" sz="3400" b="1" dirty="0"/>
              <a:t> </a:t>
            </a:r>
            <a:r>
              <a:rPr lang="en-US" sz="3400" b="1" dirty="0" err="1"/>
              <a:t>нейронных</a:t>
            </a:r>
            <a:r>
              <a:rPr lang="en-US" sz="3400" b="1" dirty="0"/>
              <a:t> </a:t>
            </a:r>
            <a:r>
              <a:rPr lang="en-US" sz="3400" b="1" dirty="0" err="1"/>
              <a:t>сетей</a:t>
            </a:r>
            <a:endParaRPr lang="ru-RU" sz="3400" b="1" dirty="0"/>
          </a:p>
        </p:txBody>
      </p:sp>
      <p:sp>
        <p:nvSpPr>
          <p:cNvPr id="2" name="Номер слайда 1">
            <a:extLst>
              <a:ext uri="{FF2B5EF4-FFF2-40B4-BE49-F238E27FC236}">
                <a16:creationId xmlns:a16="http://schemas.microsoft.com/office/drawing/2014/main" xmlns="" id="{BDA39767-B87B-49D4-B46D-F90C32C573C5}"/>
              </a:ext>
            </a:extLst>
          </p:cNvPr>
          <p:cNvSpPr>
            <a:spLocks noGrp="1"/>
          </p:cNvSpPr>
          <p:nvPr>
            <p:ph type="sldNum" sz="quarter" idx="12"/>
          </p:nvPr>
        </p:nvSpPr>
        <p:spPr/>
        <p:txBody>
          <a:bodyPr/>
          <a:lstStyle/>
          <a:p>
            <a:fld id="{A4C32BF1-989C-469B-91FE-B16FC48827D3}" type="slidenum">
              <a:rPr lang="ru-RU" smtClean="0"/>
              <a:t>13</a:t>
            </a:fld>
            <a:endParaRPr lang="ru-RU"/>
          </a:p>
        </p:txBody>
      </p:sp>
    </p:spTree>
    <p:extLst>
      <p:ext uri="{BB962C8B-B14F-4D97-AF65-F5344CB8AC3E}">
        <p14:creationId xmlns:p14="http://schemas.microsoft.com/office/powerpoint/2010/main" val="20487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360" y="0"/>
            <a:ext cx="8229600" cy="1143000"/>
          </a:xfrm>
        </p:spPr>
        <p:txBody>
          <a:bodyPr>
            <a:normAutofit/>
          </a:bodyPr>
          <a:lstStyle/>
          <a:p>
            <a:r>
              <a:rPr lang="ru-RU" sz="3400" b="1" dirty="0"/>
              <a:t>Этапы проектирования искусственной нейронной сети </a:t>
            </a:r>
            <a:endParaRPr lang="ru-RU" sz="3400" dirty="0"/>
          </a:p>
        </p:txBody>
      </p:sp>
      <p:sp>
        <p:nvSpPr>
          <p:cNvPr id="3" name="Объект 2"/>
          <p:cNvSpPr>
            <a:spLocks noGrp="1"/>
          </p:cNvSpPr>
          <p:nvPr>
            <p:ph idx="1"/>
          </p:nvPr>
        </p:nvSpPr>
        <p:spPr>
          <a:xfrm>
            <a:off x="179512" y="1143000"/>
            <a:ext cx="8856984" cy="4983163"/>
          </a:xfrm>
        </p:spPr>
        <p:txBody>
          <a:bodyPr>
            <a:noAutofit/>
          </a:bodyPr>
          <a:lstStyle/>
          <a:p>
            <a:pPr>
              <a:buAutoNum type="arabicPeriod"/>
            </a:pPr>
            <a:r>
              <a:rPr lang="ru-RU" sz="1800" b="1" smtClean="0"/>
              <a:t>Постановка </a:t>
            </a:r>
            <a:r>
              <a:rPr lang="ru-RU" sz="1800" b="1" dirty="0"/>
              <a:t>задачи и выбор архитектуры </a:t>
            </a:r>
            <a:r>
              <a:rPr lang="ru-RU" sz="1800" b="1" dirty="0" smtClean="0"/>
              <a:t>НС</a:t>
            </a:r>
            <a:r>
              <a:rPr lang="ru-RU" sz="1800" b="1" smtClean="0"/>
              <a:t>. </a:t>
            </a:r>
          </a:p>
          <a:p>
            <a:pPr marL="0" indent="0">
              <a:buNone/>
            </a:pPr>
            <a:r>
              <a:rPr lang="ru-RU" sz="1800" b="1" smtClean="0"/>
              <a:t>Архитектура </a:t>
            </a:r>
            <a:r>
              <a:rPr lang="ru-RU" sz="1800" b="1" dirty="0" smtClean="0"/>
              <a:t>НС - </a:t>
            </a:r>
            <a:r>
              <a:rPr lang="ru-RU" sz="1800" dirty="0"/>
              <a:t>совокупность, </a:t>
            </a:r>
            <a:r>
              <a:rPr lang="ru-RU" sz="1800" dirty="0" smtClean="0"/>
              <a:t>объединяющая принципы </a:t>
            </a:r>
            <a:r>
              <a:rPr lang="ru-RU" sz="1800" dirty="0"/>
              <a:t>организации и функционирования нейронной сети и </a:t>
            </a:r>
            <a:r>
              <a:rPr lang="ru-RU" sz="1800" dirty="0" smtClean="0"/>
              <a:t>отдельных искусственных </a:t>
            </a:r>
            <a:r>
              <a:rPr lang="ru-RU" sz="1800" dirty="0"/>
              <a:t>нейронов, алгоритмы и расчетные соотношения для ее </a:t>
            </a:r>
            <a:r>
              <a:rPr lang="ru-RU" sz="1800" dirty="0" smtClean="0"/>
              <a:t>обучения</a:t>
            </a:r>
            <a:r>
              <a:rPr lang="ru-RU" sz="1800" dirty="0"/>
              <a:t>.</a:t>
            </a:r>
            <a:endParaRPr lang="ru-RU" sz="1800" dirty="0"/>
          </a:p>
          <a:p>
            <a:pPr marL="0" indent="0">
              <a:buNone/>
            </a:pPr>
            <a:r>
              <a:rPr lang="ru-RU" sz="1800" dirty="0"/>
              <a:t>2. </a:t>
            </a:r>
            <a:r>
              <a:rPr lang="ru-RU" sz="1800" b="1" dirty="0"/>
              <a:t>Определение входов и выходов НС: число нейронов в входном и выходном слое</a:t>
            </a:r>
            <a:endParaRPr lang="ru-RU" sz="1800" dirty="0"/>
          </a:p>
          <a:p>
            <a:pPr marL="0" indent="0">
              <a:buNone/>
            </a:pPr>
            <a:r>
              <a:rPr lang="ru-RU" sz="1800" dirty="0"/>
              <a:t>В самом начале работы с нейросетью нужно определиться, что является ее входами, а что – выходами.</a:t>
            </a:r>
            <a:r>
              <a:rPr lang="en-US" sz="1800" dirty="0"/>
              <a:t> </a:t>
            </a:r>
            <a:r>
              <a:rPr lang="ru-RU" sz="1800" dirty="0"/>
              <a:t>Главное на этом этапе – выбор признаков для описания моделируемого про­цесса.  Аналитик должен представлять возможные связи между признаками и ясно понимать суть задачи. После того как признаки выбраны, нужно установить, значимы они или отражают другие существенные признаки. Однако следует понимать, что время обучения многослойного персептрона быстро возрастает с увеличением числа входов, при этом существенно уменьшается </a:t>
            </a:r>
            <a:r>
              <a:rPr lang="ru-RU" sz="1800" dirty="0" err="1"/>
              <a:t>экстраполяционная</a:t>
            </a:r>
            <a:r>
              <a:rPr lang="ru-RU" sz="1800" dirty="0"/>
              <a:t> способность сети.</a:t>
            </a:r>
          </a:p>
          <a:p>
            <a:pPr marL="0" lvl="0" indent="0">
              <a:buNone/>
            </a:pPr>
            <a:r>
              <a:rPr lang="ru-RU" sz="1800" b="1" dirty="0"/>
              <a:t>3. Сбор данных и формирование исходной выборки.</a:t>
            </a:r>
            <a:endParaRPr lang="ru-RU" sz="1800" dirty="0"/>
          </a:p>
          <a:p>
            <a:pPr marL="0" lvl="0" indent="0">
              <a:buNone/>
            </a:pPr>
            <a:r>
              <a:rPr lang="ru-RU" sz="1800" b="1" dirty="0"/>
              <a:t>4. Нормализация выборки</a:t>
            </a:r>
            <a:endParaRPr lang="ru-RU" sz="1800" dirty="0"/>
          </a:p>
          <a:p>
            <a:pPr marL="0" indent="0">
              <a:buNone/>
            </a:pPr>
            <a:r>
              <a:rPr lang="ru-RU" sz="1800" dirty="0"/>
              <a:t>Основная цель ­  в том, чтобы они измерялись в одних единицах и варьировались в разумных пределах, например, в интервале </a:t>
            </a:r>
            <a:r>
              <a:rPr lang="ru-RU" sz="1800" b="1" dirty="0"/>
              <a:t>[0, 1] (или [-1, 1]).</a:t>
            </a:r>
            <a:endParaRPr lang="ru-RU" sz="1800" dirty="0"/>
          </a:p>
        </p:txBody>
      </p:sp>
      <p:sp>
        <p:nvSpPr>
          <p:cNvPr id="4" name="Номер слайда 3">
            <a:extLst>
              <a:ext uri="{FF2B5EF4-FFF2-40B4-BE49-F238E27FC236}">
                <a16:creationId xmlns:a16="http://schemas.microsoft.com/office/drawing/2014/main" xmlns="" id="{AC250136-EFF9-4224-9722-A6BB08EBE3F1}"/>
              </a:ext>
            </a:extLst>
          </p:cNvPr>
          <p:cNvSpPr>
            <a:spLocks noGrp="1"/>
          </p:cNvSpPr>
          <p:nvPr>
            <p:ph type="sldNum" sz="quarter" idx="12"/>
          </p:nvPr>
        </p:nvSpPr>
        <p:spPr/>
        <p:txBody>
          <a:bodyPr/>
          <a:lstStyle/>
          <a:p>
            <a:fld id="{A4C32BF1-989C-469B-91FE-B16FC48827D3}" type="slidenum">
              <a:rPr lang="ru-RU" smtClean="0"/>
              <a:t>14</a:t>
            </a:fld>
            <a:endParaRPr lang="ru-RU"/>
          </a:p>
        </p:txBody>
      </p:sp>
    </p:spTree>
    <p:extLst>
      <p:ext uri="{BB962C8B-B14F-4D97-AF65-F5344CB8AC3E}">
        <p14:creationId xmlns:p14="http://schemas.microsoft.com/office/powerpoint/2010/main" val="1188365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47500" lnSpcReduction="20000"/>
          </a:bodyPr>
          <a:lstStyle/>
          <a:p>
            <a:pPr marL="0" lvl="0" indent="0">
              <a:buNone/>
            </a:pPr>
            <a:r>
              <a:rPr lang="ru-RU" b="1" dirty="0"/>
              <a:t>5. предварительная обработка данных.</a:t>
            </a:r>
            <a:r>
              <a:rPr lang="ru-RU" dirty="0"/>
              <a:t> Реальные данные могут содержать шумы и часто неравномерно распределены в пространстве признаков. Для успешного решения проблемы необходимо провести предварительную обработку данных: исключение повторяющихся  и противоречивых </a:t>
            </a:r>
            <a:r>
              <a:rPr lang="ru-RU" dirty="0" err="1"/>
              <a:t>примеров,примеров</a:t>
            </a:r>
            <a:r>
              <a:rPr lang="ru-RU" dirty="0"/>
              <a:t> с нулевым вектором    входных значений.</a:t>
            </a:r>
          </a:p>
          <a:p>
            <a:pPr marL="0" lvl="0" indent="0">
              <a:buNone/>
            </a:pPr>
            <a:r>
              <a:rPr lang="ru-RU" b="1" dirty="0"/>
              <a:t>6. Формирование обучающей и тестовой выборок</a:t>
            </a:r>
            <a:endParaRPr lang="ru-RU" dirty="0"/>
          </a:p>
          <a:p>
            <a:r>
              <a:rPr lang="ru-RU" dirty="0"/>
              <a:t>На обучающем множестве происходит обучение нейронной сети. На тестовом множестве осуществляется проверка построенной модели. Эти множества не должны пересекаться. Разбивать исходную выборку на эти множества можно двумя способами: либо по порядку, либо случайно. Если разбиение происходит по порядку, то тестовое множество выбирается либо из начала, либо из конца исходной выборки.</a:t>
            </a:r>
          </a:p>
          <a:p>
            <a:pPr marL="0" indent="0">
              <a:buNone/>
            </a:pPr>
            <a:r>
              <a:rPr lang="ru-RU" dirty="0"/>
              <a:t> Вопрос о том, сколько наблюдений нужно иметь для обучения сети, часто оказывается непростым. Известен ряд эвристических правил, увязывающих число необходимых наблюдений с размерами сети (простейшее из них гласит, что число наблюдений должно быть в десять раз больше числа связей в сети). На самом деле это число зависит также от (заранее неизвестной) сложности того отображения, которое нейронная сеть стремится воспроизвести. С ростом количества переменных количество требуемых наблюдений растет нелинейно, так что уже при довольно небольшом (например, пятьдесят) числе переменных может потребоваться огромное число наблюдений. Эта трудность известна как "проклятие размерности"</a:t>
            </a:r>
          </a:p>
          <a:p>
            <a:pPr marL="0" indent="0">
              <a:buNone/>
            </a:pPr>
            <a:endParaRPr lang="ru-RU" dirty="0"/>
          </a:p>
        </p:txBody>
      </p:sp>
      <p:sp>
        <p:nvSpPr>
          <p:cNvPr id="4" name="Заголовок 1"/>
          <p:cNvSpPr>
            <a:spLocks noGrp="1"/>
          </p:cNvSpPr>
          <p:nvPr>
            <p:ph type="title"/>
          </p:nvPr>
        </p:nvSpPr>
        <p:spPr>
          <a:xfrm>
            <a:off x="457200" y="274638"/>
            <a:ext cx="8229600" cy="1143000"/>
          </a:xfrm>
        </p:spPr>
        <p:txBody>
          <a:bodyPr>
            <a:normAutofit/>
          </a:bodyPr>
          <a:lstStyle/>
          <a:p>
            <a:r>
              <a:rPr lang="ru-RU" sz="3400" b="1" dirty="0"/>
              <a:t>Этапы проектирования искусственной нейронной сети </a:t>
            </a:r>
            <a:endParaRPr lang="ru-RU" sz="3400" dirty="0"/>
          </a:p>
        </p:txBody>
      </p:sp>
      <p:sp>
        <p:nvSpPr>
          <p:cNvPr id="2" name="Номер слайда 1">
            <a:extLst>
              <a:ext uri="{FF2B5EF4-FFF2-40B4-BE49-F238E27FC236}">
                <a16:creationId xmlns:a16="http://schemas.microsoft.com/office/drawing/2014/main" xmlns="" id="{35531D5D-51FC-46B3-A84F-B879061DED0C}"/>
              </a:ext>
            </a:extLst>
          </p:cNvPr>
          <p:cNvSpPr>
            <a:spLocks noGrp="1"/>
          </p:cNvSpPr>
          <p:nvPr>
            <p:ph type="sldNum" sz="quarter" idx="12"/>
          </p:nvPr>
        </p:nvSpPr>
        <p:spPr/>
        <p:txBody>
          <a:bodyPr/>
          <a:lstStyle/>
          <a:p>
            <a:fld id="{A4C32BF1-989C-469B-91FE-B16FC48827D3}" type="slidenum">
              <a:rPr lang="ru-RU" smtClean="0"/>
              <a:t>15</a:t>
            </a:fld>
            <a:endParaRPr lang="ru-RU"/>
          </a:p>
        </p:txBody>
      </p:sp>
    </p:spTree>
    <p:extLst>
      <p:ext uri="{BB962C8B-B14F-4D97-AF65-F5344CB8AC3E}">
        <p14:creationId xmlns:p14="http://schemas.microsoft.com/office/powerpoint/2010/main" val="3124380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5837"/>
            <a:ext cx="8640960" cy="5455637"/>
          </a:xfrm>
        </p:spPr>
        <p:txBody>
          <a:bodyPr>
            <a:normAutofit fontScale="25000" lnSpcReduction="20000"/>
          </a:bodyPr>
          <a:lstStyle/>
          <a:p>
            <a:pPr marL="0" lvl="0" indent="0">
              <a:buNone/>
            </a:pPr>
            <a:r>
              <a:rPr lang="ru-RU" sz="6400" b="1" dirty="0"/>
              <a:t>7. Определение структуры НС</a:t>
            </a:r>
            <a:endParaRPr lang="ru-RU" sz="6400" dirty="0"/>
          </a:p>
          <a:p>
            <a:pPr marL="0" indent="0">
              <a:buNone/>
            </a:pPr>
            <a:r>
              <a:rPr lang="ru-RU" sz="6400" dirty="0"/>
              <a:t>Далее задаются параметры, определяющие структуру нейронной сети – количество скрытых слоев и нейронов в них. При выборе количества нейронов следует руководствоваться следующим правилом: </a:t>
            </a:r>
            <a:r>
              <a:rPr lang="ru-RU" sz="6400" b="1" dirty="0"/>
              <a:t>«количество связей между нейронами должно быть значительно меньше количества примеров в обучающем множестве»</a:t>
            </a:r>
            <a:r>
              <a:rPr lang="ru-RU" sz="6400" dirty="0"/>
              <a:t>. Количество связей рассчитывается как связь каждого нейрона со всеми нейронами соседних слоев, включая связи на входном и выходном слоях. Слишком большое количество нейронов может привести к так называемому «переобучению» сети, когда она выдает хорошие результаты на примерах, входящих в обучающую выборку, но практически не работает на других примерах.</a:t>
            </a:r>
            <a:r>
              <a:rPr lang="ru-RU" sz="6400" b="1" i="1" dirty="0"/>
              <a:t> </a:t>
            </a:r>
            <a:endParaRPr lang="en-US" sz="6400" b="1" i="1" dirty="0"/>
          </a:p>
          <a:p>
            <a:pPr marL="0" indent="0">
              <a:buNone/>
            </a:pPr>
            <a:r>
              <a:rPr lang="ru-RU" sz="6400" b="1" dirty="0"/>
              <a:t>8. Настройка параметров НС</a:t>
            </a:r>
            <a:endParaRPr lang="ru-RU" sz="6400" dirty="0"/>
          </a:p>
          <a:p>
            <a:pPr marL="0" indent="0">
              <a:buNone/>
            </a:pPr>
            <a:r>
              <a:rPr lang="ru-RU" sz="6400" dirty="0"/>
              <a:t>а) вид активационная функция нейронов и её параметры;</a:t>
            </a:r>
          </a:p>
          <a:p>
            <a:pPr marL="0" indent="0">
              <a:buNone/>
            </a:pPr>
            <a:r>
              <a:rPr lang="ru-RU" sz="6400" dirty="0"/>
              <a:t>б)  алгоритм ее обучения (метод обучения, </a:t>
            </a:r>
            <a:r>
              <a:rPr lang="ru-RU" sz="6400" i="1" dirty="0"/>
              <a:t>Скорость обучения,  условия, при выполнении которых обучение будет прекращено)</a:t>
            </a:r>
            <a:endParaRPr lang="ru-RU" sz="6400" dirty="0"/>
          </a:p>
          <a:p>
            <a:pPr marL="0" indent="0">
              <a:buNone/>
            </a:pPr>
            <a:r>
              <a:rPr lang="ru-RU" sz="6400" dirty="0"/>
              <a:t>Скорость обучения определяет величину шага при итерационной коррекции весов в нейронной сети (рекомендуется в интервале 0…1). При большой величине шага сходимость будет более быстрой, но имеется опасность «перепрыгнуть» через решение. С другой стороны, при малой величине шага обучение потребует слишком многих итераций. На практике величина шага берется пропорциональной крутизне склона так, что алгоритм замедляется вблизи минимума. Правильный выбор скорости обучения зависит от конкретной задачи и обычно делается опытным путем.</a:t>
            </a:r>
          </a:p>
          <a:p>
            <a:pPr marL="0" lvl="0" indent="0">
              <a:buNone/>
            </a:pPr>
            <a:r>
              <a:rPr lang="ru-RU" sz="6400" b="1" dirty="0"/>
              <a:t>9. Обучение НС</a:t>
            </a:r>
            <a:endParaRPr lang="ru-RU" sz="6400" dirty="0"/>
          </a:p>
          <a:p>
            <a:pPr marL="0" lvl="0" indent="0">
              <a:buNone/>
            </a:pPr>
            <a:r>
              <a:rPr lang="ru-RU" sz="6400" b="1" dirty="0"/>
              <a:t>10. Тестирование</a:t>
            </a:r>
            <a:endParaRPr lang="ru-RU" sz="6400" dirty="0"/>
          </a:p>
          <a:p>
            <a:pPr marL="0" lvl="0" indent="0">
              <a:buNone/>
            </a:pPr>
            <a:r>
              <a:rPr lang="ru-RU" sz="6400" b="1" dirty="0"/>
              <a:t>11. Расчет и </a:t>
            </a:r>
            <a:r>
              <a:rPr lang="ru-RU" sz="6400" b="1" dirty="0" err="1"/>
              <a:t>денормализация</a:t>
            </a:r>
            <a:r>
              <a:rPr lang="ru-RU" sz="6400" b="1" dirty="0"/>
              <a:t> выходных значений</a:t>
            </a:r>
            <a:endParaRPr lang="ru-RU" sz="6400" dirty="0"/>
          </a:p>
          <a:p>
            <a:pPr marL="0" lvl="0" indent="0">
              <a:buNone/>
            </a:pPr>
            <a:r>
              <a:rPr lang="ru-RU" sz="6400" b="1" dirty="0"/>
              <a:t>12. Если нужно, то </a:t>
            </a:r>
            <a:r>
              <a:rPr lang="ru-RU" sz="6400" b="1" dirty="0" err="1"/>
              <a:t>дообучение</a:t>
            </a:r>
            <a:r>
              <a:rPr lang="ru-RU" sz="6400" b="1" dirty="0"/>
              <a:t> сети.</a:t>
            </a:r>
            <a:endParaRPr lang="ru-RU" sz="6400" dirty="0"/>
          </a:p>
          <a:p>
            <a:pPr marL="0" indent="0">
              <a:buNone/>
            </a:pPr>
            <a:endParaRPr lang="ru-RU" dirty="0"/>
          </a:p>
        </p:txBody>
      </p:sp>
      <p:sp>
        <p:nvSpPr>
          <p:cNvPr id="4" name="Заголовок 1"/>
          <p:cNvSpPr>
            <a:spLocks noGrp="1"/>
          </p:cNvSpPr>
          <p:nvPr>
            <p:ph type="title"/>
          </p:nvPr>
        </p:nvSpPr>
        <p:spPr>
          <a:xfrm>
            <a:off x="466336" y="122837"/>
            <a:ext cx="8229600" cy="1143000"/>
          </a:xfrm>
        </p:spPr>
        <p:txBody>
          <a:bodyPr>
            <a:normAutofit/>
          </a:bodyPr>
          <a:lstStyle/>
          <a:p>
            <a:r>
              <a:rPr lang="ru-RU" sz="3400" b="1" dirty="0"/>
              <a:t>Этапы проектирования искусственной нейронной сети </a:t>
            </a:r>
            <a:endParaRPr lang="ru-RU" sz="3400" dirty="0"/>
          </a:p>
        </p:txBody>
      </p:sp>
      <p:sp>
        <p:nvSpPr>
          <p:cNvPr id="2" name="Номер слайда 1">
            <a:extLst>
              <a:ext uri="{FF2B5EF4-FFF2-40B4-BE49-F238E27FC236}">
                <a16:creationId xmlns:a16="http://schemas.microsoft.com/office/drawing/2014/main" xmlns="" id="{A221BB82-2D96-4F68-B14F-7E1F890A26DC}"/>
              </a:ext>
            </a:extLst>
          </p:cNvPr>
          <p:cNvSpPr>
            <a:spLocks noGrp="1"/>
          </p:cNvSpPr>
          <p:nvPr>
            <p:ph type="sldNum" sz="quarter" idx="12"/>
          </p:nvPr>
        </p:nvSpPr>
        <p:spPr/>
        <p:txBody>
          <a:bodyPr/>
          <a:lstStyle/>
          <a:p>
            <a:fld id="{A4C32BF1-989C-469B-91FE-B16FC48827D3}" type="slidenum">
              <a:rPr lang="ru-RU" smtClean="0"/>
              <a:t>16</a:t>
            </a:fld>
            <a:endParaRPr lang="ru-RU"/>
          </a:p>
        </p:txBody>
      </p:sp>
    </p:spTree>
    <p:extLst>
      <p:ext uri="{BB962C8B-B14F-4D97-AF65-F5344CB8AC3E}">
        <p14:creationId xmlns:p14="http://schemas.microsoft.com/office/powerpoint/2010/main" val="59921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Факторы, влияющие на обучение нейронных сетей</a:t>
            </a:r>
          </a:p>
        </p:txBody>
      </p:sp>
      <p:sp>
        <p:nvSpPr>
          <p:cNvPr id="3" name="Объект 2"/>
          <p:cNvSpPr>
            <a:spLocks noGrp="1"/>
          </p:cNvSpPr>
          <p:nvPr>
            <p:ph idx="1"/>
          </p:nvPr>
        </p:nvSpPr>
        <p:spPr/>
        <p:txBody>
          <a:bodyPr>
            <a:normAutofit fontScale="92500" lnSpcReduction="10000"/>
          </a:bodyPr>
          <a:lstStyle/>
          <a:p>
            <a:pPr marL="0" indent="357188" algn="just">
              <a:buFont typeface="+mj-lt"/>
              <a:buAutoNum type="arabicPeriod"/>
            </a:pPr>
            <a:r>
              <a:rPr lang="ru-RU" sz="2600" dirty="0"/>
              <a:t>Соответствие архитектуры и структуры НС решаемой задаче</a:t>
            </a:r>
          </a:p>
          <a:p>
            <a:pPr marL="0" indent="357188" algn="just">
              <a:buFont typeface="+mj-lt"/>
              <a:buAutoNum type="arabicPeriod"/>
            </a:pPr>
            <a:r>
              <a:rPr lang="ru-RU" sz="2600" dirty="0"/>
              <a:t>Соответствие объема обучающей выборки структуре сети</a:t>
            </a:r>
          </a:p>
          <a:p>
            <a:pPr marL="0" lvl="0" indent="357188" algn="just">
              <a:lnSpc>
                <a:spcPct val="150000"/>
              </a:lnSpc>
              <a:buFont typeface="+mj-lt"/>
              <a:buAutoNum type="arabicPeriod"/>
            </a:pPr>
            <a:r>
              <a:rPr lang="ru-RU" sz="2600" dirty="0">
                <a:effectLst/>
                <a:ea typeface="Calibri" panose="020F0502020204030204" pitchFamily="34" charset="0"/>
                <a:cs typeface="Times New Roman" panose="02020603050405020304" pitchFamily="18" charset="0"/>
              </a:rPr>
              <a:t>Непротиворечивость обучающей выборки;</a:t>
            </a:r>
          </a:p>
          <a:p>
            <a:pPr marL="0" lvl="0" indent="357188" algn="just">
              <a:lnSpc>
                <a:spcPct val="150000"/>
              </a:lnSpc>
              <a:buFont typeface="+mj-lt"/>
              <a:buAutoNum type="arabicPeriod"/>
            </a:pPr>
            <a:r>
              <a:rPr lang="ru-RU" sz="2600" dirty="0">
                <a:effectLst/>
                <a:ea typeface="Calibri" panose="020F0502020204030204" pitchFamily="34" charset="0"/>
                <a:cs typeface="Times New Roman" panose="02020603050405020304" pitchFamily="18" charset="0"/>
              </a:rPr>
              <a:t>Репрезентативность обучающей выборки. Выборка должна адекватно отображать свойства генеральной совокупности;</a:t>
            </a:r>
          </a:p>
          <a:p>
            <a:pPr marL="0" lvl="0" indent="357188" algn="just">
              <a:lnSpc>
                <a:spcPct val="107000"/>
              </a:lnSpc>
              <a:spcAft>
                <a:spcPts val="800"/>
              </a:spcAft>
              <a:buFont typeface="+mj-lt"/>
              <a:buAutoNum type="arabicPeriod"/>
            </a:pPr>
            <a:r>
              <a:rPr lang="ru-RU" sz="2600" dirty="0">
                <a:effectLst/>
                <a:ea typeface="Calibri" panose="020F0502020204030204" pitchFamily="34" charset="0"/>
                <a:cs typeface="Times New Roman" panose="02020603050405020304" pitchFamily="18" charset="0"/>
              </a:rPr>
              <a:t>Правильный выбор параметров настройки НС (функции активации, метода и алгоритма обучения).</a:t>
            </a:r>
          </a:p>
          <a:p>
            <a:endParaRPr lang="ru-RU" dirty="0"/>
          </a:p>
        </p:txBody>
      </p:sp>
      <p:sp>
        <p:nvSpPr>
          <p:cNvPr id="4" name="Номер слайда 3">
            <a:extLst>
              <a:ext uri="{FF2B5EF4-FFF2-40B4-BE49-F238E27FC236}">
                <a16:creationId xmlns:a16="http://schemas.microsoft.com/office/drawing/2014/main" xmlns="" id="{A68902B3-ECA7-4572-95DD-003D554C9E14}"/>
              </a:ext>
            </a:extLst>
          </p:cNvPr>
          <p:cNvSpPr>
            <a:spLocks noGrp="1"/>
          </p:cNvSpPr>
          <p:nvPr>
            <p:ph type="sldNum" sz="quarter" idx="12"/>
          </p:nvPr>
        </p:nvSpPr>
        <p:spPr/>
        <p:txBody>
          <a:bodyPr/>
          <a:lstStyle/>
          <a:p>
            <a:fld id="{A4C32BF1-989C-469B-91FE-B16FC48827D3}" type="slidenum">
              <a:rPr lang="ru-RU" smtClean="0"/>
              <a:t>17</a:t>
            </a:fld>
            <a:endParaRPr lang="ru-RU"/>
          </a:p>
        </p:txBody>
      </p:sp>
    </p:spTree>
    <p:extLst>
      <p:ext uri="{BB962C8B-B14F-4D97-AF65-F5344CB8AC3E}">
        <p14:creationId xmlns:p14="http://schemas.microsoft.com/office/powerpoint/2010/main" val="381819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buNone/>
            </a:pPr>
            <a:r>
              <a:rPr lang="ru-RU" b="1" dirty="0"/>
              <a:t>Искусственная нейронная сеть (ИНС) (</a:t>
            </a:r>
            <a:r>
              <a:rPr lang="ru-RU" b="1" dirty="0" err="1"/>
              <a:t>artificial</a:t>
            </a:r>
            <a:r>
              <a:rPr lang="ru-RU" b="1" dirty="0"/>
              <a:t> </a:t>
            </a:r>
            <a:r>
              <a:rPr lang="ru-RU" b="1" dirty="0" err="1"/>
              <a:t>neural</a:t>
            </a:r>
            <a:r>
              <a:rPr lang="ru-RU" b="1" dirty="0"/>
              <a:t> </a:t>
            </a:r>
            <a:r>
              <a:rPr lang="ru-RU" b="1" dirty="0" err="1"/>
              <a:t>network</a:t>
            </a:r>
            <a:r>
              <a:rPr lang="ru-RU" b="1" dirty="0"/>
              <a:t>, ANN) </a:t>
            </a:r>
            <a:r>
              <a:rPr lang="ru-RU" dirty="0"/>
              <a:t>— это математическая модель, а также ее программная или аппаратная реализация, построенная принципу организации и функционирования биологической нейронной сети.</a:t>
            </a:r>
          </a:p>
        </p:txBody>
      </p:sp>
      <p:sp>
        <p:nvSpPr>
          <p:cNvPr id="4" name="Номер слайда 3">
            <a:extLst>
              <a:ext uri="{FF2B5EF4-FFF2-40B4-BE49-F238E27FC236}">
                <a16:creationId xmlns:a16="http://schemas.microsoft.com/office/drawing/2014/main" xmlns="" id="{69E5C2E0-DA8F-4ACA-9C9E-50132339FB77}"/>
              </a:ext>
            </a:extLst>
          </p:cNvPr>
          <p:cNvSpPr>
            <a:spLocks noGrp="1"/>
          </p:cNvSpPr>
          <p:nvPr>
            <p:ph type="sldNum" sz="quarter" idx="12"/>
          </p:nvPr>
        </p:nvSpPr>
        <p:spPr/>
        <p:txBody>
          <a:bodyPr/>
          <a:lstStyle/>
          <a:p>
            <a:fld id="{A4C32BF1-989C-469B-91FE-B16FC48827D3}" type="slidenum">
              <a:rPr lang="ru-RU" sz="1600" b="1" smtClean="0"/>
              <a:t>2</a:t>
            </a:fld>
            <a:endParaRPr lang="ru-RU" sz="1600" b="1" dirty="0"/>
          </a:p>
        </p:txBody>
      </p:sp>
    </p:spTree>
    <p:extLst>
      <p:ext uri="{BB962C8B-B14F-4D97-AF65-F5344CB8AC3E}">
        <p14:creationId xmlns:p14="http://schemas.microsoft.com/office/powerpoint/2010/main" val="75248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92088"/>
          </a:xfrm>
        </p:spPr>
        <p:txBody>
          <a:bodyPr>
            <a:normAutofit/>
          </a:bodyPr>
          <a:lstStyle/>
          <a:p>
            <a:r>
              <a:rPr lang="ru-RU" b="1" dirty="0"/>
              <a:t>Свойства нейронных сетей</a:t>
            </a:r>
            <a:endParaRPr lang="ru-RU" dirty="0"/>
          </a:p>
        </p:txBody>
      </p:sp>
      <p:sp>
        <p:nvSpPr>
          <p:cNvPr id="3" name="Объект 2"/>
          <p:cNvSpPr>
            <a:spLocks noGrp="1"/>
          </p:cNvSpPr>
          <p:nvPr>
            <p:ph idx="1"/>
          </p:nvPr>
        </p:nvSpPr>
        <p:spPr>
          <a:xfrm>
            <a:off x="457200" y="908720"/>
            <a:ext cx="8229600" cy="5217443"/>
          </a:xfrm>
        </p:spPr>
        <p:txBody>
          <a:bodyPr>
            <a:normAutofit fontScale="47500" lnSpcReduction="20000"/>
          </a:bodyPr>
          <a:lstStyle/>
          <a:p>
            <a:pPr marL="0" indent="0">
              <a:buNone/>
              <a:tabLst>
                <a:tab pos="712788" algn="l"/>
              </a:tabLst>
            </a:pPr>
            <a:r>
              <a:rPr lang="ru-RU" sz="4300" b="1" dirty="0"/>
              <a:t>1. Обучение</a:t>
            </a:r>
            <a:r>
              <a:rPr lang="ru-RU" sz="4300" dirty="0"/>
              <a:t> </a:t>
            </a:r>
          </a:p>
          <a:p>
            <a:pPr marL="0" indent="0">
              <a:buNone/>
              <a:tabLst>
                <a:tab pos="712788" algn="l"/>
              </a:tabLst>
            </a:pPr>
            <a:r>
              <a:rPr lang="ru-RU" sz="4300" dirty="0"/>
              <a:t>Искусственные нейронные сети могут менять свое поведение в зависимости от внешней среды. После предъявления входных сигналов (возможно, вместе с требуемыми выходами) они </a:t>
            </a:r>
            <a:r>
              <a:rPr lang="ru-RU" sz="4300" dirty="0" err="1"/>
              <a:t>самонастраиваются</a:t>
            </a:r>
            <a:r>
              <a:rPr lang="ru-RU" sz="4300" dirty="0"/>
              <a:t>, чтобы обеспечивать требуемую реакцию. </a:t>
            </a:r>
          </a:p>
          <a:p>
            <a:pPr marL="0" indent="0">
              <a:buNone/>
              <a:tabLst>
                <a:tab pos="712788" algn="l"/>
              </a:tabLst>
            </a:pPr>
            <a:r>
              <a:rPr lang="ru-RU" sz="4300" b="1" dirty="0"/>
              <a:t>2. Обобщение</a:t>
            </a:r>
            <a:r>
              <a:rPr lang="ru-RU" sz="4300" dirty="0"/>
              <a:t> </a:t>
            </a:r>
            <a:r>
              <a:rPr lang="ru-RU" sz="4000" b="1" dirty="0"/>
              <a:t>-  </a:t>
            </a:r>
            <a:r>
              <a:rPr lang="ru-RU" sz="4400" dirty="0"/>
              <a:t>способность получать обоснованный результат на основании данных, которые не встречались в процессе обучения</a:t>
            </a:r>
            <a:r>
              <a:rPr lang="ru-RU" sz="4300" dirty="0"/>
              <a:t>. </a:t>
            </a:r>
          </a:p>
          <a:p>
            <a:pPr marL="0" indent="0">
              <a:buNone/>
              <a:tabLst>
                <a:tab pos="712788" algn="l"/>
              </a:tabLst>
            </a:pPr>
            <a:r>
              <a:rPr lang="ru-RU" sz="4300" b="1" dirty="0"/>
              <a:t>3. Абстрагирование</a:t>
            </a:r>
            <a:r>
              <a:rPr lang="ru-RU" sz="4300" dirty="0"/>
              <a:t> </a:t>
            </a:r>
          </a:p>
          <a:p>
            <a:pPr marL="0" indent="0">
              <a:buNone/>
              <a:tabLst>
                <a:tab pos="712788" algn="l"/>
              </a:tabLst>
            </a:pPr>
            <a:r>
              <a:rPr lang="ru-RU" sz="4300" dirty="0"/>
              <a:t>Некоторые из искусственных нейронных сетей обладают способностью извлекать сущность из входных сигналов. Например, сеть может быть обучена на последовательности искаженных версий буквы «А». После соответствующего обучения предъявление такого искаженного примера приведет к тому, что сеть породит букву совершенной формы (в данном случае букву «А»). В некотором смысле она научится порождать то, что никогда не видела. </a:t>
            </a:r>
          </a:p>
          <a:p>
            <a:pPr marL="0" indent="0">
              <a:buNone/>
              <a:tabLst>
                <a:tab pos="712788" algn="l"/>
              </a:tabLst>
            </a:pPr>
            <a:r>
              <a:rPr lang="en-US" sz="4300" b="1" dirty="0"/>
              <a:t>4. </a:t>
            </a:r>
            <a:r>
              <a:rPr lang="ru-RU" sz="4300" b="1" dirty="0"/>
              <a:t>Параллельная обработка сигнала</a:t>
            </a:r>
            <a:endParaRPr lang="ru-RU" sz="4300" dirty="0"/>
          </a:p>
          <a:p>
            <a:pPr marL="0" indent="0">
              <a:buNone/>
              <a:tabLst>
                <a:tab pos="712788" algn="l"/>
              </a:tabLst>
            </a:pPr>
            <a:endParaRPr lang="ru-RU" dirty="0"/>
          </a:p>
        </p:txBody>
      </p:sp>
      <p:sp>
        <p:nvSpPr>
          <p:cNvPr id="4" name="Номер слайда 3">
            <a:extLst>
              <a:ext uri="{FF2B5EF4-FFF2-40B4-BE49-F238E27FC236}">
                <a16:creationId xmlns:a16="http://schemas.microsoft.com/office/drawing/2014/main" xmlns="" id="{617ED453-00E4-4596-908A-0265B261BCF3}"/>
              </a:ext>
            </a:extLst>
          </p:cNvPr>
          <p:cNvSpPr>
            <a:spLocks noGrp="1"/>
          </p:cNvSpPr>
          <p:nvPr>
            <p:ph type="sldNum" sz="quarter" idx="12"/>
          </p:nvPr>
        </p:nvSpPr>
        <p:spPr/>
        <p:txBody>
          <a:bodyPr/>
          <a:lstStyle/>
          <a:p>
            <a:fld id="{A4C32BF1-989C-469B-91FE-B16FC48827D3}" type="slidenum">
              <a:rPr lang="ru-RU" smtClean="0"/>
              <a:t>3</a:t>
            </a:fld>
            <a:endParaRPr lang="ru-RU"/>
          </a:p>
        </p:txBody>
      </p:sp>
    </p:spTree>
    <p:extLst>
      <p:ext uri="{BB962C8B-B14F-4D97-AF65-F5344CB8AC3E}">
        <p14:creationId xmlns:p14="http://schemas.microsoft.com/office/powerpoint/2010/main" val="410363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Преимущества нейронных сетей</a:t>
            </a:r>
            <a:r>
              <a:rPr lang="ru-RU" dirty="0"/>
              <a:t/>
            </a:r>
            <a:br>
              <a:rPr lang="ru-RU" dirty="0"/>
            </a:br>
            <a:endParaRPr lang="ru-RU" dirty="0"/>
          </a:p>
        </p:txBody>
      </p:sp>
      <p:sp>
        <p:nvSpPr>
          <p:cNvPr id="3" name="Объект 2"/>
          <p:cNvSpPr>
            <a:spLocks noGrp="1"/>
          </p:cNvSpPr>
          <p:nvPr>
            <p:ph idx="1"/>
          </p:nvPr>
        </p:nvSpPr>
        <p:spPr>
          <a:xfrm>
            <a:off x="457200" y="980728"/>
            <a:ext cx="8435280" cy="5472608"/>
          </a:xfrm>
        </p:spPr>
        <p:txBody>
          <a:bodyPr>
            <a:normAutofit fontScale="32500" lnSpcReduction="20000"/>
          </a:bodyPr>
          <a:lstStyle/>
          <a:p>
            <a:pPr marL="0" indent="0">
              <a:buNone/>
            </a:pPr>
            <a:r>
              <a:rPr lang="ru-RU" sz="4600" b="1" dirty="0"/>
              <a:t>1. Решение задач при неизвестных закономерностях</a:t>
            </a:r>
            <a:r>
              <a:rPr lang="ru-RU" sz="4600" dirty="0"/>
              <a:t> </a:t>
            </a:r>
          </a:p>
          <a:p>
            <a:pPr marL="0" indent="0">
              <a:buNone/>
            </a:pPr>
            <a:r>
              <a:rPr lang="ru-RU" sz="4600" dirty="0"/>
              <a:t>Используя способность обучения на множестве примеров, нейронная сеть способная решать задачи, в которых неизвестны закономерности развития ситуации и зависимости между входными и выходными данными. Традиционные математические методы и экспертные системы в таких случаях пасуют. </a:t>
            </a:r>
          </a:p>
          <a:p>
            <a:pPr marL="0" indent="0">
              <a:buNone/>
            </a:pPr>
            <a:r>
              <a:rPr lang="ru-RU" sz="4600" b="1" dirty="0"/>
              <a:t>2. Устойчивость к шумам во входных данных</a:t>
            </a:r>
            <a:r>
              <a:rPr lang="ru-RU" sz="4600" dirty="0"/>
              <a:t> </a:t>
            </a:r>
          </a:p>
          <a:p>
            <a:pPr marL="0" indent="0">
              <a:buNone/>
            </a:pPr>
            <a:r>
              <a:rPr lang="ru-RU" sz="4600" dirty="0"/>
              <a:t>Возможность работы при наличии большого числа неинформативных, шумовых входных сигналов. Нет необходимости делать их предварительный отсев, нейронная сеть сама определит их </a:t>
            </a:r>
            <a:r>
              <a:rPr lang="ru-RU" sz="4600" dirty="0" err="1"/>
              <a:t>малопригодность</a:t>
            </a:r>
            <a:r>
              <a:rPr lang="ru-RU" sz="4600" dirty="0"/>
              <a:t> для решения задачи и отбросит их. </a:t>
            </a:r>
          </a:p>
          <a:p>
            <a:pPr marL="0" indent="0">
              <a:buNone/>
            </a:pPr>
            <a:r>
              <a:rPr lang="ru-RU" sz="4600" b="1" dirty="0"/>
              <a:t>3. Адаптирование к изменениям окружающей среды</a:t>
            </a:r>
            <a:r>
              <a:rPr lang="ru-RU" sz="4600" dirty="0"/>
              <a:t> </a:t>
            </a:r>
          </a:p>
          <a:p>
            <a:pPr marL="0" indent="0">
              <a:buNone/>
            </a:pPr>
            <a:r>
              <a:rPr lang="ru-RU" sz="4600" dirty="0"/>
              <a:t>Нейронные сети обладают способностью адаптироваться к изменениям окружающей среды. В частности, нейронные сети, обученные действовать в определенной среде, могут быть легко переучены для работы в условиях незначительных колебаний параметров среды. Более того, для работы в нестационарной среде (где статистика изменяется с течением времени) могут быть созданы нейронные сети, переучивающиеся в реальном времени. </a:t>
            </a:r>
          </a:p>
          <a:p>
            <a:pPr marL="0" indent="0">
              <a:buNone/>
            </a:pPr>
            <a:r>
              <a:rPr lang="ru-RU" sz="4600" b="1" dirty="0"/>
              <a:t>4. Потенциальное сверхвысокое быстродействие</a:t>
            </a:r>
            <a:r>
              <a:rPr lang="ru-RU" sz="4600" dirty="0"/>
              <a:t> </a:t>
            </a:r>
          </a:p>
          <a:p>
            <a:pPr marL="0" indent="0">
              <a:buNone/>
            </a:pPr>
            <a:r>
              <a:rPr lang="ru-RU" sz="4600" dirty="0"/>
              <a:t>Нейронные сети обладают потенциальным сверхвысоким быстродействием за счет использования массового параллелизма обработки информации; </a:t>
            </a:r>
          </a:p>
          <a:p>
            <a:pPr marL="0" indent="0">
              <a:buNone/>
            </a:pPr>
            <a:r>
              <a:rPr lang="ru-RU" sz="4600" b="1" dirty="0"/>
              <a:t>5. Отказоустойчивость при аппаратной реализации нейронной сети</a:t>
            </a:r>
            <a:r>
              <a:rPr lang="ru-RU" sz="4600" dirty="0"/>
              <a:t> </a:t>
            </a:r>
          </a:p>
          <a:p>
            <a:pPr marL="0" indent="0">
              <a:buNone/>
            </a:pPr>
            <a:r>
              <a:rPr lang="ru-RU" sz="4600" dirty="0"/>
              <a:t>Нейронные сети потенциально отказоустойчивы. Это значит, что при неблагоприятных условиях их производительность падает незначительно. Например, если поврежден какой-то нейрон или его связи, извлечение запомненной информации затрудняется. Однако, принимая в расчет распределенный характер хранения информации в нейронной сети, можно утверждать, что только серьезные повреждения структуры нейронной сети существенно повлияют на ее работоспособность. Поэтому снижение качества работы нейронной сети происходит медленно.</a:t>
            </a:r>
          </a:p>
          <a:p>
            <a:pPr marL="0" indent="0">
              <a:buNone/>
            </a:pPr>
            <a:endParaRPr lang="ru-RU" dirty="0"/>
          </a:p>
        </p:txBody>
      </p:sp>
      <p:sp>
        <p:nvSpPr>
          <p:cNvPr id="4" name="Номер слайда 3">
            <a:extLst>
              <a:ext uri="{FF2B5EF4-FFF2-40B4-BE49-F238E27FC236}">
                <a16:creationId xmlns:a16="http://schemas.microsoft.com/office/drawing/2014/main" xmlns="" id="{D69AE241-8E9D-487E-ABAC-D317AA2A0DFD}"/>
              </a:ext>
            </a:extLst>
          </p:cNvPr>
          <p:cNvSpPr>
            <a:spLocks noGrp="1"/>
          </p:cNvSpPr>
          <p:nvPr>
            <p:ph type="sldNum" sz="quarter" idx="12"/>
          </p:nvPr>
        </p:nvSpPr>
        <p:spPr/>
        <p:txBody>
          <a:bodyPr/>
          <a:lstStyle/>
          <a:p>
            <a:fld id="{A4C32BF1-989C-469B-91FE-B16FC48827D3}" type="slidenum">
              <a:rPr lang="ru-RU" smtClean="0"/>
              <a:t>4</a:t>
            </a:fld>
            <a:endParaRPr lang="ru-RU"/>
          </a:p>
        </p:txBody>
      </p:sp>
    </p:spTree>
    <p:extLst>
      <p:ext uri="{BB962C8B-B14F-4D97-AF65-F5344CB8AC3E}">
        <p14:creationId xmlns:p14="http://schemas.microsoft.com/office/powerpoint/2010/main" val="148290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1143000"/>
          </a:xfrm>
        </p:spPr>
        <p:txBody>
          <a:bodyPr>
            <a:normAutofit fontScale="90000"/>
          </a:bodyPr>
          <a:lstStyle/>
          <a:p>
            <a:r>
              <a:rPr lang="ru-RU" b="1" dirty="0"/>
              <a:t>Области применения нейронных сетей</a:t>
            </a:r>
          </a:p>
        </p:txBody>
      </p:sp>
      <p:sp>
        <p:nvSpPr>
          <p:cNvPr id="3" name="Объект 2"/>
          <p:cNvSpPr>
            <a:spLocks noGrp="1"/>
          </p:cNvSpPr>
          <p:nvPr>
            <p:ph idx="1"/>
          </p:nvPr>
        </p:nvSpPr>
        <p:spPr/>
        <p:txBody>
          <a:bodyPr/>
          <a:lstStyle/>
          <a:p>
            <a:r>
              <a:rPr lang="ru-RU" dirty="0"/>
              <a:t>распознавание образов, организация ассоциативной памяти;</a:t>
            </a:r>
          </a:p>
          <a:p>
            <a:r>
              <a:rPr lang="ru-RU" dirty="0"/>
              <a:t>прогнозирование;</a:t>
            </a:r>
          </a:p>
          <a:p>
            <a:r>
              <a:rPr lang="ru-RU" dirty="0"/>
              <a:t>адаптивное управление;</a:t>
            </a:r>
          </a:p>
          <a:p>
            <a:r>
              <a:rPr lang="ru-RU" dirty="0"/>
              <a:t>классификация и кластеризация;</a:t>
            </a:r>
          </a:p>
          <a:p>
            <a:r>
              <a:rPr lang="ru-RU" dirty="0"/>
              <a:t>аппроксимация данных и интерполирование;</a:t>
            </a:r>
          </a:p>
          <a:p>
            <a:r>
              <a:rPr lang="ru-RU" dirty="0"/>
              <a:t>прогнозирование временных рядов</a:t>
            </a:r>
          </a:p>
        </p:txBody>
      </p:sp>
      <p:sp>
        <p:nvSpPr>
          <p:cNvPr id="4" name="Номер слайда 3">
            <a:extLst>
              <a:ext uri="{FF2B5EF4-FFF2-40B4-BE49-F238E27FC236}">
                <a16:creationId xmlns:a16="http://schemas.microsoft.com/office/drawing/2014/main" xmlns="" id="{69333960-2194-4060-B63C-26F57E1EAFCB}"/>
              </a:ext>
            </a:extLst>
          </p:cNvPr>
          <p:cNvSpPr>
            <a:spLocks noGrp="1"/>
          </p:cNvSpPr>
          <p:nvPr>
            <p:ph type="sldNum" sz="quarter" idx="12"/>
          </p:nvPr>
        </p:nvSpPr>
        <p:spPr/>
        <p:txBody>
          <a:bodyPr/>
          <a:lstStyle/>
          <a:p>
            <a:fld id="{A4C32BF1-989C-469B-91FE-B16FC48827D3}" type="slidenum">
              <a:rPr lang="ru-RU" smtClean="0"/>
              <a:t>5</a:t>
            </a:fld>
            <a:endParaRPr lang="ru-RU"/>
          </a:p>
        </p:txBody>
      </p:sp>
    </p:spTree>
    <p:extLst>
      <p:ext uri="{BB962C8B-B14F-4D97-AF65-F5344CB8AC3E}">
        <p14:creationId xmlns:p14="http://schemas.microsoft.com/office/powerpoint/2010/main" val="335514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4624"/>
            <a:ext cx="8784976" cy="864096"/>
          </a:xfrm>
        </p:spPr>
        <p:txBody>
          <a:bodyPr>
            <a:normAutofit/>
          </a:bodyPr>
          <a:lstStyle/>
          <a:p>
            <a:pPr lvl="0"/>
            <a:r>
              <a:rPr lang="ru-RU" b="1" dirty="0"/>
              <a:t>Модель искусственного нейрона</a:t>
            </a:r>
            <a:endParaRPr lang="ru-RU" dirty="0"/>
          </a:p>
        </p:txBody>
      </p:sp>
      <p:sp>
        <p:nvSpPr>
          <p:cNvPr id="3" name="Объект 2"/>
          <p:cNvSpPr>
            <a:spLocks noGrp="1"/>
          </p:cNvSpPr>
          <p:nvPr>
            <p:ph idx="1"/>
          </p:nvPr>
        </p:nvSpPr>
        <p:spPr>
          <a:xfrm>
            <a:off x="35496" y="764704"/>
            <a:ext cx="4896544" cy="5904656"/>
          </a:xfrm>
        </p:spPr>
        <p:txBody>
          <a:bodyPr>
            <a:noAutofit/>
          </a:bodyPr>
          <a:lstStyle/>
          <a:p>
            <a:pPr marL="0" indent="182563">
              <a:spcBef>
                <a:spcPts val="0"/>
              </a:spcBef>
              <a:buNone/>
            </a:pPr>
            <a:r>
              <a:rPr lang="ru-RU" sz="1600" dirty="0"/>
              <a:t>В этой модели нейрона можно выделить три основных элемента:</a:t>
            </a:r>
          </a:p>
          <a:p>
            <a:pPr marL="0" lvl="0" indent="182563">
              <a:spcBef>
                <a:spcPts val="0"/>
              </a:spcBef>
            </a:pPr>
            <a:r>
              <a:rPr lang="ru-RU" sz="1600" b="1" dirty="0"/>
              <a:t>синапсы</a:t>
            </a:r>
            <a:r>
              <a:rPr lang="ru-RU" sz="1600" dirty="0"/>
              <a:t>, каждый из которых характеризуется своим весом или силой. Осуществляют связь между нейронами, умножают входной сигнал   на весовой коэффициент синапса  , характеризующий силу </a:t>
            </a:r>
            <a:r>
              <a:rPr lang="ru-RU" sz="1600" dirty="0" err="1"/>
              <a:t>синаптической</a:t>
            </a:r>
            <a:r>
              <a:rPr lang="ru-RU" sz="1600" dirty="0"/>
              <a:t> связи; </a:t>
            </a:r>
          </a:p>
          <a:p>
            <a:pPr marL="0" lvl="0" indent="182563">
              <a:spcBef>
                <a:spcPts val="0"/>
              </a:spcBef>
            </a:pPr>
            <a:r>
              <a:rPr lang="ru-RU" sz="1600" b="1" dirty="0"/>
              <a:t>сумматор</a:t>
            </a:r>
            <a:r>
              <a:rPr lang="ru-RU" sz="1600" dirty="0"/>
              <a:t>, аналог тела клетки нейрона. Выполняет сложение внешних входных сигналов или сигналов, поступающих по </a:t>
            </a:r>
            <a:r>
              <a:rPr lang="ru-RU" sz="1600" dirty="0" err="1"/>
              <a:t>синаптическим</a:t>
            </a:r>
            <a:r>
              <a:rPr lang="ru-RU" sz="1600" dirty="0"/>
              <a:t> связям от других нейронов. Определяет уровень возбуждения нейрона; </a:t>
            </a:r>
          </a:p>
          <a:p>
            <a:pPr marL="0" indent="182563">
              <a:spcBef>
                <a:spcPts val="0"/>
              </a:spcBef>
              <a:buNone/>
            </a:pPr>
            <a:r>
              <a:rPr lang="en-US" sz="1600" b="1" dirty="0" err="1"/>
              <a:t>Состояние</a:t>
            </a:r>
            <a:r>
              <a:rPr lang="en-US" sz="1600" b="1" dirty="0"/>
              <a:t> </a:t>
            </a:r>
            <a:r>
              <a:rPr lang="en-US" sz="1600" b="1" dirty="0" err="1"/>
              <a:t>нейрона</a:t>
            </a:r>
            <a:r>
              <a:rPr lang="en-US" sz="1600" b="1" dirty="0"/>
              <a:t> </a:t>
            </a:r>
            <a:r>
              <a:rPr lang="en-US" sz="1600" dirty="0"/>
              <a:t>(</a:t>
            </a:r>
            <a:r>
              <a:rPr lang="en-US" sz="1600" i="1" dirty="0"/>
              <a:t>s</a:t>
            </a:r>
            <a:r>
              <a:rPr lang="en-US" sz="1600" dirty="0"/>
              <a:t>) </a:t>
            </a:r>
            <a:r>
              <a:rPr lang="en-US" sz="1600" dirty="0" err="1"/>
              <a:t>определяется</a:t>
            </a:r>
            <a:r>
              <a:rPr lang="en-US" sz="1600" dirty="0"/>
              <a:t> </a:t>
            </a:r>
            <a:r>
              <a:rPr lang="en-US" sz="1600" dirty="0" err="1"/>
              <a:t>как</a:t>
            </a:r>
            <a:r>
              <a:rPr lang="en-US" sz="1600" dirty="0"/>
              <a:t> </a:t>
            </a:r>
            <a:r>
              <a:rPr lang="en-US" sz="1600" dirty="0" err="1"/>
              <a:t>взвешенная</a:t>
            </a:r>
            <a:r>
              <a:rPr lang="en-US" sz="1600" dirty="0"/>
              <a:t> с </a:t>
            </a:r>
            <a:r>
              <a:rPr lang="en-US" sz="1600" dirty="0" err="1"/>
              <a:t>помощью</a:t>
            </a:r>
            <a:r>
              <a:rPr lang="en-US" sz="1600" dirty="0"/>
              <a:t> </a:t>
            </a:r>
            <a:r>
              <a:rPr lang="en-US" sz="1600" dirty="0" err="1"/>
              <a:t>синаптических</a:t>
            </a:r>
            <a:r>
              <a:rPr lang="en-US" sz="1600" dirty="0"/>
              <a:t> </a:t>
            </a:r>
            <a:r>
              <a:rPr lang="en-US" sz="1600" dirty="0" err="1"/>
              <a:t>коэффициентов</a:t>
            </a:r>
            <a:r>
              <a:rPr lang="en-US" sz="1600" dirty="0"/>
              <a:t> </a:t>
            </a:r>
            <a:r>
              <a:rPr lang="en-US" sz="1600" dirty="0" err="1"/>
              <a:t>сумма</a:t>
            </a:r>
            <a:r>
              <a:rPr lang="en-US" sz="1600" dirty="0"/>
              <a:t> </a:t>
            </a:r>
            <a:r>
              <a:rPr lang="en-US" sz="1600" dirty="0" err="1"/>
              <a:t>его</a:t>
            </a:r>
            <a:r>
              <a:rPr lang="en-US" sz="1600" dirty="0"/>
              <a:t> </a:t>
            </a:r>
            <a:r>
              <a:rPr lang="en-US" sz="1600" dirty="0" err="1"/>
              <a:t>входных</a:t>
            </a:r>
            <a:r>
              <a:rPr lang="en-US" sz="1600" dirty="0"/>
              <a:t> </a:t>
            </a:r>
            <a:r>
              <a:rPr lang="en-US" sz="1600" dirty="0" err="1"/>
              <a:t>значений</a:t>
            </a:r>
            <a:r>
              <a:rPr lang="en-US" sz="1600" dirty="0"/>
              <a:t>:</a:t>
            </a:r>
            <a:endParaRPr lang="ru-RU" sz="1600" dirty="0"/>
          </a:p>
          <a:p>
            <a:pPr marL="0" indent="182563">
              <a:spcBef>
                <a:spcPts val="0"/>
              </a:spcBef>
              <a:buNone/>
            </a:pPr>
            <a:endParaRPr lang="ru-RU" sz="1600" dirty="0"/>
          </a:p>
          <a:p>
            <a:pPr marL="0" indent="182563">
              <a:spcBef>
                <a:spcPts val="0"/>
              </a:spcBef>
              <a:buNone/>
            </a:pPr>
            <a:endParaRPr lang="ru-RU" sz="1600" dirty="0"/>
          </a:p>
          <a:p>
            <a:pPr marL="0" indent="182563">
              <a:spcBef>
                <a:spcPts val="0"/>
              </a:spcBef>
              <a:buNone/>
            </a:pPr>
            <a:endParaRPr lang="en-US" sz="1600" dirty="0"/>
          </a:p>
          <a:p>
            <a:pPr marL="0" indent="182563">
              <a:spcBef>
                <a:spcPts val="0"/>
              </a:spcBef>
              <a:buNone/>
            </a:pPr>
            <a:endParaRPr lang="ru-RU" sz="1600" dirty="0"/>
          </a:p>
          <a:p>
            <a:pPr marL="0" indent="182563">
              <a:spcBef>
                <a:spcPts val="0"/>
              </a:spcBef>
              <a:buNone/>
            </a:pPr>
            <a:r>
              <a:rPr lang="en-US" sz="1600" dirty="0" err="1"/>
              <a:t>где</a:t>
            </a:r>
            <a:r>
              <a:rPr lang="en-US" sz="1600" dirty="0"/>
              <a:t> </a:t>
            </a:r>
            <a:r>
              <a:rPr lang="en-US" sz="1600" i="1" dirty="0"/>
              <a:t>m </a:t>
            </a:r>
            <a:r>
              <a:rPr lang="en-US" sz="1600" dirty="0"/>
              <a:t>– </a:t>
            </a:r>
            <a:r>
              <a:rPr lang="en-US" sz="1600" dirty="0" err="1"/>
              <a:t>количество</a:t>
            </a:r>
            <a:r>
              <a:rPr lang="en-US" sz="1600" dirty="0"/>
              <a:t> </a:t>
            </a:r>
            <a:r>
              <a:rPr lang="en-US" sz="1600" dirty="0" err="1"/>
              <a:t>входных</a:t>
            </a:r>
            <a:r>
              <a:rPr lang="en-US" sz="1600" dirty="0"/>
              <a:t> </a:t>
            </a:r>
            <a:r>
              <a:rPr lang="en-US" sz="1600" dirty="0" err="1"/>
              <a:t>сигналов</a:t>
            </a:r>
            <a:r>
              <a:rPr lang="en-US" sz="1600" dirty="0"/>
              <a:t> </a:t>
            </a:r>
            <a:r>
              <a:rPr lang="en-US" sz="1600" dirty="0" err="1"/>
              <a:t>нейрона</a:t>
            </a:r>
            <a:r>
              <a:rPr lang="en-US" sz="1600" dirty="0"/>
              <a:t>.</a:t>
            </a:r>
            <a:endParaRPr lang="ru-RU" sz="1600" dirty="0"/>
          </a:p>
          <a:p>
            <a:pPr marL="0" indent="182563">
              <a:spcBef>
                <a:spcPts val="0"/>
              </a:spcBef>
              <a:buNone/>
            </a:pPr>
            <a:r>
              <a:rPr lang="en-US" sz="1600" i="1" spc="-5" dirty="0" err="1">
                <a:latin typeface="Times New Roman" panose="02020603050405020304" pitchFamily="18" charset="0"/>
                <a:ea typeface="Times New Roman" panose="02020603050405020304" pitchFamily="18" charset="0"/>
              </a:rPr>
              <a:t>w</a:t>
            </a:r>
            <a:r>
              <a:rPr lang="en-US" sz="1600" i="1" dirty="0" err="1">
                <a:latin typeface="Times New Roman" panose="02020603050405020304" pitchFamily="18" charset="0"/>
                <a:ea typeface="Times New Roman" panose="02020603050405020304" pitchFamily="18" charset="0"/>
              </a:rPr>
              <a:t>i</a:t>
            </a:r>
            <a:r>
              <a:rPr lang="ru-RU" sz="1600" i="1" dirty="0">
                <a:latin typeface="Times New Roman" panose="02020603050405020304" pitchFamily="18" charset="0"/>
                <a:ea typeface="Times New Roman" panose="02020603050405020304" pitchFamily="18" charset="0"/>
              </a:rPr>
              <a:t> - </a:t>
            </a:r>
            <a:r>
              <a:rPr lang="en-US" sz="1600" b="1" dirty="0" err="1">
                <a:effectLst/>
                <a:latin typeface="Times New Roman" panose="02020603050405020304" pitchFamily="18" charset="0"/>
                <a:ea typeface="Times New Roman" panose="02020603050405020304" pitchFamily="18" charset="0"/>
              </a:rPr>
              <a:t>весов</a:t>
            </a:r>
            <a:r>
              <a:rPr lang="en-US" sz="1600" b="1" spc="-20" dirty="0" err="1">
                <a:effectLst/>
                <a:latin typeface="Times New Roman" panose="02020603050405020304" pitchFamily="18" charset="0"/>
                <a:ea typeface="Times New Roman" panose="02020603050405020304" pitchFamily="18" charset="0"/>
              </a:rPr>
              <a:t>ы</a:t>
            </a:r>
            <a:r>
              <a:rPr lang="ru-RU" sz="1600" b="1" spc="-20" dirty="0">
                <a:latin typeface="Times New Roman" panose="02020603050405020304" pitchFamily="18" charset="0"/>
                <a:ea typeface="Times New Roman" panose="02020603050405020304" pitchFamily="18" charset="0"/>
              </a:rPr>
              <a:t>е</a:t>
            </a:r>
            <a:r>
              <a:rPr lang="en-US" sz="1600" b="1" spc="45" dirty="0">
                <a:effectLst/>
                <a:latin typeface="Times New Roman" panose="02020603050405020304" pitchFamily="18" charset="0"/>
                <a:ea typeface="Times New Roman" panose="02020603050405020304" pitchFamily="18" charset="0"/>
              </a:rPr>
              <a:t> </a:t>
            </a:r>
            <a:r>
              <a:rPr lang="en-US" sz="1600" b="1" spc="-5" dirty="0" err="1">
                <a:effectLst/>
                <a:latin typeface="Times New Roman" panose="02020603050405020304" pitchFamily="18" charset="0"/>
                <a:ea typeface="Times New Roman" panose="02020603050405020304" pitchFamily="18" charset="0"/>
              </a:rPr>
              <a:t>к</a:t>
            </a:r>
            <a:r>
              <a:rPr lang="en-US" sz="1600" b="1" dirty="0" err="1">
                <a:effectLst/>
                <a:latin typeface="Times New Roman" panose="02020603050405020304" pitchFamily="18" charset="0"/>
                <a:ea typeface="Times New Roman" panose="02020603050405020304" pitchFamily="18" charset="0"/>
              </a:rPr>
              <a:t>оэ</a:t>
            </a:r>
            <a:r>
              <a:rPr lang="en-US" sz="1600" b="1" spc="-15" dirty="0" err="1">
                <a:effectLst/>
                <a:latin typeface="Times New Roman" panose="02020603050405020304" pitchFamily="18" charset="0"/>
                <a:ea typeface="Times New Roman" panose="02020603050405020304" pitchFamily="18" charset="0"/>
              </a:rPr>
              <a:t>фф</a:t>
            </a:r>
            <a:r>
              <a:rPr lang="en-US" sz="1600" b="1" spc="-5" dirty="0" err="1">
                <a:effectLst/>
                <a:latin typeface="Times New Roman" panose="02020603050405020304" pitchFamily="18" charset="0"/>
                <a:ea typeface="Times New Roman" panose="02020603050405020304" pitchFamily="18" charset="0"/>
              </a:rPr>
              <a:t>ици</a:t>
            </a:r>
            <a:r>
              <a:rPr lang="en-US" sz="1600" b="1" dirty="0" err="1">
                <a:effectLst/>
                <a:latin typeface="Times New Roman" panose="02020603050405020304" pitchFamily="18" charset="0"/>
                <a:ea typeface="Times New Roman" panose="02020603050405020304" pitchFamily="18" charset="0"/>
              </a:rPr>
              <a:t>ент</a:t>
            </a:r>
            <a:r>
              <a:rPr lang="ru-RU" sz="1600" b="1" spc="5" dirty="0">
                <a:effectLst/>
                <a:latin typeface="Times New Roman" panose="02020603050405020304" pitchFamily="18" charset="0"/>
                <a:ea typeface="Times New Roman" panose="02020603050405020304" pitchFamily="18" charset="0"/>
              </a:rPr>
              <a:t>ы</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r>
              <a:rPr lang="en-US" sz="16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х</a:t>
            </a:r>
            <a:r>
              <a:rPr lang="en-US" sz="1600" spc="-15" dirty="0" err="1">
                <a:effectLst/>
                <a:latin typeface="Calibri" panose="020F0502020204030204" pitchFamily="34" charset="0"/>
                <a:ea typeface="Calibri" panose="020F0502020204030204" pitchFamily="34" charset="0"/>
                <a:cs typeface="Times New Roman" panose="02020603050405020304" pitchFamily="18" charset="0"/>
              </a:rPr>
              <a:t>а</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ракт</a:t>
            </a:r>
            <a:r>
              <a:rPr lang="en-US" sz="1600" spc="-15" dirty="0" err="1">
                <a:effectLst/>
                <a:latin typeface="Calibri" panose="020F0502020204030204" pitchFamily="34" charset="0"/>
                <a:ea typeface="Calibri" panose="020F0502020204030204" pitchFamily="34" charset="0"/>
                <a:cs typeface="Times New Roman" panose="02020603050405020304" pitchFamily="18" charset="0"/>
              </a:rPr>
              <a:t>е</a:t>
            </a:r>
            <a:r>
              <a:rPr lang="en-US" sz="1600" spc="-5" dirty="0" err="1">
                <a:effectLst/>
                <a:latin typeface="Calibri" panose="020F0502020204030204" pitchFamily="34" charset="0"/>
                <a:ea typeface="Calibri" panose="020F0502020204030204" pitchFamily="34" charset="0"/>
                <a:cs typeface="Times New Roman" panose="02020603050405020304" pitchFamily="18" charset="0"/>
              </a:rPr>
              <a:t>р</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из</a:t>
            </a:r>
            <a:r>
              <a:rPr lang="en-US" sz="1600" spc="-10" dirty="0" err="1">
                <a:effectLst/>
                <a:latin typeface="Calibri" panose="020F0502020204030204" pitchFamily="34" charset="0"/>
                <a:ea typeface="Calibri" panose="020F0502020204030204" pitchFamily="34" charset="0"/>
                <a:cs typeface="Times New Roman" panose="02020603050405020304" pitchFamily="18" charset="0"/>
              </a:rPr>
              <a:t>у</a:t>
            </a:r>
            <a:r>
              <a:rPr lang="en-US" sz="1600" spc="-5" dirty="0" err="1">
                <a:effectLst/>
                <a:latin typeface="Calibri" panose="020F0502020204030204" pitchFamily="34" charset="0"/>
                <a:ea typeface="Calibri" panose="020F0502020204030204" pitchFamily="34" charset="0"/>
                <a:cs typeface="Times New Roman" panose="02020603050405020304" pitchFamily="18" charset="0"/>
              </a:rPr>
              <a:t>ю</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щи</a:t>
            </a:r>
            <a:r>
              <a:rPr lang="ru-RU" sz="1600" dirty="0">
                <a:effectLst/>
                <a:latin typeface="Calibri" panose="020F0502020204030204" pitchFamily="34" charset="0"/>
                <a:ea typeface="Calibri" panose="020F0502020204030204" pitchFamily="34" charset="0"/>
                <a:cs typeface="Times New Roman" panose="02020603050405020304" pitchFamily="18" charset="0"/>
              </a:rPr>
              <a:t>е</a:t>
            </a:r>
            <a:r>
              <a:rPr lang="en-US" sz="1600" spc="22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зн</a:t>
            </a:r>
            <a:r>
              <a:rPr lang="en-US" sz="1600" spc="-10" dirty="0" err="1">
                <a:effectLst/>
                <a:latin typeface="Calibri" panose="020F0502020204030204" pitchFamily="34" charset="0"/>
                <a:ea typeface="Calibri" panose="020F0502020204030204" pitchFamily="34" charset="0"/>
                <a:cs typeface="Times New Roman" panose="02020603050405020304" pitchFamily="18" charset="0"/>
              </a:rPr>
              <a:t>а</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ч</a:t>
            </a:r>
            <a:r>
              <a:rPr lang="en-US" sz="1600" spc="5" dirty="0" err="1">
                <a:effectLst/>
                <a:latin typeface="Calibri" panose="020F0502020204030204" pitchFamily="34" charset="0"/>
                <a:ea typeface="Calibri" panose="020F0502020204030204" pitchFamily="34" charset="0"/>
                <a:cs typeface="Times New Roman" panose="02020603050405020304" pitchFamily="18" charset="0"/>
              </a:rPr>
              <a:t>и</a:t>
            </a:r>
            <a:r>
              <a:rPr lang="en-US" sz="1600" spc="-15" dirty="0" err="1">
                <a:effectLst/>
                <a:latin typeface="Calibri" panose="020F0502020204030204" pitchFamily="34" charset="0"/>
                <a:ea typeface="Calibri" panose="020F0502020204030204" pitchFamily="34" charset="0"/>
                <a:cs typeface="Times New Roman" panose="02020603050405020304" pitchFamily="18" charset="0"/>
              </a:rPr>
              <a:t>м</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ость</a:t>
            </a:r>
            <a:r>
              <a:rPr lang="en-US" sz="1600" spc="195"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кажд</a:t>
            </a:r>
            <a:r>
              <a:rPr lang="en-US" sz="1600" spc="-10" dirty="0" err="1">
                <a:effectLst/>
                <a:latin typeface="Calibri" panose="020F0502020204030204" pitchFamily="34" charset="0"/>
                <a:ea typeface="Calibri" panose="020F0502020204030204" pitchFamily="34" charset="0"/>
                <a:cs typeface="Times New Roman" panose="02020603050405020304" pitchFamily="18" charset="0"/>
              </a:rPr>
              <a:t>о</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й</a:t>
            </a:r>
            <a:r>
              <a:rPr lang="en-US" sz="1600" spc="225"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связи</a:t>
            </a:r>
            <a:endParaRPr lang="ru-RU" sz="1600" dirty="0"/>
          </a:p>
          <a:p>
            <a:pPr marL="0" lvl="0" indent="182563">
              <a:spcBef>
                <a:spcPts val="0"/>
              </a:spcBef>
              <a:buNone/>
            </a:pPr>
            <a:endParaRPr lang="ru-RU" sz="1500" dirty="0"/>
          </a:p>
        </p:txBody>
      </p:sp>
      <p:sp>
        <p:nvSpPr>
          <p:cNvPr id="4" name="Номер слайда 3">
            <a:extLst>
              <a:ext uri="{FF2B5EF4-FFF2-40B4-BE49-F238E27FC236}">
                <a16:creationId xmlns:a16="http://schemas.microsoft.com/office/drawing/2014/main" xmlns="" id="{099D7387-5E7C-4792-A2C8-2B7799F5E586}"/>
              </a:ext>
            </a:extLst>
          </p:cNvPr>
          <p:cNvSpPr>
            <a:spLocks noGrp="1"/>
          </p:cNvSpPr>
          <p:nvPr>
            <p:ph type="sldNum" sz="quarter" idx="12"/>
          </p:nvPr>
        </p:nvSpPr>
        <p:spPr/>
        <p:txBody>
          <a:bodyPr/>
          <a:lstStyle/>
          <a:p>
            <a:fld id="{A4C32BF1-989C-469B-91FE-B16FC48827D3}" type="slidenum">
              <a:rPr lang="ru-RU" smtClean="0"/>
              <a:t>6</a:t>
            </a:fld>
            <a:endParaRPr lang="ru-RU"/>
          </a:p>
        </p:txBody>
      </p:sp>
      <p:pic>
        <p:nvPicPr>
          <p:cNvPr id="1026" name="Picture 2">
            <a:extLst>
              <a:ext uri="{FF2B5EF4-FFF2-40B4-BE49-F238E27FC236}">
                <a16:creationId xmlns:a16="http://schemas.microsoft.com/office/drawing/2014/main" xmlns="" id="{EE7745AD-0B5B-48D3-B5AB-509A15A938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213514"/>
            <a:ext cx="3960439" cy="358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a:extLst>
              <a:ext uri="{FF2B5EF4-FFF2-40B4-BE49-F238E27FC236}">
                <a16:creationId xmlns:a16="http://schemas.microsoft.com/office/drawing/2014/main" xmlns="" id="{24185706-C8D7-44A2-9132-DD440E1AF185}"/>
              </a:ext>
            </a:extLst>
          </p:cNvPr>
          <p:cNvPicPr>
            <a:picLocks noChangeAspect="1"/>
          </p:cNvPicPr>
          <p:nvPr/>
        </p:nvPicPr>
        <p:blipFill>
          <a:blip r:embed="rId3"/>
          <a:stretch>
            <a:fillRect/>
          </a:stretch>
        </p:blipFill>
        <p:spPr>
          <a:xfrm>
            <a:off x="1270231" y="4550692"/>
            <a:ext cx="1959530" cy="719515"/>
          </a:xfrm>
          <a:prstGeom prst="rect">
            <a:avLst/>
          </a:prstGeom>
        </p:spPr>
      </p:pic>
      <p:sp>
        <p:nvSpPr>
          <p:cNvPr id="8" name="TextBox 7">
            <a:extLst>
              <a:ext uri="{FF2B5EF4-FFF2-40B4-BE49-F238E27FC236}">
                <a16:creationId xmlns:a16="http://schemas.microsoft.com/office/drawing/2014/main" xmlns="" id="{44D108C0-7163-4FA0-99DF-2B83CF9F031D}"/>
              </a:ext>
            </a:extLst>
          </p:cNvPr>
          <p:cNvSpPr txBox="1"/>
          <p:nvPr/>
        </p:nvSpPr>
        <p:spPr>
          <a:xfrm>
            <a:off x="4585696" y="5102067"/>
            <a:ext cx="4572000" cy="1354217"/>
          </a:xfrm>
          <a:prstGeom prst="rect">
            <a:avLst/>
          </a:prstGeom>
          <a:noFill/>
        </p:spPr>
        <p:txBody>
          <a:bodyPr wrap="square">
            <a:spAutoFit/>
          </a:bodyPr>
          <a:lstStyle/>
          <a:p>
            <a:pPr marL="0" lvl="0" indent="182563" algn="just">
              <a:spcBef>
                <a:spcPts val="0"/>
              </a:spcBef>
            </a:pPr>
            <a:r>
              <a:rPr lang="ru-RU" sz="1600" b="1" dirty="0"/>
              <a:t>функция активации</a:t>
            </a:r>
            <a:r>
              <a:rPr lang="ru-RU" sz="1600" dirty="0"/>
              <a:t>, определяет окончательный выходной уровень нейрона, с которым сигнал возбуждения (торможения) поступает на синапсы следующих нейронов.</a:t>
            </a:r>
          </a:p>
          <a:p>
            <a:pPr marL="0" lvl="0" indent="182563" algn="ctr">
              <a:spcBef>
                <a:spcPts val="0"/>
              </a:spcBef>
              <a:buNone/>
            </a:pPr>
            <a:r>
              <a:rPr lang="en-US" sz="1800" b="1" dirty="0"/>
              <a:t>y=f(S)</a:t>
            </a:r>
            <a:endParaRPr lang="ru-RU" sz="1800" b="1" dirty="0"/>
          </a:p>
        </p:txBody>
      </p:sp>
      <p:sp>
        <p:nvSpPr>
          <p:cNvPr id="7" name="TextBox 6">
            <a:extLst>
              <a:ext uri="{FF2B5EF4-FFF2-40B4-BE49-F238E27FC236}">
                <a16:creationId xmlns:a16="http://schemas.microsoft.com/office/drawing/2014/main" xmlns="" id="{3D4932E4-3019-421F-8B49-88FBE15115AE}"/>
              </a:ext>
            </a:extLst>
          </p:cNvPr>
          <p:cNvSpPr txBox="1"/>
          <p:nvPr/>
        </p:nvSpPr>
        <p:spPr>
          <a:xfrm>
            <a:off x="5004048" y="1213514"/>
            <a:ext cx="787460" cy="369332"/>
          </a:xfrm>
          <a:prstGeom prst="rect">
            <a:avLst/>
          </a:prstGeom>
          <a:noFill/>
        </p:spPr>
        <p:txBody>
          <a:bodyPr wrap="none" rtlCol="0">
            <a:spAutoFit/>
          </a:bodyPr>
          <a:lstStyle/>
          <a:p>
            <a:r>
              <a:rPr lang="ru-RU" dirty="0"/>
              <a:t>входы</a:t>
            </a:r>
          </a:p>
        </p:txBody>
      </p:sp>
      <p:sp>
        <p:nvSpPr>
          <p:cNvPr id="9" name="TextBox 8">
            <a:extLst>
              <a:ext uri="{FF2B5EF4-FFF2-40B4-BE49-F238E27FC236}">
                <a16:creationId xmlns:a16="http://schemas.microsoft.com/office/drawing/2014/main" xmlns="" id="{353E65D3-FF96-40E8-979D-09516000AD56}"/>
              </a:ext>
            </a:extLst>
          </p:cNvPr>
          <p:cNvSpPr txBox="1"/>
          <p:nvPr/>
        </p:nvSpPr>
        <p:spPr>
          <a:xfrm>
            <a:off x="8100392" y="2451395"/>
            <a:ext cx="788614" cy="369332"/>
          </a:xfrm>
          <a:prstGeom prst="rect">
            <a:avLst/>
          </a:prstGeom>
          <a:noFill/>
        </p:spPr>
        <p:txBody>
          <a:bodyPr wrap="none" rtlCol="0">
            <a:spAutoFit/>
          </a:bodyPr>
          <a:lstStyle/>
          <a:p>
            <a:r>
              <a:rPr lang="ru-RU" dirty="0"/>
              <a:t>выход</a:t>
            </a:r>
          </a:p>
        </p:txBody>
      </p:sp>
      <p:sp>
        <p:nvSpPr>
          <p:cNvPr id="11" name="TextBox 10">
            <a:extLst>
              <a:ext uri="{FF2B5EF4-FFF2-40B4-BE49-F238E27FC236}">
                <a16:creationId xmlns:a16="http://schemas.microsoft.com/office/drawing/2014/main" xmlns="" id="{65C46912-452A-4C43-BB66-94DDFCBE1EB7}"/>
              </a:ext>
            </a:extLst>
          </p:cNvPr>
          <p:cNvSpPr txBox="1"/>
          <p:nvPr/>
        </p:nvSpPr>
        <p:spPr>
          <a:xfrm>
            <a:off x="6046490" y="4005064"/>
            <a:ext cx="1013419" cy="369332"/>
          </a:xfrm>
          <a:prstGeom prst="rect">
            <a:avLst/>
          </a:prstGeom>
          <a:noFill/>
        </p:spPr>
        <p:txBody>
          <a:bodyPr wrap="none" rtlCol="0">
            <a:spAutoFit/>
          </a:bodyPr>
          <a:lstStyle/>
          <a:p>
            <a:r>
              <a:rPr lang="ru-RU" dirty="0"/>
              <a:t>синапсы</a:t>
            </a:r>
          </a:p>
        </p:txBody>
      </p:sp>
    </p:spTree>
    <p:extLst>
      <p:ext uri="{BB962C8B-B14F-4D97-AF65-F5344CB8AC3E}">
        <p14:creationId xmlns:p14="http://schemas.microsoft.com/office/powerpoint/2010/main" val="405408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936104"/>
          </a:xfrm>
        </p:spPr>
        <p:txBody>
          <a:bodyPr/>
          <a:lstStyle/>
          <a:p>
            <a:r>
              <a:rPr lang="ru-RU" b="1" dirty="0"/>
              <a:t>Виды функций активации</a:t>
            </a:r>
          </a:p>
        </p:txBody>
      </p:sp>
      <p:sp>
        <p:nvSpPr>
          <p:cNvPr id="4" name="Номер слайда 3">
            <a:extLst>
              <a:ext uri="{FF2B5EF4-FFF2-40B4-BE49-F238E27FC236}">
                <a16:creationId xmlns:a16="http://schemas.microsoft.com/office/drawing/2014/main" xmlns="" id="{D4388FD1-C054-4C93-826A-695C1BE3D69F}"/>
              </a:ext>
            </a:extLst>
          </p:cNvPr>
          <p:cNvSpPr>
            <a:spLocks noGrp="1"/>
          </p:cNvSpPr>
          <p:nvPr>
            <p:ph type="sldNum" sz="quarter" idx="12"/>
          </p:nvPr>
        </p:nvSpPr>
        <p:spPr/>
        <p:txBody>
          <a:bodyPr/>
          <a:lstStyle/>
          <a:p>
            <a:fld id="{A4C32BF1-989C-469B-91FE-B16FC48827D3}" type="slidenum">
              <a:rPr lang="ru-RU" smtClean="0"/>
              <a:t>7</a:t>
            </a:fld>
            <a:endParaRPr lang="ru-RU"/>
          </a:p>
        </p:txBody>
      </p:sp>
      <p:pic>
        <p:nvPicPr>
          <p:cNvPr id="2050" name="Picture 2">
            <a:extLst>
              <a:ext uri="{FF2B5EF4-FFF2-40B4-BE49-F238E27FC236}">
                <a16:creationId xmlns:a16="http://schemas.microsoft.com/office/drawing/2014/main" xmlns="" id="{7083DC98-7E46-43F6-A5FF-949C803A8C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3601"/>
          <a:stretch/>
        </p:blipFill>
        <p:spPr bwMode="auto">
          <a:xfrm>
            <a:off x="1187624" y="1700808"/>
            <a:ext cx="7200800"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xmlns="" id="{833E008C-2343-4EB1-9BAD-51F95A22A662}"/>
              </a:ext>
            </a:extLst>
          </p:cNvPr>
          <p:cNvSpPr txBox="1"/>
          <p:nvPr/>
        </p:nvSpPr>
        <p:spPr>
          <a:xfrm>
            <a:off x="1155640" y="1110806"/>
            <a:ext cx="4572000" cy="461665"/>
          </a:xfrm>
          <a:prstGeom prst="rect">
            <a:avLst/>
          </a:prstGeom>
          <a:noFill/>
        </p:spPr>
        <p:txBody>
          <a:bodyPr wrap="square">
            <a:spAutoFit/>
          </a:bodyPr>
          <a:lstStyle/>
          <a:p>
            <a:r>
              <a:rPr lang="ru-RU" sz="2400" b="1" kern="50" dirty="0">
                <a:effectLst/>
                <a:ea typeface="SimSun" panose="02010600030101010101" pitchFamily="2" charset="-122"/>
                <a:cs typeface="Mangal" panose="02040503050203030202" pitchFamily="18" charset="0"/>
              </a:rPr>
              <a:t>1. Единичный скачок </a:t>
            </a:r>
            <a:endParaRPr lang="ru-RU" sz="2400" dirty="0"/>
          </a:p>
        </p:txBody>
      </p:sp>
      <p:pic>
        <p:nvPicPr>
          <p:cNvPr id="10" name="Рисунок 9">
            <a:extLst>
              <a:ext uri="{FF2B5EF4-FFF2-40B4-BE49-F238E27FC236}">
                <a16:creationId xmlns:a16="http://schemas.microsoft.com/office/drawing/2014/main" xmlns="" id="{35343709-3581-4AF7-B3B8-4648BD452FBA}"/>
              </a:ext>
            </a:extLst>
          </p:cNvPr>
          <p:cNvPicPr>
            <a:picLocks noChangeAspect="1"/>
          </p:cNvPicPr>
          <p:nvPr/>
        </p:nvPicPr>
        <p:blipFill>
          <a:blip r:embed="rId3"/>
          <a:stretch>
            <a:fillRect/>
          </a:stretch>
        </p:blipFill>
        <p:spPr>
          <a:xfrm>
            <a:off x="318429" y="4148166"/>
            <a:ext cx="3676650" cy="1562100"/>
          </a:xfrm>
          <a:prstGeom prst="rect">
            <a:avLst/>
          </a:prstGeom>
        </p:spPr>
      </p:pic>
      <p:pic>
        <p:nvPicPr>
          <p:cNvPr id="11" name="Рисунок 10">
            <a:extLst>
              <a:ext uri="{FF2B5EF4-FFF2-40B4-BE49-F238E27FC236}">
                <a16:creationId xmlns:a16="http://schemas.microsoft.com/office/drawing/2014/main" xmlns="" id="{D968A0A8-6384-41C9-90BC-7537CDCF408B}"/>
              </a:ext>
            </a:extLst>
          </p:cNvPr>
          <p:cNvPicPr>
            <a:picLocks noChangeAspect="1"/>
          </p:cNvPicPr>
          <p:nvPr/>
        </p:nvPicPr>
        <p:blipFill>
          <a:blip r:embed="rId4"/>
          <a:stretch>
            <a:fillRect/>
          </a:stretch>
        </p:blipFill>
        <p:spPr>
          <a:xfrm>
            <a:off x="4644008" y="4148166"/>
            <a:ext cx="3419475" cy="1562100"/>
          </a:xfrm>
          <a:prstGeom prst="rect">
            <a:avLst/>
          </a:prstGeom>
        </p:spPr>
      </p:pic>
    </p:spTree>
    <p:extLst>
      <p:ext uri="{BB962C8B-B14F-4D97-AF65-F5344CB8AC3E}">
        <p14:creationId xmlns:p14="http://schemas.microsoft.com/office/powerpoint/2010/main" val="370563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936104"/>
          </a:xfrm>
        </p:spPr>
        <p:txBody>
          <a:bodyPr/>
          <a:lstStyle/>
          <a:p>
            <a:r>
              <a:rPr lang="ru-RU" b="1" dirty="0"/>
              <a:t>Виды функций активации</a:t>
            </a:r>
          </a:p>
        </p:txBody>
      </p:sp>
      <p:sp>
        <p:nvSpPr>
          <p:cNvPr id="4" name="Номер слайда 3">
            <a:extLst>
              <a:ext uri="{FF2B5EF4-FFF2-40B4-BE49-F238E27FC236}">
                <a16:creationId xmlns:a16="http://schemas.microsoft.com/office/drawing/2014/main" xmlns="" id="{D4388FD1-C054-4C93-826A-695C1BE3D69F}"/>
              </a:ext>
            </a:extLst>
          </p:cNvPr>
          <p:cNvSpPr>
            <a:spLocks noGrp="1"/>
          </p:cNvSpPr>
          <p:nvPr>
            <p:ph type="sldNum" sz="quarter" idx="12"/>
          </p:nvPr>
        </p:nvSpPr>
        <p:spPr/>
        <p:txBody>
          <a:bodyPr/>
          <a:lstStyle/>
          <a:p>
            <a:fld id="{A4C32BF1-989C-469B-91FE-B16FC48827D3}" type="slidenum">
              <a:rPr lang="ru-RU" smtClean="0"/>
              <a:t>8</a:t>
            </a:fld>
            <a:endParaRPr lang="ru-RU"/>
          </a:p>
        </p:txBody>
      </p:sp>
      <p:pic>
        <p:nvPicPr>
          <p:cNvPr id="2050" name="Picture 2">
            <a:extLst>
              <a:ext uri="{FF2B5EF4-FFF2-40B4-BE49-F238E27FC236}">
                <a16:creationId xmlns:a16="http://schemas.microsoft.com/office/drawing/2014/main" xmlns="" id="{7083DC98-7E46-43F6-A5FF-949C803A8C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816" b="38947"/>
          <a:stretch/>
        </p:blipFill>
        <p:spPr bwMode="auto">
          <a:xfrm>
            <a:off x="467544" y="1917800"/>
            <a:ext cx="8229600" cy="2375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xmlns="" id="{17027E55-BDFA-4DD8-A62A-83960AB98CD1}"/>
                  </a:ext>
                </a:extLst>
              </p:cNvPr>
              <p:cNvSpPr txBox="1"/>
              <p:nvPr/>
            </p:nvSpPr>
            <p:spPr>
              <a:xfrm>
                <a:off x="251520" y="4824424"/>
                <a:ext cx="4572000" cy="134088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u-RU" i="1" smtClean="0">
                          <a:latin typeface="Cambria Math" panose="02040503050406030204" pitchFamily="18" charset="0"/>
                        </a:rPr>
                        <m:t>𝑓</m:t>
                      </m:r>
                      <m:d>
                        <m:dPr>
                          <m:ctrlPr>
                            <a:rPr lang="ru-RU" i="1">
                              <a:solidFill>
                                <a:srgbClr val="836967"/>
                              </a:solidFill>
                              <a:latin typeface="Cambria Math"/>
                            </a:rPr>
                          </m:ctrlPr>
                        </m:dPr>
                        <m:e>
                          <m:r>
                            <a:rPr lang="ru-RU" i="1">
                              <a:latin typeface="Cambria Math" panose="02040503050406030204" pitchFamily="18" charset="0"/>
                            </a:rPr>
                            <m:t>𝑆</m:t>
                          </m:r>
                        </m:e>
                      </m:d>
                      <m:r>
                        <a:rPr lang="ru-RU" i="0">
                          <a:latin typeface="Cambria Math" panose="02040503050406030204" pitchFamily="18" charset="0"/>
                        </a:rPr>
                        <m:t>=</m:t>
                      </m:r>
                      <m:d>
                        <m:dPr>
                          <m:begChr m:val="{"/>
                          <m:endChr m:val=""/>
                          <m:ctrlPr>
                            <a:rPr lang="ru-RU" i="1">
                              <a:solidFill>
                                <a:srgbClr val="836967"/>
                              </a:solidFill>
                              <a:latin typeface="Cambria Math"/>
                            </a:rPr>
                          </m:ctrlPr>
                        </m:dPr>
                        <m:e>
                          <m:eqArr>
                            <m:eqArrPr>
                              <m:ctrlPr>
                                <a:rPr lang="ru-RU" i="1">
                                  <a:solidFill>
                                    <a:srgbClr val="836967"/>
                                  </a:solidFill>
                                  <a:latin typeface="Cambria Math"/>
                                </a:rPr>
                              </m:ctrlPr>
                            </m:eqArrPr>
                            <m:e>
                              <m:r>
                                <a:rPr lang="ru-RU" i="0">
                                  <a:latin typeface="Cambria Math" panose="02040503050406030204" pitchFamily="18" charset="0"/>
                                </a:rPr>
                                <m:t>&amp;0,   </m:t>
                              </m:r>
                              <m:r>
                                <a:rPr lang="ru-RU" i="1">
                                  <a:latin typeface="Cambria Math" panose="02040503050406030204" pitchFamily="18" charset="0"/>
                                </a:rPr>
                                <m:t>𝑆</m:t>
                              </m:r>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r>
                                <a:rPr lang="ru-RU" i="0">
                                  <a:latin typeface="Cambria Math" panose="02040503050406030204" pitchFamily="18" charset="0"/>
                                </a:rPr>
                                <m:t>;</m:t>
                              </m:r>
                            </m:e>
                            <m:e>
                              <m:r>
                                <a:rPr lang="ru-RU" i="0">
                                  <a:latin typeface="Cambria Math" panose="02040503050406030204" pitchFamily="18" charset="0"/>
                                </a:rPr>
                                <m:t>&amp;</m:t>
                              </m:r>
                              <m:f>
                                <m:fPr>
                                  <m:ctrlPr>
                                    <a:rPr lang="ru-RU" i="1">
                                      <a:solidFill>
                                        <a:srgbClr val="836967"/>
                                      </a:solidFill>
                                      <a:latin typeface="Cambria Math"/>
                                    </a:rPr>
                                  </m:ctrlPr>
                                </m:fPr>
                                <m:num>
                                  <m:r>
                                    <a:rPr lang="ru-RU" i="1">
                                      <a:latin typeface="Cambria Math" panose="02040503050406030204" pitchFamily="18" charset="0"/>
                                    </a:rPr>
                                    <m:t>𝑇</m:t>
                                  </m:r>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num>
                                <m:den>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den>
                              </m:f>
                              <m:r>
                                <a:rPr lang="ru-RU" i="0">
                                  <a:latin typeface="Cambria Math" panose="02040503050406030204" pitchFamily="18" charset="0"/>
                                </a:rPr>
                                <m:t>,  </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r>
                                <a:rPr lang="ru-RU" i="0">
                                  <a:latin typeface="Cambria Math" panose="02040503050406030204" pitchFamily="18" charset="0"/>
                                </a:rPr>
                                <m:t>&lt;</m:t>
                              </m:r>
                              <m:r>
                                <a:rPr lang="ru-RU" i="1">
                                  <a:latin typeface="Cambria Math" panose="02040503050406030204" pitchFamily="18" charset="0"/>
                                </a:rPr>
                                <m:t>𝑇</m:t>
                              </m:r>
                              <m:r>
                                <a:rPr lang="ru-RU" i="0">
                                  <a:latin typeface="Cambria Math" panose="02040503050406030204" pitchFamily="18" charset="0"/>
                                </a:rPr>
                                <m:t>&lt;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m:t>
                              </m:r>
                            </m:e>
                            <m:e>
                              <m:r>
                                <a:rPr lang="ru-RU" i="0">
                                  <a:latin typeface="Cambria Math" panose="02040503050406030204" pitchFamily="18" charset="0"/>
                                </a:rPr>
                                <m:t>&amp;1,  </m:t>
                              </m:r>
                              <m:r>
                                <a:rPr lang="ru-RU" i="1">
                                  <a:latin typeface="Cambria Math" panose="02040503050406030204" pitchFamily="18" charset="0"/>
                                </a:rPr>
                                <m:t>𝑆</m:t>
                              </m:r>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 </m:t>
                              </m:r>
                            </m:e>
                          </m:eqArr>
                        </m:e>
                      </m:d>
                    </m:oMath>
                  </m:oMathPara>
                </a14:m>
                <a:endParaRPr lang="ru-RU" dirty="0"/>
              </a:p>
            </p:txBody>
          </p:sp>
        </mc:Choice>
        <mc:Fallback xmlns="">
          <p:sp>
            <p:nvSpPr>
              <p:cNvPr id="6" name="TextBox 5">
                <a:extLst>
                  <a:ext uri="{FF2B5EF4-FFF2-40B4-BE49-F238E27FC236}">
                    <a16:creationId xmlns:a16="http://schemas.microsoft.com/office/drawing/2014/main" id="{17027E55-BDFA-4DD8-A62A-83960AB98CD1}"/>
                  </a:ext>
                </a:extLst>
              </p:cNvPr>
              <p:cNvSpPr txBox="1">
                <a:spLocks noRot="1" noChangeAspect="1" noMove="1" noResize="1" noEditPoints="1" noAdjustHandles="1" noChangeArrowheads="1" noChangeShapeType="1" noTextEdit="1"/>
              </p:cNvSpPr>
              <p:nvPr/>
            </p:nvSpPr>
            <p:spPr>
              <a:xfrm>
                <a:off x="251520" y="4824424"/>
                <a:ext cx="4572000" cy="1340880"/>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295BAB90-8FC7-4BAF-88D5-C50288749610}"/>
                  </a:ext>
                </a:extLst>
              </p:cNvPr>
              <p:cNvSpPr txBox="1"/>
              <p:nvPr/>
            </p:nvSpPr>
            <p:spPr>
              <a:xfrm>
                <a:off x="4267200" y="4824424"/>
                <a:ext cx="4572000" cy="134088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u-RU" i="1" smtClean="0">
                          <a:latin typeface="Cambria Math" panose="02040503050406030204" pitchFamily="18" charset="0"/>
                        </a:rPr>
                        <m:t>𝑓</m:t>
                      </m:r>
                      <m:d>
                        <m:dPr>
                          <m:ctrlPr>
                            <a:rPr lang="ru-RU" i="1">
                              <a:solidFill>
                                <a:srgbClr val="836967"/>
                              </a:solidFill>
                              <a:latin typeface="Cambria Math"/>
                            </a:rPr>
                          </m:ctrlPr>
                        </m:dPr>
                        <m:e>
                          <m:r>
                            <a:rPr lang="ru-RU" i="1">
                              <a:latin typeface="Cambria Math" panose="02040503050406030204" pitchFamily="18" charset="0"/>
                            </a:rPr>
                            <m:t>𝑆</m:t>
                          </m:r>
                        </m:e>
                      </m:d>
                      <m:r>
                        <a:rPr lang="ru-RU" i="0">
                          <a:latin typeface="Cambria Math" panose="02040503050406030204" pitchFamily="18" charset="0"/>
                        </a:rPr>
                        <m:t>=</m:t>
                      </m:r>
                      <m:d>
                        <m:dPr>
                          <m:begChr m:val="{"/>
                          <m:endChr m:val=""/>
                          <m:ctrlPr>
                            <a:rPr lang="ru-RU" i="1">
                              <a:solidFill>
                                <a:srgbClr val="836967"/>
                              </a:solidFill>
                              <a:latin typeface="Cambria Math"/>
                            </a:rPr>
                          </m:ctrlPr>
                        </m:dPr>
                        <m:e>
                          <m:eqArr>
                            <m:eqArrPr>
                              <m:ctrlPr>
                                <a:rPr lang="ru-RU" i="1">
                                  <a:solidFill>
                                    <a:srgbClr val="836967"/>
                                  </a:solidFill>
                                  <a:latin typeface="Cambria Math"/>
                                </a:rPr>
                              </m:ctrlPr>
                            </m:eqArrPr>
                            <m:e>
                              <m:r>
                                <a:rPr lang="ru-RU" i="0">
                                  <a:latin typeface="Cambria Math" panose="02040503050406030204" pitchFamily="18" charset="0"/>
                                </a:rPr>
                                <m:t>&amp;</m:t>
                              </m:r>
                              <m:r>
                                <a:rPr lang="en-US" b="0" i="0" smtClean="0">
                                  <a:latin typeface="Cambria Math" panose="02040503050406030204" pitchFamily="18" charset="0"/>
                                </a:rPr>
                                <m:t>1</m:t>
                              </m:r>
                              <m:r>
                                <a:rPr lang="ru-RU" i="0">
                                  <a:latin typeface="Cambria Math" panose="02040503050406030204" pitchFamily="18" charset="0"/>
                                </a:rPr>
                                <m:t>,   </m:t>
                              </m:r>
                              <m:r>
                                <a:rPr lang="ru-RU" i="1">
                                  <a:latin typeface="Cambria Math" panose="02040503050406030204" pitchFamily="18" charset="0"/>
                                </a:rPr>
                                <m:t>𝑆</m:t>
                              </m:r>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r>
                                <a:rPr lang="ru-RU" i="0">
                                  <a:latin typeface="Cambria Math" panose="02040503050406030204" pitchFamily="18" charset="0"/>
                                </a:rPr>
                                <m:t>;</m:t>
                              </m:r>
                            </m:e>
                            <m:e>
                              <m:r>
                                <a:rPr lang="ru-RU" i="0">
                                  <a:latin typeface="Cambria Math" panose="02040503050406030204" pitchFamily="18" charset="0"/>
                                </a:rPr>
                                <m:t>&amp;</m:t>
                              </m:r>
                              <m:f>
                                <m:fPr>
                                  <m:ctrlPr>
                                    <a:rPr lang="ru-RU" i="1">
                                      <a:solidFill>
                                        <a:srgbClr val="836967"/>
                                      </a:solidFill>
                                      <a:latin typeface="Cambria Math"/>
                                    </a:rPr>
                                  </m:ctrlPr>
                                </m:fPr>
                                <m:num>
                                  <m:sSub>
                                    <m:sSubPr>
                                      <m:ctrlPr>
                                        <a:rPr lang="ru-RU" i="1">
                                          <a:solidFill>
                                            <a:srgbClr val="836967"/>
                                          </a:solidFill>
                                          <a:latin typeface="Cambria Math"/>
                                        </a:rPr>
                                      </m:ctrlPr>
                                    </m:sSubPr>
                                    <m:e>
                                      <m:r>
                                        <a:rPr lang="ru-RU" i="1">
                                          <a:latin typeface="Cambria Math" panose="02040503050406030204" pitchFamily="18" charset="0"/>
                                        </a:rPr>
                                        <m:t>𝑇</m:t>
                                      </m:r>
                                    </m:e>
                                    <m:sub>
                                      <m:r>
                                        <a:rPr lang="en-US" b="0" i="0" smtClean="0">
                                          <a:latin typeface="Cambria Math" panose="02040503050406030204" pitchFamily="18" charset="0"/>
                                        </a:rPr>
                                        <m:t>2</m:t>
                                      </m:r>
                                    </m:sub>
                                  </m:sSub>
                                  <m:r>
                                    <a:rPr lang="en-US" b="0" i="1" smtClean="0">
                                      <a:latin typeface="Cambria Math" panose="02040503050406030204" pitchFamily="18" charset="0"/>
                                    </a:rPr>
                                    <m:t>−</m:t>
                                  </m:r>
                                  <m:r>
                                    <a:rPr lang="ru-RU" i="1">
                                      <a:latin typeface="Cambria Math" panose="02040503050406030204" pitchFamily="18" charset="0"/>
                                    </a:rPr>
                                    <m:t>𝑇</m:t>
                                  </m:r>
                                </m:num>
                                <m:den>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den>
                              </m:f>
                              <m:r>
                                <a:rPr lang="ru-RU" i="0">
                                  <a:latin typeface="Cambria Math" panose="02040503050406030204" pitchFamily="18" charset="0"/>
                                </a:rPr>
                                <m:t>,  </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1</m:t>
                                  </m:r>
                                </m:sub>
                              </m:sSub>
                              <m:r>
                                <a:rPr lang="ru-RU" i="0">
                                  <a:latin typeface="Cambria Math" panose="02040503050406030204" pitchFamily="18" charset="0"/>
                                </a:rPr>
                                <m:t>&lt;</m:t>
                              </m:r>
                              <m:r>
                                <a:rPr lang="ru-RU" i="1">
                                  <a:latin typeface="Cambria Math" panose="02040503050406030204" pitchFamily="18" charset="0"/>
                                </a:rPr>
                                <m:t>𝑇</m:t>
                              </m:r>
                              <m:r>
                                <a:rPr lang="ru-RU" i="0">
                                  <a:latin typeface="Cambria Math" panose="02040503050406030204" pitchFamily="18" charset="0"/>
                                </a:rPr>
                                <m:t>&lt;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m:t>
                              </m:r>
                            </m:e>
                            <m:e>
                              <m:r>
                                <a:rPr lang="ru-RU" i="0">
                                  <a:latin typeface="Cambria Math" panose="02040503050406030204" pitchFamily="18" charset="0"/>
                                </a:rPr>
                                <m:t>&amp;</m:t>
                              </m:r>
                              <m:r>
                                <a:rPr lang="en-US" b="0" i="0" smtClean="0">
                                  <a:latin typeface="Cambria Math" panose="02040503050406030204" pitchFamily="18" charset="0"/>
                                </a:rPr>
                                <m:t>0</m:t>
                              </m:r>
                              <m:r>
                                <a:rPr lang="ru-RU" i="0">
                                  <a:latin typeface="Cambria Math" panose="02040503050406030204" pitchFamily="18" charset="0"/>
                                </a:rPr>
                                <m:t>,  </m:t>
                              </m:r>
                              <m:r>
                                <a:rPr lang="ru-RU" i="1">
                                  <a:latin typeface="Cambria Math" panose="02040503050406030204" pitchFamily="18" charset="0"/>
                                </a:rPr>
                                <m:t>𝑆</m:t>
                              </m:r>
                              <m:r>
                                <a:rPr lang="ru-RU" i="0">
                                  <a:latin typeface="Cambria Math" panose="02040503050406030204" pitchFamily="18" charset="0"/>
                                </a:rPr>
                                <m:t>≥</m:t>
                              </m:r>
                              <m:sSub>
                                <m:sSubPr>
                                  <m:ctrlPr>
                                    <a:rPr lang="ru-RU" i="1">
                                      <a:solidFill>
                                        <a:srgbClr val="836967"/>
                                      </a:solidFill>
                                      <a:latin typeface="Cambria Math"/>
                                    </a:rPr>
                                  </m:ctrlPr>
                                </m:sSubPr>
                                <m:e>
                                  <m:r>
                                    <a:rPr lang="ru-RU" i="1">
                                      <a:latin typeface="Cambria Math" panose="02040503050406030204" pitchFamily="18" charset="0"/>
                                    </a:rPr>
                                    <m:t>𝑇</m:t>
                                  </m:r>
                                </m:e>
                                <m:sub>
                                  <m:r>
                                    <a:rPr lang="ru-RU" i="0">
                                      <a:latin typeface="Cambria Math" panose="02040503050406030204" pitchFamily="18" charset="0"/>
                                    </a:rPr>
                                    <m:t>2</m:t>
                                  </m:r>
                                </m:sub>
                              </m:sSub>
                              <m:r>
                                <a:rPr lang="ru-RU" i="0">
                                  <a:latin typeface="Cambria Math" panose="02040503050406030204" pitchFamily="18" charset="0"/>
                                </a:rPr>
                                <m:t> </m:t>
                              </m:r>
                            </m:e>
                          </m:eqArr>
                        </m:e>
                      </m:d>
                    </m:oMath>
                  </m:oMathPara>
                </a14:m>
                <a:endParaRPr lang="ru-RU" dirty="0"/>
              </a:p>
            </p:txBody>
          </p:sp>
        </mc:Choice>
        <mc:Fallback xmlns="">
          <p:sp>
            <p:nvSpPr>
              <p:cNvPr id="5" name="TextBox 4">
                <a:extLst>
                  <a:ext uri="{FF2B5EF4-FFF2-40B4-BE49-F238E27FC236}">
                    <a16:creationId xmlns:a16="http://schemas.microsoft.com/office/drawing/2014/main" id="{295BAB90-8FC7-4BAF-88D5-C50288749610}"/>
                  </a:ext>
                </a:extLst>
              </p:cNvPr>
              <p:cNvSpPr txBox="1">
                <a:spLocks noRot="1" noChangeAspect="1" noMove="1" noResize="1" noEditPoints="1" noAdjustHandles="1" noChangeArrowheads="1" noChangeShapeType="1" noTextEdit="1"/>
              </p:cNvSpPr>
              <p:nvPr/>
            </p:nvSpPr>
            <p:spPr>
              <a:xfrm>
                <a:off x="4267200" y="4824424"/>
                <a:ext cx="4572000" cy="1340880"/>
              </a:xfrm>
              <a:prstGeom prst="rect">
                <a:avLst/>
              </a:prstGeom>
              <a:blipFill>
                <a:blip r:embed="rId4"/>
                <a:stretch>
                  <a:fillRect/>
                </a:stretch>
              </a:blipFill>
            </p:spPr>
            <p:txBody>
              <a:bodyPr/>
              <a:lstStyle/>
              <a:p>
                <a:r>
                  <a:rPr lang="ru-RU">
                    <a:noFill/>
                  </a:rPr>
                  <a:t> </a:t>
                </a:r>
              </a:p>
            </p:txBody>
          </p:sp>
        </mc:Fallback>
      </mc:AlternateContent>
      <p:sp>
        <p:nvSpPr>
          <p:cNvPr id="10" name="TextBox 9">
            <a:extLst>
              <a:ext uri="{FF2B5EF4-FFF2-40B4-BE49-F238E27FC236}">
                <a16:creationId xmlns:a16="http://schemas.microsoft.com/office/drawing/2014/main" xmlns="" id="{14DFB0BF-7F25-4623-BD6B-64C8523B9696}"/>
              </a:ext>
            </a:extLst>
          </p:cNvPr>
          <p:cNvSpPr txBox="1"/>
          <p:nvPr/>
        </p:nvSpPr>
        <p:spPr>
          <a:xfrm>
            <a:off x="755576" y="1137344"/>
            <a:ext cx="4572000" cy="461665"/>
          </a:xfrm>
          <a:prstGeom prst="rect">
            <a:avLst/>
          </a:prstGeom>
          <a:noFill/>
        </p:spPr>
        <p:txBody>
          <a:bodyPr wrap="square">
            <a:spAutoFit/>
          </a:bodyPr>
          <a:lstStyle/>
          <a:p>
            <a:r>
              <a:rPr lang="en-US" sz="2400" b="1" spc="-5" dirty="0">
                <a:effectLst/>
                <a:ea typeface="Calibri" panose="020F0502020204030204" pitchFamily="34" charset="0"/>
                <a:cs typeface="Times New Roman" panose="02020603050405020304" pitchFamily="18" charset="0"/>
              </a:rPr>
              <a:t>2</a:t>
            </a:r>
            <a:r>
              <a:rPr lang="ru-RU" sz="2400" b="1" spc="-5" dirty="0">
                <a:effectLst/>
                <a:ea typeface="Calibri" panose="020F0502020204030204" pitchFamily="34" charset="0"/>
                <a:cs typeface="Times New Roman" panose="02020603050405020304" pitchFamily="18" charset="0"/>
              </a:rPr>
              <a:t>. </a:t>
            </a:r>
            <a:r>
              <a:rPr lang="ru-RU" sz="2400" b="1" spc="-5" dirty="0">
                <a:ea typeface="Calibri" panose="020F0502020204030204" pitchFamily="34" charset="0"/>
                <a:cs typeface="Times New Roman" panose="02020603050405020304" pitchFamily="18" charset="0"/>
              </a:rPr>
              <a:t>Л</a:t>
            </a:r>
            <a:r>
              <a:rPr lang="ru-RU" sz="2400" b="1" dirty="0">
                <a:effectLst/>
                <a:ea typeface="Calibri" panose="020F0502020204030204" pitchFamily="34" charset="0"/>
                <a:cs typeface="Times New Roman" panose="02020603050405020304" pitchFamily="18" charset="0"/>
              </a:rPr>
              <a:t>и</a:t>
            </a:r>
            <a:r>
              <a:rPr lang="ru-RU" sz="2400" b="1" spc="-10" dirty="0">
                <a:effectLst/>
                <a:ea typeface="Calibri" panose="020F0502020204030204" pitchFamily="34" charset="0"/>
                <a:cs typeface="Times New Roman" panose="02020603050405020304" pitchFamily="18" charset="0"/>
              </a:rPr>
              <a:t>н</a:t>
            </a:r>
            <a:r>
              <a:rPr lang="ru-RU" sz="2400" b="1" dirty="0">
                <a:effectLst/>
                <a:ea typeface="Calibri" panose="020F0502020204030204" pitchFamily="34" charset="0"/>
                <a:cs typeface="Times New Roman" panose="02020603050405020304" pitchFamily="18" charset="0"/>
              </a:rPr>
              <a:t>е</a:t>
            </a:r>
            <a:r>
              <a:rPr lang="ru-RU" sz="2400" b="1" spc="-10" dirty="0">
                <a:effectLst/>
                <a:ea typeface="Calibri" panose="020F0502020204030204" pitchFamily="34" charset="0"/>
                <a:cs typeface="Times New Roman" panose="02020603050405020304" pitchFamily="18" charset="0"/>
              </a:rPr>
              <a:t>й</a:t>
            </a:r>
            <a:r>
              <a:rPr lang="ru-RU" sz="2400" b="1" dirty="0">
                <a:effectLst/>
                <a:ea typeface="Calibri" panose="020F0502020204030204" pitchFamily="34" charset="0"/>
                <a:cs typeface="Times New Roman" panose="02020603050405020304" pitchFamily="18" charset="0"/>
              </a:rPr>
              <a:t>ный</a:t>
            </a:r>
            <a:r>
              <a:rPr lang="ru-RU" sz="2400" b="1" spc="-15" dirty="0">
                <a:effectLst/>
                <a:ea typeface="Calibri" panose="020F0502020204030204" pitchFamily="34" charset="0"/>
                <a:cs typeface="Times New Roman" panose="02020603050405020304" pitchFamily="18" charset="0"/>
              </a:rPr>
              <a:t> </a:t>
            </a:r>
            <a:r>
              <a:rPr lang="ru-RU" sz="2400" b="1" dirty="0">
                <a:effectLst/>
                <a:ea typeface="Calibri" panose="020F0502020204030204" pitchFamily="34" charset="0"/>
                <a:cs typeface="Times New Roman" panose="02020603050405020304" pitchFamily="18" charset="0"/>
              </a:rPr>
              <a:t>п</a:t>
            </a:r>
            <a:r>
              <a:rPr lang="ru-RU" sz="2400" b="1" spc="-10" dirty="0">
                <a:effectLst/>
                <a:ea typeface="Calibri" panose="020F0502020204030204" pitchFamily="34" charset="0"/>
                <a:cs typeface="Times New Roman" panose="02020603050405020304" pitchFamily="18" charset="0"/>
              </a:rPr>
              <a:t>ор</a:t>
            </a:r>
            <a:r>
              <a:rPr lang="ru-RU" sz="2400" b="1" dirty="0">
                <a:effectLst/>
                <a:ea typeface="Calibri" panose="020F0502020204030204" pitchFamily="34" charset="0"/>
                <a:cs typeface="Times New Roman" panose="02020603050405020304" pitchFamily="18" charset="0"/>
              </a:rPr>
              <a:t>ог </a:t>
            </a:r>
            <a:endParaRPr lang="ru-RU" sz="2400" b="1" dirty="0"/>
          </a:p>
        </p:txBody>
      </p:sp>
    </p:spTree>
    <p:extLst>
      <p:ext uri="{BB962C8B-B14F-4D97-AF65-F5344CB8AC3E}">
        <p14:creationId xmlns:p14="http://schemas.microsoft.com/office/powerpoint/2010/main" val="222658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410" y="61183"/>
            <a:ext cx="8229600" cy="936104"/>
          </a:xfrm>
        </p:spPr>
        <p:txBody>
          <a:bodyPr/>
          <a:lstStyle/>
          <a:p>
            <a:r>
              <a:rPr lang="ru-RU" b="1" dirty="0"/>
              <a:t>Виды функций активации</a:t>
            </a:r>
          </a:p>
        </p:txBody>
      </p:sp>
      <p:sp>
        <p:nvSpPr>
          <p:cNvPr id="4" name="Номер слайда 3">
            <a:extLst>
              <a:ext uri="{FF2B5EF4-FFF2-40B4-BE49-F238E27FC236}">
                <a16:creationId xmlns:a16="http://schemas.microsoft.com/office/drawing/2014/main" xmlns="" id="{D4388FD1-C054-4C93-826A-695C1BE3D69F}"/>
              </a:ext>
            </a:extLst>
          </p:cNvPr>
          <p:cNvSpPr>
            <a:spLocks noGrp="1"/>
          </p:cNvSpPr>
          <p:nvPr>
            <p:ph type="sldNum" sz="quarter" idx="12"/>
          </p:nvPr>
        </p:nvSpPr>
        <p:spPr/>
        <p:txBody>
          <a:bodyPr/>
          <a:lstStyle/>
          <a:p>
            <a:fld id="{A4C32BF1-989C-469B-91FE-B16FC48827D3}" type="slidenum">
              <a:rPr lang="ru-RU" smtClean="0"/>
              <a:t>9</a:t>
            </a:fld>
            <a:endParaRPr lang="ru-RU"/>
          </a:p>
        </p:txBody>
      </p:sp>
      <p:pic>
        <p:nvPicPr>
          <p:cNvPr id="2050" name="Picture 2">
            <a:extLst>
              <a:ext uri="{FF2B5EF4-FFF2-40B4-BE49-F238E27FC236}">
                <a16:creationId xmlns:a16="http://schemas.microsoft.com/office/drawing/2014/main" xmlns="" id="{7083DC98-7E46-43F6-A5FF-949C803A8C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65657" r="53438" b="2764"/>
          <a:stretch/>
        </p:blipFill>
        <p:spPr bwMode="auto">
          <a:xfrm>
            <a:off x="256445" y="1300515"/>
            <a:ext cx="3667483" cy="252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xmlns="" id="{A11CB482-CC49-4AF3-A949-2EB415A6FEE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001" t="65657" b="4027"/>
          <a:stretch/>
        </p:blipFill>
        <p:spPr bwMode="auto">
          <a:xfrm>
            <a:off x="4667436" y="1416174"/>
            <a:ext cx="3970784" cy="216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xmlns="" id="{93CD204B-F1C5-457E-8156-28AB8688FBDC}"/>
              </a:ext>
            </a:extLst>
          </p:cNvPr>
          <p:cNvSpPr txBox="1"/>
          <p:nvPr/>
        </p:nvSpPr>
        <p:spPr>
          <a:xfrm>
            <a:off x="0" y="764704"/>
            <a:ext cx="4572000" cy="461665"/>
          </a:xfrm>
          <a:prstGeom prst="rect">
            <a:avLst/>
          </a:prstGeom>
          <a:noFill/>
        </p:spPr>
        <p:txBody>
          <a:bodyPr wrap="square">
            <a:spAutoFit/>
          </a:bodyPr>
          <a:lstStyle/>
          <a:p>
            <a:r>
              <a:rPr lang="en-US" sz="2400" b="1" dirty="0">
                <a:effectLst/>
                <a:ea typeface="Calibri" panose="020F0502020204030204" pitchFamily="34" charset="0"/>
                <a:cs typeface="Times New Roman" panose="02020603050405020304" pitchFamily="18" charset="0"/>
              </a:rPr>
              <a:t>3. </a:t>
            </a:r>
            <a:r>
              <a:rPr lang="ru-RU" sz="2400" b="1" dirty="0">
                <a:ea typeface="Calibri" panose="020F0502020204030204" pitchFamily="34" charset="0"/>
                <a:cs typeface="Times New Roman" panose="02020603050405020304" pitchFamily="18" charset="0"/>
              </a:rPr>
              <a:t>С</a:t>
            </a:r>
            <a:r>
              <a:rPr lang="en-US" sz="2400" b="1" dirty="0" err="1">
                <a:effectLst/>
                <a:ea typeface="Calibri" panose="020F0502020204030204" pitchFamily="34" charset="0"/>
                <a:cs typeface="Times New Roman" panose="02020603050405020304" pitchFamily="18" charset="0"/>
              </a:rPr>
              <a:t>и</a:t>
            </a:r>
            <a:r>
              <a:rPr lang="en-US" sz="2400" b="1" spc="-15" dirty="0" err="1">
                <a:effectLst/>
                <a:ea typeface="Calibri" panose="020F0502020204030204" pitchFamily="34" charset="0"/>
                <a:cs typeface="Times New Roman" panose="02020603050405020304" pitchFamily="18" charset="0"/>
              </a:rPr>
              <a:t>г</a:t>
            </a:r>
            <a:r>
              <a:rPr lang="en-US" sz="2400" b="1" dirty="0" err="1">
                <a:effectLst/>
                <a:ea typeface="Calibri" panose="020F0502020204030204" pitchFamily="34" charset="0"/>
                <a:cs typeface="Times New Roman" panose="02020603050405020304" pitchFamily="18" charset="0"/>
              </a:rPr>
              <a:t>м</a:t>
            </a:r>
            <a:r>
              <a:rPr lang="en-US" sz="2400" b="1" spc="-10" dirty="0" err="1">
                <a:effectLst/>
                <a:ea typeface="Calibri" panose="020F0502020204030204" pitchFamily="34" charset="0"/>
                <a:cs typeface="Times New Roman" panose="02020603050405020304" pitchFamily="18" charset="0"/>
              </a:rPr>
              <a:t>о</a:t>
            </a:r>
            <a:r>
              <a:rPr lang="en-US" sz="2400" b="1" dirty="0" err="1">
                <a:effectLst/>
                <a:ea typeface="Calibri" panose="020F0502020204030204" pitchFamily="34" charset="0"/>
                <a:cs typeface="Times New Roman" panose="02020603050405020304" pitchFamily="18" charset="0"/>
              </a:rPr>
              <a:t>и</a:t>
            </a:r>
            <a:r>
              <a:rPr lang="en-US" sz="2400" b="1" spc="-10" dirty="0" err="1">
                <a:effectLst/>
                <a:ea typeface="Calibri" panose="020F0502020204030204" pitchFamily="34" charset="0"/>
                <a:cs typeface="Times New Roman" panose="02020603050405020304" pitchFamily="18" charset="0"/>
              </a:rPr>
              <a:t>д</a:t>
            </a:r>
            <a:r>
              <a:rPr lang="en-US" sz="2400" b="1" dirty="0" err="1">
                <a:effectLst/>
                <a:ea typeface="Calibri" panose="020F0502020204030204" pitchFamily="34" charset="0"/>
                <a:cs typeface="Times New Roman" panose="02020603050405020304" pitchFamily="18" charset="0"/>
              </a:rPr>
              <a:t>н</a:t>
            </a:r>
            <a:r>
              <a:rPr lang="en-US" sz="2400" b="1" spc="-15" dirty="0" err="1">
                <a:effectLst/>
                <a:ea typeface="Calibri" panose="020F0502020204030204" pitchFamily="34" charset="0"/>
                <a:cs typeface="Times New Roman" panose="02020603050405020304" pitchFamily="18" charset="0"/>
              </a:rPr>
              <a:t>а</a:t>
            </a:r>
            <a:r>
              <a:rPr lang="en-US" sz="2400" b="1" dirty="0" err="1">
                <a:effectLst/>
                <a:ea typeface="Calibri" panose="020F0502020204030204" pitchFamily="34" charset="0"/>
                <a:cs typeface="Times New Roman" panose="02020603050405020304" pitchFamily="18" charset="0"/>
              </a:rPr>
              <a:t>я</a:t>
            </a:r>
            <a:r>
              <a:rPr lang="en-US" sz="2400" b="1" dirty="0">
                <a:effectLst/>
                <a:ea typeface="Calibri" panose="020F0502020204030204" pitchFamily="34" charset="0"/>
                <a:cs typeface="Times New Roman" panose="02020603050405020304" pitchFamily="18" charset="0"/>
              </a:rPr>
              <a:t> </a:t>
            </a:r>
            <a:r>
              <a:rPr lang="en-US" sz="2400" b="1" spc="-10" dirty="0" err="1">
                <a:effectLst/>
                <a:ea typeface="Calibri" panose="020F0502020204030204" pitchFamily="34" charset="0"/>
                <a:cs typeface="Times New Roman" panose="02020603050405020304" pitchFamily="18" charset="0"/>
              </a:rPr>
              <a:t>л</a:t>
            </a:r>
            <a:r>
              <a:rPr lang="en-US" sz="2400" b="1" dirty="0" err="1">
                <a:effectLst/>
                <a:ea typeface="Calibri" panose="020F0502020204030204" pitchFamily="34" charset="0"/>
                <a:cs typeface="Times New Roman" panose="02020603050405020304" pitchFamily="18" charset="0"/>
              </a:rPr>
              <a:t>о</a:t>
            </a:r>
            <a:r>
              <a:rPr lang="en-US" sz="2400" b="1" spc="-15" dirty="0" err="1">
                <a:effectLst/>
                <a:ea typeface="Calibri" panose="020F0502020204030204" pitchFamily="34" charset="0"/>
                <a:cs typeface="Times New Roman" panose="02020603050405020304" pitchFamily="18" charset="0"/>
              </a:rPr>
              <a:t>г</a:t>
            </a:r>
            <a:r>
              <a:rPr lang="en-US" sz="2400" b="1" dirty="0" err="1">
                <a:effectLst/>
                <a:ea typeface="Calibri" panose="020F0502020204030204" pitchFamily="34" charset="0"/>
                <a:cs typeface="Times New Roman" panose="02020603050405020304" pitchFamily="18" charset="0"/>
              </a:rPr>
              <a:t>и</a:t>
            </a:r>
            <a:r>
              <a:rPr lang="en-US" sz="2400" b="1" spc="-15" dirty="0" err="1">
                <a:effectLst/>
                <a:ea typeface="Calibri" panose="020F0502020204030204" pitchFamily="34" charset="0"/>
                <a:cs typeface="Times New Roman" panose="02020603050405020304" pitchFamily="18" charset="0"/>
              </a:rPr>
              <a:t>с</a:t>
            </a:r>
            <a:r>
              <a:rPr lang="en-US" sz="2400" b="1" dirty="0" err="1">
                <a:effectLst/>
                <a:ea typeface="Calibri" panose="020F0502020204030204" pitchFamily="34" charset="0"/>
                <a:cs typeface="Times New Roman" panose="02020603050405020304" pitchFamily="18" charset="0"/>
              </a:rPr>
              <a:t>тиче</a:t>
            </a:r>
            <a:r>
              <a:rPr lang="en-US" sz="2400" b="1" spc="-15" dirty="0" err="1">
                <a:effectLst/>
                <a:ea typeface="Calibri" panose="020F0502020204030204" pitchFamily="34" charset="0"/>
                <a:cs typeface="Times New Roman" panose="02020603050405020304" pitchFamily="18" charset="0"/>
              </a:rPr>
              <a:t>с</a:t>
            </a:r>
            <a:r>
              <a:rPr lang="en-US" sz="2400" b="1" dirty="0" err="1">
                <a:effectLst/>
                <a:ea typeface="Calibri" panose="020F0502020204030204" pitchFamily="34" charset="0"/>
                <a:cs typeface="Times New Roman" panose="02020603050405020304" pitchFamily="18" charset="0"/>
              </a:rPr>
              <a:t>кая</a:t>
            </a:r>
            <a:r>
              <a:rPr lang="en-US" sz="2400" b="1" dirty="0">
                <a:effectLst/>
                <a:ea typeface="Calibri" panose="020F0502020204030204" pitchFamily="34" charset="0"/>
                <a:cs typeface="Times New Roman" panose="02020603050405020304" pitchFamily="18" charset="0"/>
              </a:rPr>
              <a:t> </a:t>
            </a:r>
            <a:endParaRPr lang="ru-RU" sz="2400" b="1" dirty="0"/>
          </a:p>
        </p:txBody>
      </p:sp>
      <p:sp>
        <p:nvSpPr>
          <p:cNvPr id="10" name="TextBox 9">
            <a:extLst>
              <a:ext uri="{FF2B5EF4-FFF2-40B4-BE49-F238E27FC236}">
                <a16:creationId xmlns:a16="http://schemas.microsoft.com/office/drawing/2014/main" xmlns="" id="{A0DD1E8A-BA89-4870-A783-8D5C28E8AFFF}"/>
              </a:ext>
            </a:extLst>
          </p:cNvPr>
          <p:cNvSpPr txBox="1"/>
          <p:nvPr/>
        </p:nvSpPr>
        <p:spPr>
          <a:xfrm>
            <a:off x="4269160" y="764704"/>
            <a:ext cx="4767336" cy="830997"/>
          </a:xfrm>
          <a:prstGeom prst="rect">
            <a:avLst/>
          </a:prstGeom>
          <a:noFill/>
        </p:spPr>
        <p:txBody>
          <a:bodyPr wrap="square">
            <a:spAutoFit/>
          </a:bodyPr>
          <a:lstStyle/>
          <a:p>
            <a:r>
              <a:rPr lang="ru-RU" sz="2400" b="1" dirty="0">
                <a:effectLst/>
                <a:latin typeface="Calibri" panose="020F0502020204030204" pitchFamily="34" charset="0"/>
                <a:ea typeface="Calibri" panose="020F0502020204030204" pitchFamily="34" charset="0"/>
                <a:cs typeface="Times New Roman" panose="02020603050405020304" pitchFamily="18" charset="0"/>
              </a:rPr>
              <a:t>4. </a:t>
            </a:r>
            <a:r>
              <a:rPr lang="ru-RU" sz="2400" b="1" dirty="0" err="1">
                <a:latin typeface="Calibri" panose="020F0502020204030204" pitchFamily="34" charset="0"/>
                <a:ea typeface="Calibri" panose="020F0502020204030204" pitchFamily="34" charset="0"/>
                <a:cs typeface="Times New Roman" panose="02020603050405020304" pitchFamily="18" charset="0"/>
              </a:rPr>
              <a:t>С</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и</a:t>
            </a:r>
            <a:r>
              <a:rPr lang="ru-RU" sz="2400" b="1" spc="-15" dirty="0" err="1">
                <a:effectLst/>
                <a:latin typeface="Calibri" panose="020F0502020204030204" pitchFamily="34" charset="0"/>
                <a:ea typeface="Calibri" panose="020F0502020204030204" pitchFamily="34" charset="0"/>
                <a:cs typeface="Times New Roman" panose="02020603050405020304" pitchFamily="18" charset="0"/>
              </a:rPr>
              <a:t>г</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м</a:t>
            </a:r>
            <a:r>
              <a:rPr lang="ru-RU" sz="2400" b="1" spc="-10" dirty="0" err="1">
                <a:effectLst/>
                <a:latin typeface="Calibri" panose="020F0502020204030204" pitchFamily="34" charset="0"/>
                <a:ea typeface="Calibri" panose="020F0502020204030204" pitchFamily="34" charset="0"/>
                <a:cs typeface="Times New Roman" panose="02020603050405020304" pitchFamily="18" charset="0"/>
              </a:rPr>
              <a:t>о</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и</a:t>
            </a:r>
            <a:r>
              <a:rPr lang="ru-RU" sz="2400" b="1" spc="-10" dirty="0" err="1">
                <a:effectLst/>
                <a:latin typeface="Calibri" panose="020F0502020204030204" pitchFamily="34" charset="0"/>
                <a:ea typeface="Calibri" panose="020F0502020204030204" pitchFamily="34" charset="0"/>
                <a:cs typeface="Times New Roman" panose="02020603050405020304" pitchFamily="18" charset="0"/>
              </a:rPr>
              <a:t>д</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н</a:t>
            </a:r>
            <a:r>
              <a:rPr lang="ru-RU" sz="2400" b="1" spc="-15" dirty="0" err="1">
                <a:effectLst/>
                <a:latin typeface="Calibri" panose="020F0502020204030204" pitchFamily="34" charset="0"/>
                <a:ea typeface="Calibri" panose="020F0502020204030204" pitchFamily="34" charset="0"/>
                <a:cs typeface="Times New Roman" panose="02020603050405020304" pitchFamily="18" charset="0"/>
              </a:rPr>
              <a:t>а</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я</a:t>
            </a:r>
            <a:r>
              <a:rPr lang="ru-RU" sz="2400" b="1" spc="5" dirty="0">
                <a:effectLst/>
                <a:latin typeface="Calibri" panose="020F0502020204030204" pitchFamily="34" charset="0"/>
                <a:ea typeface="Calibri" panose="020F0502020204030204" pitchFamily="34" charset="0"/>
                <a:cs typeface="Times New Roman" panose="02020603050405020304" pitchFamily="18" charset="0"/>
              </a:rPr>
              <a:t> </a:t>
            </a:r>
            <a:r>
              <a:rPr lang="ru-RU" sz="2400" b="1" dirty="0">
                <a:effectLst/>
                <a:latin typeface="Calibri" panose="020F0502020204030204" pitchFamily="34" charset="0"/>
                <a:ea typeface="Calibri" panose="020F0502020204030204" pitchFamily="34" charset="0"/>
                <a:cs typeface="Times New Roman" panose="02020603050405020304" pitchFamily="18" charset="0"/>
              </a:rPr>
              <a:t>–</a:t>
            </a:r>
            <a:r>
              <a:rPr lang="ru-RU" sz="2400" b="1" spc="-15" dirty="0">
                <a:effectLst/>
                <a:latin typeface="Calibri" panose="020F0502020204030204" pitchFamily="34" charset="0"/>
                <a:ea typeface="Calibri" panose="020F0502020204030204" pitchFamily="34" charset="0"/>
                <a:cs typeface="Times New Roman" panose="02020603050405020304" pitchFamily="18" charset="0"/>
              </a:rPr>
              <a:t>г</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ип</a:t>
            </a:r>
            <a:r>
              <a:rPr lang="ru-RU" sz="2400" b="1" spc="-15" dirty="0">
                <a:effectLst/>
                <a:latin typeface="Calibri" panose="020F0502020204030204" pitchFamily="34" charset="0"/>
                <a:ea typeface="Calibri" panose="020F0502020204030204" pitchFamily="34" charset="0"/>
                <a:cs typeface="Times New Roman" panose="02020603050405020304" pitchFamily="18" charset="0"/>
              </a:rPr>
              <a:t>е</a:t>
            </a:r>
            <a:r>
              <a:rPr lang="ru-RU" sz="2400" b="1" dirty="0">
                <a:effectLst/>
                <a:latin typeface="Calibri" panose="020F0502020204030204" pitchFamily="34" charset="0"/>
                <a:ea typeface="Calibri" panose="020F0502020204030204" pitchFamily="34" charset="0"/>
                <a:cs typeface="Times New Roman" panose="02020603050405020304" pitchFamily="18" charset="0"/>
              </a:rPr>
              <a:t>р</a:t>
            </a:r>
            <a:r>
              <a:rPr lang="ru-RU" sz="2400" b="1" spc="-10" dirty="0">
                <a:effectLst/>
                <a:latin typeface="Calibri" panose="020F0502020204030204" pitchFamily="34" charset="0"/>
                <a:ea typeface="Calibri" panose="020F0502020204030204" pitchFamily="34" charset="0"/>
                <a:cs typeface="Times New Roman" panose="02020603050405020304" pitchFamily="18" charset="0"/>
              </a:rPr>
              <a:t>б</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о</a:t>
            </a:r>
            <a:r>
              <a:rPr lang="ru-RU" sz="2400" b="1" spc="-5" dirty="0">
                <a:effectLst/>
                <a:latin typeface="Calibri" panose="020F0502020204030204" pitchFamily="34" charset="0"/>
                <a:ea typeface="Calibri" panose="020F0502020204030204" pitchFamily="34" charset="0"/>
                <a:cs typeface="Times New Roman" panose="02020603050405020304" pitchFamily="18" charset="0"/>
              </a:rPr>
              <a:t>л</a:t>
            </a:r>
            <a:r>
              <a:rPr lang="ru-RU" sz="2400" b="1" spc="-10" dirty="0">
                <a:effectLst/>
                <a:latin typeface="Calibri" panose="020F0502020204030204" pitchFamily="34" charset="0"/>
                <a:ea typeface="Calibri" panose="020F0502020204030204" pitchFamily="34" charset="0"/>
                <a:cs typeface="Times New Roman" panose="02020603050405020304" pitchFamily="18" charset="0"/>
              </a:rPr>
              <a:t>и</a:t>
            </a:r>
            <a:r>
              <a:rPr lang="ru-RU" sz="2400" b="1" dirty="0">
                <a:effectLst/>
                <a:latin typeface="Calibri" panose="020F0502020204030204" pitchFamily="34" charset="0"/>
                <a:ea typeface="Calibri" panose="020F0502020204030204" pitchFamily="34" charset="0"/>
                <a:cs typeface="Times New Roman" panose="02020603050405020304" pitchFamily="18" charset="0"/>
              </a:rPr>
              <a:t>чес</a:t>
            </a:r>
            <a:r>
              <a:rPr lang="ru-RU" sz="2400" b="1" spc="-10" dirty="0">
                <a:effectLst/>
                <a:latin typeface="Calibri" panose="020F0502020204030204" pitchFamily="34" charset="0"/>
                <a:ea typeface="Calibri" panose="020F0502020204030204" pitchFamily="34" charset="0"/>
                <a:cs typeface="Times New Roman" panose="02020603050405020304" pitchFamily="18" charset="0"/>
              </a:rPr>
              <a:t>к</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ий </a:t>
            </a:r>
            <a:r>
              <a:rPr lang="ru-RU" sz="2400" b="1" spc="-20" dirty="0">
                <a:effectLst/>
                <a:latin typeface="Calibri" panose="020F0502020204030204" pitchFamily="34" charset="0"/>
                <a:ea typeface="Calibri" panose="020F0502020204030204" pitchFamily="34" charset="0"/>
                <a:cs typeface="Times New Roman" panose="02020603050405020304" pitchFamily="18" charset="0"/>
              </a:rPr>
              <a:t>т</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анг</a:t>
            </a:r>
            <a:r>
              <a:rPr lang="ru-RU" sz="2400" b="1" spc="-15" dirty="0">
                <a:effectLst/>
                <a:latin typeface="Calibri" panose="020F0502020204030204" pitchFamily="34" charset="0"/>
                <a:ea typeface="Calibri" panose="020F0502020204030204" pitchFamily="34" charset="0"/>
                <a:cs typeface="Times New Roman" panose="02020603050405020304" pitchFamily="18" charset="0"/>
              </a:rPr>
              <a:t>е</a:t>
            </a:r>
            <a:r>
              <a:rPr lang="ru-RU" sz="2400" b="1" spc="-10" dirty="0">
                <a:effectLst/>
                <a:latin typeface="Calibri" panose="020F0502020204030204" pitchFamily="34" charset="0"/>
                <a:ea typeface="Calibri" panose="020F0502020204030204" pitchFamily="34" charset="0"/>
                <a:cs typeface="Times New Roman" panose="02020603050405020304" pitchFamily="18" charset="0"/>
              </a:rPr>
              <a:t>н</a:t>
            </a:r>
            <a:r>
              <a:rPr lang="ru-RU" sz="2400" b="1" dirty="0">
                <a:effectLst/>
                <a:latin typeface="Calibri" panose="020F0502020204030204" pitchFamily="34" charset="0"/>
                <a:ea typeface="Calibri" panose="020F0502020204030204" pitchFamily="34" charset="0"/>
                <a:cs typeface="Times New Roman" panose="02020603050405020304" pitchFamily="18" charset="0"/>
              </a:rPr>
              <a:t>с </a:t>
            </a:r>
            <a:endParaRPr lang="ru-RU" sz="2400" b="1" dirty="0"/>
          </a:p>
        </p:txBody>
      </p:sp>
      <p:pic>
        <p:nvPicPr>
          <p:cNvPr id="9" name="Рисунок 8">
            <a:extLst>
              <a:ext uri="{FF2B5EF4-FFF2-40B4-BE49-F238E27FC236}">
                <a16:creationId xmlns:a16="http://schemas.microsoft.com/office/drawing/2014/main" xmlns="" id="{F638FCB7-42E5-4D6D-B267-2ED03BD95827}"/>
              </a:ext>
            </a:extLst>
          </p:cNvPr>
          <p:cNvPicPr>
            <a:picLocks noChangeAspect="1"/>
          </p:cNvPicPr>
          <p:nvPr/>
        </p:nvPicPr>
        <p:blipFill>
          <a:blip r:embed="rId3"/>
          <a:stretch>
            <a:fillRect/>
          </a:stretch>
        </p:blipFill>
        <p:spPr>
          <a:xfrm>
            <a:off x="290175" y="3692178"/>
            <a:ext cx="3316807" cy="1049300"/>
          </a:xfrm>
          <a:prstGeom prst="rect">
            <a:avLst/>
          </a:prstGeom>
        </p:spPr>
      </p:pic>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xmlns="" id="{9E3EE8A9-0B03-4CCE-9ACA-3C594F6282BF}"/>
                  </a:ext>
                </a:extLst>
              </p:cNvPr>
              <p:cNvSpPr txBox="1"/>
              <p:nvPr/>
            </p:nvSpPr>
            <p:spPr>
              <a:xfrm>
                <a:off x="4184186" y="3616131"/>
                <a:ext cx="4608163" cy="109177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u-RU" sz="3200" i="1" smtClean="0">
                          <a:latin typeface="Cambria Math" panose="02040503050406030204" pitchFamily="18" charset="0"/>
                        </a:rPr>
                        <m:t>𝑓</m:t>
                      </m:r>
                      <m:d>
                        <m:dPr>
                          <m:ctrlPr>
                            <a:rPr lang="ru-RU" sz="3200" i="1">
                              <a:solidFill>
                                <a:srgbClr val="836967"/>
                              </a:solidFill>
                              <a:latin typeface="Cambria Math"/>
                            </a:rPr>
                          </m:ctrlPr>
                        </m:dPr>
                        <m:e>
                          <m:r>
                            <a:rPr lang="ru-RU" sz="3200" i="1">
                              <a:latin typeface="Cambria Math" panose="02040503050406030204" pitchFamily="18" charset="0"/>
                            </a:rPr>
                            <m:t>𝑆</m:t>
                          </m:r>
                        </m:e>
                      </m:d>
                      <m:r>
                        <a:rPr lang="ru-RU" sz="3200" i="0">
                          <a:latin typeface="Cambria Math" panose="02040503050406030204" pitchFamily="18" charset="0"/>
                        </a:rPr>
                        <m:t>=</m:t>
                      </m:r>
                      <m:f>
                        <m:fPr>
                          <m:ctrlPr>
                            <a:rPr lang="ru-RU" sz="3200" i="1">
                              <a:solidFill>
                                <a:srgbClr val="836967"/>
                              </a:solidFill>
                              <a:latin typeface="Cambria Math"/>
                            </a:rPr>
                          </m:ctrlPr>
                        </m:fPr>
                        <m:num>
                          <m:sSup>
                            <m:sSupPr>
                              <m:ctrlPr>
                                <a:rPr lang="ru-RU" sz="3200" i="1">
                                  <a:solidFill>
                                    <a:srgbClr val="836967"/>
                                  </a:solidFill>
                                  <a:latin typeface="Cambria Math"/>
                                </a:rPr>
                              </m:ctrlPr>
                            </m:sSupPr>
                            <m:e>
                              <m:r>
                                <a:rPr lang="ru-RU" sz="3200" i="1">
                                  <a:latin typeface="Cambria Math" panose="02040503050406030204" pitchFamily="18" charset="0"/>
                                </a:rPr>
                                <m:t>𝑒</m:t>
                              </m:r>
                            </m:e>
                            <m:sup>
                              <m:r>
                                <a:rPr lang="ru-RU" sz="3200" i="1">
                                  <a:latin typeface="Cambria Math" panose="02040503050406030204" pitchFamily="18" charset="0"/>
                                </a:rPr>
                                <m:t>𝛼</m:t>
                              </m:r>
                              <m:r>
                                <a:rPr lang="ru-RU" sz="3200" i="1">
                                  <a:latin typeface="Cambria Math" panose="02040503050406030204" pitchFamily="18" charset="0"/>
                                </a:rPr>
                                <m:t>𝑆</m:t>
                              </m:r>
                            </m:sup>
                          </m:sSup>
                          <m:r>
                            <a:rPr lang="ru-RU" sz="3200" i="0">
                              <a:latin typeface="Cambria Math" panose="02040503050406030204" pitchFamily="18" charset="0"/>
                            </a:rPr>
                            <m:t>−1</m:t>
                          </m:r>
                        </m:num>
                        <m:den>
                          <m:sSup>
                            <m:sSupPr>
                              <m:ctrlPr>
                                <a:rPr lang="ru-RU" sz="3200" i="1">
                                  <a:solidFill>
                                    <a:srgbClr val="836967"/>
                                  </a:solidFill>
                                  <a:latin typeface="Cambria Math"/>
                                </a:rPr>
                              </m:ctrlPr>
                            </m:sSupPr>
                            <m:e>
                              <m:r>
                                <a:rPr lang="ru-RU" sz="3200" i="1">
                                  <a:latin typeface="Cambria Math" panose="02040503050406030204" pitchFamily="18" charset="0"/>
                                </a:rPr>
                                <m:t>𝑒</m:t>
                              </m:r>
                            </m:e>
                            <m:sup>
                              <m:r>
                                <a:rPr lang="ru-RU" sz="3200" i="1">
                                  <a:latin typeface="Cambria Math" panose="02040503050406030204" pitchFamily="18" charset="0"/>
                                </a:rPr>
                                <m:t>𝛼</m:t>
                              </m:r>
                              <m:r>
                                <a:rPr lang="ru-RU" sz="3200" i="1">
                                  <a:latin typeface="Cambria Math" panose="02040503050406030204" pitchFamily="18" charset="0"/>
                                </a:rPr>
                                <m:t>𝑆</m:t>
                              </m:r>
                            </m:sup>
                          </m:sSup>
                          <m:r>
                            <a:rPr lang="ru-RU" sz="3200" i="0">
                              <a:latin typeface="Cambria Math" panose="02040503050406030204" pitchFamily="18" charset="0"/>
                            </a:rPr>
                            <m:t>+1</m:t>
                          </m:r>
                        </m:den>
                      </m:f>
                    </m:oMath>
                  </m:oMathPara>
                </a14:m>
                <a:endParaRPr lang="ru-RU" sz="3200" dirty="0"/>
              </a:p>
            </p:txBody>
          </p:sp>
        </mc:Choice>
        <mc:Fallback xmlns="">
          <p:sp>
            <p:nvSpPr>
              <p:cNvPr id="13" name="TextBox 12">
                <a:extLst>
                  <a:ext uri="{FF2B5EF4-FFF2-40B4-BE49-F238E27FC236}">
                    <a16:creationId xmlns:a16="http://schemas.microsoft.com/office/drawing/2014/main" id="{9E3EE8A9-0B03-4CCE-9ACA-3C594F6282BF}"/>
                  </a:ext>
                </a:extLst>
              </p:cNvPr>
              <p:cNvSpPr txBox="1">
                <a:spLocks noRot="1" noChangeAspect="1" noMove="1" noResize="1" noEditPoints="1" noAdjustHandles="1" noChangeArrowheads="1" noChangeShapeType="1" noTextEdit="1"/>
              </p:cNvSpPr>
              <p:nvPr/>
            </p:nvSpPr>
            <p:spPr>
              <a:xfrm>
                <a:off x="4184186" y="3616131"/>
                <a:ext cx="4608163" cy="1091774"/>
              </a:xfrm>
              <a:prstGeom prst="rect">
                <a:avLst/>
              </a:prstGeom>
              <a:blipFill>
                <a:blip r:embed="rId4"/>
                <a:stretch>
                  <a:fillRect/>
                </a:stretch>
              </a:blipFill>
            </p:spPr>
            <p:txBody>
              <a:bodyPr/>
              <a:lstStyle/>
              <a:p>
                <a:r>
                  <a:rPr lang="ru-RU">
                    <a:noFill/>
                  </a:rPr>
                  <a:t> </a:t>
                </a:r>
              </a:p>
            </p:txBody>
          </p:sp>
        </mc:Fallback>
      </mc:AlternateContent>
      <p:sp>
        <p:nvSpPr>
          <p:cNvPr id="12" name="TextBox 11">
            <a:extLst>
              <a:ext uri="{FF2B5EF4-FFF2-40B4-BE49-F238E27FC236}">
                <a16:creationId xmlns:a16="http://schemas.microsoft.com/office/drawing/2014/main" xmlns="" id="{E13FE846-AE20-4C06-80F5-3B14DD382B72}"/>
              </a:ext>
            </a:extLst>
          </p:cNvPr>
          <p:cNvSpPr txBox="1"/>
          <p:nvPr/>
        </p:nvSpPr>
        <p:spPr>
          <a:xfrm>
            <a:off x="179512" y="4707905"/>
            <a:ext cx="8964488" cy="1477328"/>
          </a:xfrm>
          <a:prstGeom prst="rect">
            <a:avLst/>
          </a:prstGeom>
          <a:noFill/>
        </p:spPr>
        <p:txBody>
          <a:bodyPr wrap="square">
            <a:spAutoFit/>
          </a:bodyPr>
          <a:lstStyle/>
          <a:p>
            <a:r>
              <a:rPr lang="el-GR" b="1" dirty="0">
                <a:effectLst/>
                <a:ea typeface="Calibri" panose="020F0502020204030204" pitchFamily="34" charset="0"/>
                <a:cs typeface="Times New Roman" panose="02020603050405020304" pitchFamily="18" charset="0"/>
              </a:rPr>
              <a:t>α</a:t>
            </a:r>
            <a:r>
              <a:rPr lang="en-US" b="1" dirty="0">
                <a:effectLst/>
                <a:ea typeface="Calibri" panose="020F0502020204030204" pitchFamily="34" charset="0"/>
                <a:cs typeface="Times New Roman" panose="02020603050405020304" pitchFamily="18" charset="0"/>
              </a:rPr>
              <a:t> – </a:t>
            </a:r>
            <a:r>
              <a:rPr lang="ru-RU" dirty="0">
                <a:effectLst/>
                <a:ea typeface="Calibri" panose="020F0502020204030204" pitchFamily="34" charset="0"/>
                <a:cs typeface="Times New Roman" panose="02020603050405020304" pitchFamily="18" charset="0"/>
              </a:rPr>
              <a:t>коэффициент, определяющий наклон </a:t>
            </a:r>
            <a:r>
              <a:rPr lang="ru-RU" dirty="0" err="1">
                <a:effectLst/>
                <a:ea typeface="Calibri" panose="020F0502020204030204" pitchFamily="34" charset="0"/>
                <a:cs typeface="Times New Roman" panose="02020603050405020304" pitchFamily="18" charset="0"/>
              </a:rPr>
              <a:t>сигмоида</a:t>
            </a:r>
            <a:endParaRPr lang="ru-RU" dirty="0">
              <a:effectLst/>
              <a:ea typeface="Calibri" panose="020F0502020204030204" pitchFamily="34" charset="0"/>
              <a:cs typeface="Times New Roman" panose="02020603050405020304" pitchFamily="18" charset="0"/>
            </a:endParaRPr>
          </a:p>
          <a:p>
            <a:r>
              <a:rPr lang="ru-RU" dirty="0">
                <a:cs typeface="Times New Roman" panose="02020603050405020304" pitchFamily="18" charset="0"/>
              </a:rPr>
              <a:t>При </a:t>
            </a:r>
            <a:r>
              <a:rPr lang="el-GR" b="1" dirty="0">
                <a:effectLst/>
                <a:ea typeface="Calibri" panose="020F0502020204030204" pitchFamily="34" charset="0"/>
                <a:cs typeface="Times New Roman" panose="02020603050405020304" pitchFamily="18" charset="0"/>
              </a:rPr>
              <a:t>α</a:t>
            </a:r>
            <a:r>
              <a:rPr lang="en-US" b="1" dirty="0">
                <a:effectLst/>
                <a:ea typeface="Calibri" panose="020F0502020204030204" pitchFamily="34" charset="0"/>
                <a:cs typeface="Times New Roman" panose="02020603050405020304" pitchFamily="18" charset="0"/>
              </a:rPr>
              <a:t> →</a:t>
            </a:r>
            <a:r>
              <a:rPr lang="ru-RU" b="1" dirty="0">
                <a:effectLst/>
                <a:ea typeface="Calibri" panose="020F0502020204030204" pitchFamily="34" charset="0"/>
                <a:cs typeface="Times New Roman" panose="02020603050405020304" pitchFamily="18" charset="0"/>
              </a:rPr>
              <a:t>0, </a:t>
            </a:r>
            <a:r>
              <a:rPr lang="en-US" b="1" dirty="0">
                <a:effectLst/>
                <a:ea typeface="Calibri" panose="020F0502020204030204" pitchFamily="34" charset="0"/>
                <a:cs typeface="Times New Roman" panose="02020603050405020304" pitchFamily="18" charset="0"/>
              </a:rPr>
              <a:t>y →</a:t>
            </a:r>
            <a:r>
              <a:rPr lang="ru-RU" b="1" dirty="0">
                <a:effectLst/>
                <a:ea typeface="Calibri" panose="020F0502020204030204" pitchFamily="34" charset="0"/>
                <a:cs typeface="Times New Roman" panose="02020603050405020304" pitchFamily="18" charset="0"/>
              </a:rPr>
              <a:t>0</a:t>
            </a:r>
            <a:r>
              <a:rPr lang="en-US" b="1" dirty="0">
                <a:ea typeface="Calibri" panose="020F0502020204030204" pitchFamily="34" charset="0"/>
                <a:cs typeface="Times New Roman" panose="02020603050405020304" pitchFamily="18" charset="0"/>
              </a:rPr>
              <a:t>,5</a:t>
            </a:r>
            <a:r>
              <a:rPr lang="ru-RU" b="1" dirty="0">
                <a:ea typeface="Calibri" panose="020F0502020204030204" pitchFamily="34" charset="0"/>
                <a:cs typeface="Times New Roman" panose="02020603050405020304" pitchFamily="18" charset="0"/>
              </a:rPr>
              <a:t> (0)   </a:t>
            </a:r>
            <a:r>
              <a:rPr lang="ru-RU" dirty="0">
                <a:ea typeface="Calibri" panose="020F0502020204030204" pitchFamily="34" charset="0"/>
                <a:cs typeface="Times New Roman" panose="02020603050405020304" pitchFamily="18" charset="0"/>
              </a:rPr>
              <a:t>При</a:t>
            </a:r>
            <a:r>
              <a:rPr lang="ru-RU" b="1" dirty="0">
                <a:ea typeface="Calibri" panose="020F0502020204030204" pitchFamily="34" charset="0"/>
                <a:cs typeface="Times New Roman" panose="02020603050405020304" pitchFamily="18" charset="0"/>
              </a:rPr>
              <a:t> </a:t>
            </a:r>
            <a:r>
              <a:rPr lang="el-GR" b="1" dirty="0">
                <a:effectLst/>
                <a:ea typeface="Calibri" panose="020F0502020204030204" pitchFamily="34" charset="0"/>
                <a:cs typeface="Times New Roman" panose="02020603050405020304" pitchFamily="18" charset="0"/>
              </a:rPr>
              <a:t>α</a:t>
            </a:r>
            <a:r>
              <a:rPr lang="en-US" b="1" dirty="0">
                <a:effectLst/>
                <a:ea typeface="Calibri" panose="020F0502020204030204" pitchFamily="34" charset="0"/>
                <a:cs typeface="Times New Roman" panose="02020603050405020304" pitchFamily="18" charset="0"/>
              </a:rPr>
              <a:t> →</a:t>
            </a:r>
            <a:r>
              <a:rPr lang="ru-RU" b="1" dirty="0">
                <a:ea typeface="Calibri" panose="020F0502020204030204" pitchFamily="34" charset="0"/>
                <a:cs typeface="Times New Roman" panose="02020603050405020304" pitchFamily="18" charset="0"/>
              </a:rPr>
              <a:t>∞</a:t>
            </a:r>
            <a:r>
              <a:rPr lang="ru-RU" b="1" dirty="0">
                <a:effectLst/>
                <a:ea typeface="Calibri" panose="020F0502020204030204" pitchFamily="34" charset="0"/>
                <a:cs typeface="Times New Roman" panose="02020603050405020304" pitchFamily="18" charset="0"/>
              </a:rPr>
              <a:t>, </a:t>
            </a:r>
            <a:r>
              <a:rPr lang="en-US" b="1" dirty="0">
                <a:effectLst/>
                <a:ea typeface="Calibri" panose="020F0502020204030204" pitchFamily="34" charset="0"/>
                <a:cs typeface="Times New Roman" panose="02020603050405020304" pitchFamily="18" charset="0"/>
              </a:rPr>
              <a:t>y →</a:t>
            </a:r>
            <a:r>
              <a:rPr lang="ru-RU" b="1" dirty="0">
                <a:effectLst/>
                <a:ea typeface="Calibri" panose="020F0502020204030204" pitchFamily="34" charset="0"/>
                <a:cs typeface="Times New Roman" panose="02020603050405020304" pitchFamily="18" charset="0"/>
              </a:rPr>
              <a:t>ед. скачка</a:t>
            </a:r>
          </a:p>
          <a:p>
            <a:r>
              <a:rPr lang="ru-RU" sz="1800" spc="-1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spc="-5" dirty="0">
                <a:effectLst/>
                <a:latin typeface="Calibri" panose="020F0502020204030204" pitchFamily="34" charset="0"/>
                <a:ea typeface="Calibri" panose="020F0502020204030204" pitchFamily="34" charset="0"/>
                <a:cs typeface="Times New Roman" panose="02020603050405020304" pitchFamily="18" charset="0"/>
              </a:rPr>
              <a:t>щ</a:t>
            </a:r>
            <a:r>
              <a:rPr lang="ru-RU" sz="180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spc="27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д</a:t>
            </a:r>
            <a:r>
              <a:rPr lang="ru-RU" sz="1800" dirty="0">
                <a:effectLst/>
                <a:latin typeface="Calibri" panose="020F0502020204030204" pitchFamily="34" charset="0"/>
                <a:ea typeface="Calibri" panose="020F0502020204030204" pitchFamily="34" charset="0"/>
                <a:cs typeface="Times New Roman" panose="02020603050405020304" pitchFamily="18" charset="0"/>
              </a:rPr>
              <a:t>но</a:t>
            </a:r>
            <a:r>
              <a:rPr lang="ru-RU" sz="1800" spc="2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dirty="0">
                <a:effectLst/>
                <a:latin typeface="Calibri" panose="020F0502020204030204" pitchFamily="34" charset="0"/>
                <a:ea typeface="Calibri" panose="020F0502020204030204" pitchFamily="34" charset="0"/>
                <a:cs typeface="Times New Roman" panose="02020603050405020304" pitchFamily="18" charset="0"/>
              </a:rPr>
              <a:t>ч</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dirty="0">
                <a:effectLst/>
                <a:latin typeface="Calibri" panose="020F0502020204030204" pitchFamily="34" charset="0"/>
                <a:ea typeface="Calibri" panose="020F0502020204030204" pitchFamily="34" charset="0"/>
                <a:cs typeface="Times New Roman" panose="02020603050405020304" pitchFamily="18" charset="0"/>
              </a:rPr>
              <a:t>нь</a:t>
            </a:r>
            <a:r>
              <a:rPr lang="ru-RU" sz="1800" spc="26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важ</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н</a:t>
            </a:r>
            <a:r>
              <a:rPr lang="ru-RU" sz="1800" dirty="0">
                <a:effectLst/>
                <a:latin typeface="Calibri" panose="020F0502020204030204" pitchFamily="34" charset="0"/>
                <a:ea typeface="Calibri" panose="020F0502020204030204" pitchFamily="34" charset="0"/>
                <a:cs typeface="Times New Roman" panose="02020603050405020304" pitchFamily="18" charset="0"/>
              </a:rPr>
              <a:t>ое</a:t>
            </a:r>
            <a:r>
              <a:rPr lang="ru-RU" sz="1800" spc="27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св</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dirty="0">
                <a:effectLst/>
                <a:latin typeface="Calibri" panose="020F0502020204030204" pitchFamily="34" charset="0"/>
                <a:ea typeface="Calibri" panose="020F0502020204030204" pitchFamily="34" charset="0"/>
                <a:cs typeface="Times New Roman" panose="02020603050405020304" pitchFamily="18" charset="0"/>
              </a:rPr>
              <a:t>йст</a:t>
            </a:r>
            <a:r>
              <a:rPr lang="ru-RU" sz="1800" spc="-20" dirty="0">
                <a:effectLst/>
                <a:latin typeface="Calibri" panose="020F0502020204030204" pitchFamily="34" charset="0"/>
                <a:ea typeface="Calibri" panose="020F0502020204030204" pitchFamily="34" charset="0"/>
                <a:cs typeface="Times New Roman" panose="02020603050405020304" pitchFamily="18" charset="0"/>
              </a:rPr>
              <a:t>в</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spc="2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си</a:t>
            </a:r>
            <a:r>
              <a:rPr lang="ru-RU" sz="1800" spc="-15" dirty="0" err="1">
                <a:effectLst/>
                <a:latin typeface="Calibri" panose="020F0502020204030204" pitchFamily="34" charset="0"/>
                <a:ea typeface="Calibri" panose="020F0502020204030204" pitchFamily="34" charset="0"/>
                <a:cs typeface="Times New Roman" panose="02020603050405020304" pitchFamily="18" charset="0"/>
              </a:rPr>
              <a:t>г</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мо</a:t>
            </a:r>
            <a:r>
              <a:rPr lang="ru-RU" sz="1800" spc="-10" dirty="0" err="1">
                <a:effectLst/>
                <a:latin typeface="Calibri" panose="020F0502020204030204" pitchFamily="34" charset="0"/>
                <a:ea typeface="Calibri" panose="020F0502020204030204" pitchFamily="34" charset="0"/>
                <a:cs typeface="Times New Roman" panose="02020603050405020304" pitchFamily="18" charset="0"/>
              </a:rPr>
              <a:t>ид</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н</a:t>
            </a:r>
            <a:r>
              <a:rPr lang="ru-RU" sz="1800" spc="-10" dirty="0" err="1">
                <a:effectLst/>
                <a:latin typeface="Calibri" panose="020F0502020204030204" pitchFamily="34" charset="0"/>
                <a:ea typeface="Calibri" panose="020F0502020204030204" pitchFamily="34" charset="0"/>
                <a:cs typeface="Times New Roman" panose="02020603050405020304" pitchFamily="18" charset="0"/>
              </a:rPr>
              <a:t>ы</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х</a:t>
            </a:r>
            <a:r>
              <a:rPr lang="ru-RU" sz="1800" spc="2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ф</a:t>
            </a:r>
            <a:r>
              <a:rPr lang="ru-RU" sz="1800" spc="-20" dirty="0">
                <a:effectLst/>
                <a:latin typeface="Calibri" panose="020F0502020204030204" pitchFamily="34" charset="0"/>
                <a:ea typeface="Calibri" panose="020F0502020204030204" pitchFamily="34" charset="0"/>
                <a:cs typeface="Times New Roman" panose="02020603050405020304" pitchFamily="18" charset="0"/>
              </a:rPr>
              <a:t>у</a:t>
            </a:r>
            <a:r>
              <a:rPr lang="ru-RU" sz="1800" dirty="0">
                <a:effectLst/>
                <a:latin typeface="Calibri" panose="020F0502020204030204" pitchFamily="34" charset="0"/>
                <a:ea typeface="Calibri" panose="020F0502020204030204" pitchFamily="34" charset="0"/>
                <a:cs typeface="Times New Roman" panose="02020603050405020304" pitchFamily="18" charset="0"/>
              </a:rPr>
              <a:t>нк</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ц</a:t>
            </a:r>
            <a:r>
              <a:rPr lang="ru-RU" sz="1800" dirty="0">
                <a:effectLst/>
                <a:latin typeface="Calibri" panose="020F0502020204030204" pitchFamily="34" charset="0"/>
                <a:ea typeface="Calibri" panose="020F0502020204030204" pitchFamily="34" charset="0"/>
                <a:cs typeface="Times New Roman" panose="02020603050405020304" pitchFamily="18" charset="0"/>
              </a:rPr>
              <a:t>ий</a:t>
            </a:r>
            <a:r>
              <a:rPr lang="ru-RU" sz="1800" spc="30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a:t>
            </a:r>
            <a:r>
              <a:rPr lang="ru-RU" sz="1800" spc="28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воз</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м</a:t>
            </a:r>
            <a:r>
              <a:rPr lang="ru-RU" sz="1800" spc="5" dirty="0">
                <a:effectLst/>
                <a:latin typeface="Calibri" panose="020F0502020204030204" pitchFamily="34" charset="0"/>
                <a:ea typeface="Calibri" panose="020F0502020204030204" pitchFamily="34" charset="0"/>
                <a:cs typeface="Times New Roman" panose="02020603050405020304" pitchFamily="18" charset="0"/>
              </a:rPr>
              <a:t>о</a:t>
            </a:r>
            <a:r>
              <a:rPr lang="ru-RU" sz="1800" dirty="0">
                <a:effectLst/>
                <a:latin typeface="Calibri" panose="020F0502020204030204" pitchFamily="34" charset="0"/>
                <a:ea typeface="Calibri" panose="020F0502020204030204" pitchFamily="34" charset="0"/>
                <a:cs typeface="Times New Roman" panose="02020603050405020304" pitchFamily="18" charset="0"/>
              </a:rPr>
              <a:t>жность</a:t>
            </a:r>
            <a:r>
              <a:rPr lang="ru-RU" sz="1800" spc="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т</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чн</a:t>
            </a:r>
            <a:r>
              <a:rPr lang="ru-RU" sz="1800" dirty="0">
                <a:effectLst/>
                <a:latin typeface="Calibri" panose="020F0502020204030204" pitchFamily="34" charset="0"/>
                <a:ea typeface="Calibri" panose="020F0502020204030204" pitchFamily="34" charset="0"/>
                <a:cs typeface="Times New Roman" panose="02020603050405020304" pitchFamily="18" charset="0"/>
              </a:rPr>
              <a:t>ого</a:t>
            </a:r>
            <a:r>
              <a:rPr lang="ru-RU" sz="1800" spc="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р</a:t>
            </a:r>
            <a:r>
              <a:rPr lang="ru-RU" sz="1800" dirty="0">
                <a:effectLst/>
                <a:latin typeface="Calibri" panose="020F0502020204030204" pitchFamily="34" charset="0"/>
                <a:ea typeface="Calibri" panose="020F0502020204030204" pitchFamily="34" charset="0"/>
                <a:cs typeface="Times New Roman" panose="02020603050405020304" pitchFamily="18" charset="0"/>
              </a:rPr>
              <a:t>ас</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ч</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е</a:t>
            </a:r>
            <a:r>
              <a:rPr lang="ru-RU" sz="1800" dirty="0">
                <a:effectLst/>
                <a:latin typeface="Calibri" panose="020F0502020204030204" pitchFamily="34" charset="0"/>
                <a:ea typeface="Calibri" panose="020F0502020204030204" pitchFamily="34" charset="0"/>
                <a:cs typeface="Times New Roman" panose="02020603050405020304" pitchFamily="18" charset="0"/>
              </a:rPr>
              <a:t>та</a:t>
            </a:r>
            <a:r>
              <a:rPr lang="ru-RU" sz="1800" spc="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зна</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ч</a:t>
            </a:r>
            <a:r>
              <a:rPr lang="ru-RU" sz="180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н</a:t>
            </a:r>
            <a:r>
              <a:rPr lang="ru-RU" sz="1800" dirty="0">
                <a:effectLst/>
                <a:latin typeface="Calibri" panose="020F0502020204030204" pitchFamily="34" charset="0"/>
                <a:ea typeface="Calibri" panose="020F0502020204030204" pitchFamily="34" charset="0"/>
                <a:cs typeface="Times New Roman" panose="02020603050405020304" pitchFamily="18" charset="0"/>
              </a:rPr>
              <a:t>ий</a:t>
            </a:r>
            <a:r>
              <a:rPr lang="ru-RU" sz="1800" spc="70" dirty="0">
                <a:effectLst/>
                <a:latin typeface="Calibri" panose="020F0502020204030204" pitchFamily="34" charset="0"/>
                <a:ea typeface="Calibri" panose="020F0502020204030204" pitchFamily="34" charset="0"/>
                <a:cs typeface="Times New Roman" panose="02020603050405020304" pitchFamily="18" charset="0"/>
              </a:rPr>
              <a:t> </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и</a:t>
            </a:r>
            <a:r>
              <a:rPr lang="ru-RU" sz="1800" dirty="0">
                <a:effectLst/>
                <a:latin typeface="Calibri" panose="020F0502020204030204" pitchFamily="34" charset="0"/>
                <a:ea typeface="Calibri" panose="020F0502020204030204" pitchFamily="34" charset="0"/>
                <a:cs typeface="Times New Roman" panose="02020603050405020304" pitchFamily="18" charset="0"/>
              </a:rPr>
              <a:t>х</a:t>
            </a:r>
            <a:r>
              <a:rPr lang="ru-RU" sz="1800" spc="7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п</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ро</a:t>
            </a:r>
            <a:r>
              <a:rPr lang="ru-RU" sz="1800" dirty="0">
                <a:effectLst/>
                <a:latin typeface="Calibri" panose="020F0502020204030204" pitchFamily="34" charset="0"/>
                <a:ea typeface="Calibri" panose="020F0502020204030204" pitchFamily="34" charset="0"/>
                <a:cs typeface="Times New Roman" panose="02020603050405020304" pitchFamily="18" charset="0"/>
              </a:rPr>
              <a:t>из</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во</a:t>
            </a:r>
            <a:r>
              <a:rPr lang="ru-RU" sz="1800" dirty="0">
                <a:effectLst/>
                <a:latin typeface="Calibri" panose="020F0502020204030204" pitchFamily="34" charset="0"/>
                <a:ea typeface="Calibri" panose="020F0502020204030204" pitchFamily="34" charset="0"/>
                <a:cs typeface="Times New Roman" panose="02020603050405020304" pitchFamily="18" charset="0"/>
              </a:rPr>
              <a:t>д</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ны</a:t>
            </a:r>
            <a:r>
              <a:rPr lang="ru-RU" sz="1800" dirty="0">
                <a:effectLst/>
                <a:latin typeface="Calibri" panose="020F0502020204030204" pitchFamily="34" charset="0"/>
                <a:ea typeface="Calibri" panose="020F0502020204030204" pitchFamily="34" charset="0"/>
                <a:cs typeface="Times New Roman" panose="02020603050405020304" pitchFamily="18" charset="0"/>
              </a:rPr>
              <a:t>х</a:t>
            </a:r>
            <a:r>
              <a:rPr lang="ru-RU" sz="1800" spc="8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то</a:t>
            </a:r>
            <a:r>
              <a:rPr lang="ru-RU" sz="1800" spc="-5" dirty="0">
                <a:effectLst/>
                <a:latin typeface="Calibri" panose="020F0502020204030204" pitchFamily="34" charset="0"/>
                <a:ea typeface="Calibri" panose="020F0502020204030204" pitchFamily="34" charset="0"/>
                <a:cs typeface="Times New Roman" panose="02020603050405020304" pitchFamily="18" charset="0"/>
              </a:rPr>
              <a:t>ль</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к</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spc="7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на</a:t>
            </a:r>
            <a:r>
              <a:rPr lang="ru-RU" sz="1800" spc="6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с</a:t>
            </a:r>
            <a:r>
              <a:rPr lang="ru-RU" sz="1800" dirty="0">
                <a:effectLst/>
                <a:latin typeface="Calibri" panose="020F0502020204030204" pitchFamily="34" charset="0"/>
                <a:ea typeface="Calibri" panose="020F0502020204030204" pitchFamily="34" charset="0"/>
                <a:cs typeface="Times New Roman" panose="02020603050405020304" pitchFamily="18" charset="0"/>
              </a:rPr>
              <a:t>нове</a:t>
            </a:r>
            <a:r>
              <a:rPr lang="ru-RU" sz="1800" spc="65" dirty="0">
                <a:effectLst/>
                <a:latin typeface="Calibri" panose="020F0502020204030204" pitchFamily="34" charset="0"/>
                <a:ea typeface="Calibri" panose="020F0502020204030204" pitchFamily="34" charset="0"/>
                <a:cs typeface="Times New Roman" panose="02020603050405020304" pitchFamily="18" charset="0"/>
              </a:rPr>
              <a:t> </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ч</a:t>
            </a:r>
            <a:r>
              <a:rPr lang="ru-RU" sz="1800" dirty="0">
                <a:effectLst/>
                <a:latin typeface="Calibri" panose="020F0502020204030204" pitchFamily="34" charset="0"/>
                <a:ea typeface="Calibri" panose="020F0502020204030204" pitchFamily="34" charset="0"/>
                <a:cs typeface="Times New Roman" panose="02020603050405020304" pitchFamily="18" charset="0"/>
              </a:rPr>
              <a:t>исл</a:t>
            </a:r>
            <a:r>
              <a:rPr lang="ru-RU" sz="1800" spc="3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dirty="0">
                <a:effectLst/>
                <a:latin typeface="Calibri" panose="020F0502020204030204" pitchFamily="34" charset="0"/>
                <a:ea typeface="Calibri" panose="020F0502020204030204" pitchFamily="34" charset="0"/>
                <a:cs typeface="Times New Roman" panose="02020603050405020304" pitchFamily="18" charset="0"/>
              </a:rPr>
              <a:t>нн</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ы</a:t>
            </a:r>
            <a:r>
              <a:rPr lang="ru-RU" sz="1800" dirty="0">
                <a:effectLst/>
                <a:latin typeface="Calibri" panose="020F0502020204030204" pitchFamily="34" charset="0"/>
                <a:ea typeface="Calibri" panose="020F0502020204030204" pitchFamily="34" charset="0"/>
                <a:cs typeface="Times New Roman" panose="02020603050405020304" pitchFamily="18" charset="0"/>
              </a:rPr>
              <a:t>х</a:t>
            </a:r>
            <a:r>
              <a:rPr lang="ru-RU" sz="1800" spc="18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з</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н</a:t>
            </a:r>
            <a:r>
              <a:rPr lang="ru-RU" sz="1800" dirty="0">
                <a:effectLst/>
                <a:latin typeface="Calibri" panose="020F0502020204030204" pitchFamily="34" charset="0"/>
                <a:ea typeface="Calibri" panose="020F0502020204030204" pitchFamily="34" charset="0"/>
                <a:cs typeface="Times New Roman" panose="02020603050405020304" pitchFamily="18" charset="0"/>
              </a:rPr>
              <a:t>ач</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е</a:t>
            </a:r>
            <a:r>
              <a:rPr lang="ru-RU" sz="1800" dirty="0">
                <a:effectLst/>
                <a:latin typeface="Calibri" panose="020F0502020204030204" pitchFamily="34" charset="0"/>
                <a:ea typeface="Calibri" panose="020F0502020204030204" pitchFamily="34" charset="0"/>
                <a:cs typeface="Times New Roman" panose="02020603050405020304" pitchFamily="18" charset="0"/>
              </a:rPr>
              <a:t>н</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и</a:t>
            </a:r>
            <a:r>
              <a:rPr lang="ru-RU" sz="1800" dirty="0">
                <a:effectLst/>
                <a:latin typeface="Calibri" panose="020F0502020204030204" pitchFamily="34" charset="0"/>
                <a:ea typeface="Calibri" panose="020F0502020204030204" pitchFamily="34" charset="0"/>
                <a:cs typeface="Times New Roman" panose="02020603050405020304" pitchFamily="18" charset="0"/>
              </a:rPr>
              <a:t>й</a:t>
            </a:r>
            <a:r>
              <a:rPr lang="ru-RU" sz="1800" spc="175"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са</a:t>
            </a:r>
            <a:r>
              <a:rPr lang="ru-RU" sz="1800" spc="-15" dirty="0">
                <a:effectLst/>
                <a:latin typeface="Calibri" panose="020F0502020204030204" pitchFamily="34" charset="0"/>
                <a:ea typeface="Calibri" panose="020F0502020204030204" pitchFamily="34" charset="0"/>
                <a:cs typeface="Times New Roman" panose="02020603050405020304" pitchFamily="18" charset="0"/>
              </a:rPr>
              <a:t>м</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и</a:t>
            </a:r>
            <a:r>
              <a:rPr lang="ru-RU" sz="1800" dirty="0">
                <a:effectLst/>
                <a:latin typeface="Calibri" panose="020F0502020204030204" pitchFamily="34" charset="0"/>
                <a:ea typeface="Calibri" panose="020F0502020204030204" pitchFamily="34" charset="0"/>
                <a:cs typeface="Times New Roman" panose="02020603050405020304" pitchFamily="18" charset="0"/>
              </a:rPr>
              <a:t>х</a:t>
            </a:r>
            <a:r>
              <a:rPr lang="ru-RU" sz="1800" spc="18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ф</a:t>
            </a:r>
            <a:r>
              <a:rPr lang="ru-RU" sz="1800" spc="-20" dirty="0">
                <a:effectLst/>
                <a:latin typeface="Calibri" panose="020F0502020204030204" pitchFamily="34" charset="0"/>
                <a:ea typeface="Calibri" panose="020F0502020204030204" pitchFamily="34" charset="0"/>
                <a:cs typeface="Times New Roman" panose="02020603050405020304" pitchFamily="18" charset="0"/>
              </a:rPr>
              <a:t>у</a:t>
            </a:r>
            <a:r>
              <a:rPr lang="ru-RU" sz="1800" dirty="0">
                <a:effectLst/>
                <a:latin typeface="Calibri" panose="020F0502020204030204" pitchFamily="34" charset="0"/>
                <a:ea typeface="Calibri" panose="020F0502020204030204" pitchFamily="34" charset="0"/>
                <a:cs typeface="Times New Roman" panose="02020603050405020304" pitchFamily="18" charset="0"/>
              </a:rPr>
              <a:t>нк</a:t>
            </a:r>
            <a:r>
              <a:rPr lang="ru-RU" sz="1800" spc="-10" dirty="0">
                <a:effectLst/>
                <a:latin typeface="Calibri" panose="020F0502020204030204" pitchFamily="34" charset="0"/>
                <a:ea typeface="Calibri" panose="020F0502020204030204" pitchFamily="34" charset="0"/>
                <a:cs typeface="Times New Roman" panose="02020603050405020304" pitchFamily="18" charset="0"/>
              </a:rPr>
              <a:t>ц</a:t>
            </a:r>
            <a:r>
              <a:rPr lang="ru-RU" sz="1800" dirty="0">
                <a:effectLst/>
                <a:latin typeface="Calibri" panose="020F0502020204030204" pitchFamily="34" charset="0"/>
                <a:ea typeface="Calibri" panose="020F0502020204030204" pitchFamily="34" charset="0"/>
                <a:cs typeface="Times New Roman" panose="02020603050405020304" pitchFamily="18" charset="0"/>
              </a:rPr>
              <a:t>ий.</a:t>
            </a:r>
            <a:r>
              <a:rPr lang="ru-RU" sz="1800" spc="16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b="1" dirty="0">
              <a:ea typeface="Calibri" panose="020F0502020204030204" pitchFamily="34" charset="0"/>
              <a:cs typeface="Times New Roman" panose="02020603050405020304" pitchFamily="18" charset="0"/>
            </a:endParaRPr>
          </a:p>
        </p:txBody>
      </p:sp>
      <p:pic>
        <p:nvPicPr>
          <p:cNvPr id="15" name="Рисунок 14">
            <a:extLst>
              <a:ext uri="{FF2B5EF4-FFF2-40B4-BE49-F238E27FC236}">
                <a16:creationId xmlns:a16="http://schemas.microsoft.com/office/drawing/2014/main" xmlns="" id="{6A197E7F-059B-4001-B77E-77BE01E4C402}"/>
              </a:ext>
            </a:extLst>
          </p:cNvPr>
          <p:cNvPicPr>
            <a:picLocks noChangeAspect="1"/>
          </p:cNvPicPr>
          <p:nvPr/>
        </p:nvPicPr>
        <p:blipFill>
          <a:blip r:embed="rId5"/>
          <a:stretch>
            <a:fillRect/>
          </a:stretch>
        </p:blipFill>
        <p:spPr>
          <a:xfrm>
            <a:off x="0" y="6161778"/>
            <a:ext cx="4401655" cy="635039"/>
          </a:xfrm>
          <a:prstGeom prst="rect">
            <a:avLst/>
          </a:prstGeom>
        </p:spPr>
      </p:pic>
      <p:pic>
        <p:nvPicPr>
          <p:cNvPr id="16" name="Рисунок 15">
            <a:extLst>
              <a:ext uri="{FF2B5EF4-FFF2-40B4-BE49-F238E27FC236}">
                <a16:creationId xmlns:a16="http://schemas.microsoft.com/office/drawing/2014/main" xmlns="" id="{28C3EE21-EF4A-4692-AB9B-9364A6756592}"/>
              </a:ext>
            </a:extLst>
          </p:cNvPr>
          <p:cNvPicPr>
            <a:picLocks noChangeAspect="1"/>
          </p:cNvPicPr>
          <p:nvPr/>
        </p:nvPicPr>
        <p:blipFill>
          <a:blip r:embed="rId6"/>
          <a:stretch>
            <a:fillRect/>
          </a:stretch>
        </p:blipFill>
        <p:spPr>
          <a:xfrm>
            <a:off x="6300192" y="6029141"/>
            <a:ext cx="2049948" cy="767676"/>
          </a:xfrm>
          <a:prstGeom prst="rect">
            <a:avLst/>
          </a:prstGeom>
        </p:spPr>
      </p:pic>
      <p:pic>
        <p:nvPicPr>
          <p:cNvPr id="17" name="Рисунок 16">
            <a:extLst>
              <a:ext uri="{FF2B5EF4-FFF2-40B4-BE49-F238E27FC236}">
                <a16:creationId xmlns:a16="http://schemas.microsoft.com/office/drawing/2014/main" xmlns="" id="{4E9C8ACC-EB02-45B5-B7A0-B21E62B067FF}"/>
              </a:ext>
            </a:extLst>
          </p:cNvPr>
          <p:cNvPicPr>
            <a:picLocks noChangeAspect="1"/>
          </p:cNvPicPr>
          <p:nvPr/>
        </p:nvPicPr>
        <p:blipFill rotWithShape="1">
          <a:blip r:embed="rId5"/>
          <a:srcRect r="78117"/>
          <a:stretch/>
        </p:blipFill>
        <p:spPr>
          <a:xfrm>
            <a:off x="5247220" y="6095459"/>
            <a:ext cx="963216" cy="635039"/>
          </a:xfrm>
          <a:prstGeom prst="rect">
            <a:avLst/>
          </a:prstGeom>
        </p:spPr>
      </p:pic>
      <p:sp>
        <p:nvSpPr>
          <p:cNvPr id="19" name="TextBox 18">
            <a:extLst>
              <a:ext uri="{FF2B5EF4-FFF2-40B4-BE49-F238E27FC236}">
                <a16:creationId xmlns:a16="http://schemas.microsoft.com/office/drawing/2014/main" xmlns="" id="{ED14908B-8229-45F2-98A7-2B89C7026DE0}"/>
              </a:ext>
            </a:extLst>
          </p:cNvPr>
          <p:cNvSpPr txBox="1"/>
          <p:nvPr/>
        </p:nvSpPr>
        <p:spPr>
          <a:xfrm>
            <a:off x="5462256" y="6363531"/>
            <a:ext cx="145788" cy="369332"/>
          </a:xfrm>
          <a:prstGeom prst="rect">
            <a:avLst/>
          </a:prstGeom>
          <a:solidFill>
            <a:schemeClr val="bg1"/>
          </a:solidFill>
        </p:spPr>
        <p:txBody>
          <a:bodyPr wrap="square" rtlCol="0">
            <a:spAutoFit/>
          </a:bodyPr>
          <a:lstStyle/>
          <a:p>
            <a:r>
              <a:rPr lang="en-US" dirty="0"/>
              <a:t>2</a:t>
            </a:r>
            <a:endParaRPr lang="ru-RU" dirty="0"/>
          </a:p>
        </p:txBody>
      </p:sp>
    </p:spTree>
    <p:extLst>
      <p:ext uri="{BB962C8B-B14F-4D97-AF65-F5344CB8AC3E}">
        <p14:creationId xmlns:p14="http://schemas.microsoft.com/office/powerpoint/2010/main" val="42775627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1722</Words>
  <Application>Microsoft Office PowerPoint</Application>
  <PresentationFormat>Экран (4:3)</PresentationFormat>
  <Paragraphs>135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Искусственные нейронные сети</vt:lpstr>
      <vt:lpstr>Презентация PowerPoint</vt:lpstr>
      <vt:lpstr>Свойства нейронных сетей</vt:lpstr>
      <vt:lpstr>Преимущества нейронных сетей </vt:lpstr>
      <vt:lpstr>Области применения нейронных сетей</vt:lpstr>
      <vt:lpstr>Модель искусственного нейрона</vt:lpstr>
      <vt:lpstr>Виды функций активации</vt:lpstr>
      <vt:lpstr>Виды функций активации</vt:lpstr>
      <vt:lpstr>Виды функций активации</vt:lpstr>
      <vt:lpstr>Классификация искусственных нейронных сетей</vt:lpstr>
      <vt:lpstr>Презентация PowerPoint</vt:lpstr>
      <vt:lpstr>Презентация PowerPoint</vt:lpstr>
      <vt:lpstr>Презентация PowerPoint</vt:lpstr>
      <vt:lpstr>Этапы проектирования искусственной нейронной сети </vt:lpstr>
      <vt:lpstr>Этапы проектирования искусственной нейронной сети </vt:lpstr>
      <vt:lpstr>Этапы проектирования искусственной нейронной сети </vt:lpstr>
      <vt:lpstr>Факторы, влияющие на обучение нейронных сетей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Искусственные нейронные сети</dc:title>
  <dc:creator>Деканат ЦиТХИн</dc:creator>
  <cp:lastModifiedBy>GAPS</cp:lastModifiedBy>
  <cp:revision>36</cp:revision>
  <dcterms:created xsi:type="dcterms:W3CDTF">2020-10-12T11:55:13Z</dcterms:created>
  <dcterms:modified xsi:type="dcterms:W3CDTF">2020-10-14T06:36:14Z</dcterms:modified>
</cp:coreProperties>
</file>