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9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3" r:id="rId39"/>
    <p:sldId id="291" r:id="rId40"/>
    <p:sldId id="292" r:id="rId41"/>
    <p:sldId id="294" r:id="rId42"/>
    <p:sldId id="295" r:id="rId43"/>
    <p:sldId id="296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7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outlineViewPr>
    <p:cViewPr>
      <p:scale>
        <a:sx n="33" d="100"/>
        <a:sy n="33" d="100"/>
      </p:scale>
      <p:origin x="0" y="-1303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72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41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74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507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92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05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9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37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75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91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222DA-3540-47D4-90B2-3F2200135250}" type="datetimeFigureOut">
              <a:rPr lang="ru-RU" smtClean="0"/>
              <a:t>19.03.2023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7776-DDBA-4FF4-8B4C-4CE290174FD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58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Лекция 10 по дисциплине «Безопасность жизнедеятельности»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>
                <a:solidFill>
                  <a:prstClr val="black"/>
                </a:solidFill>
              </a:rPr>
              <a:t>Тема 4 Пожарная безопасность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доцент, к.т.н., Трифонова Татьяна Евгеньевна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48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475" y="1293962"/>
            <a:ext cx="11309231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Индикаторы обнаружения взрывов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Взрывы в замкнутых объемах сопровождаются </a:t>
            </a:r>
            <a:r>
              <a:rPr lang="ru-RU" sz="2400" b="1" dirty="0">
                <a:ea typeface="Times New Roman" panose="02020603050405020304" pitchFamily="18" charset="0"/>
              </a:rPr>
              <a:t>световым излучением, повышением температуры и давления, а также ионизацией газа.</a:t>
            </a:r>
            <a:r>
              <a:rPr lang="ru-RU" sz="2400" dirty="0">
                <a:ea typeface="Times New Roman" panose="02020603050405020304" pitchFamily="18" charset="0"/>
              </a:rPr>
              <a:t> Обнаружить взрыв в аппарате можно по любому из этих проявлений.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Индикатор взрыва АСПВ </a:t>
            </a:r>
            <a:r>
              <a:rPr lang="ru-RU" sz="2400" dirty="0">
                <a:ea typeface="Times New Roman" panose="02020603050405020304" pitchFamily="18" charset="0"/>
              </a:rPr>
              <a:t>представляет собой устройство, преобразующее один из указанных параметров в электрический сигнал.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474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648" y="55358"/>
            <a:ext cx="724618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Взрывоподавляющие устройства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отечественной промышленности для впрыска жидких огнетушащих веществ наибольшее распространение находят взрывоподавители </a:t>
            </a:r>
            <a:r>
              <a:rPr lang="ru-RU" sz="2400" b="1" dirty="0">
                <a:ea typeface="Times New Roman" panose="02020603050405020304" pitchFamily="18" charset="0"/>
              </a:rPr>
              <a:t>типа гидропушка.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/>
              <a:t>При срабатывании пирозаряда </a:t>
            </a:r>
            <a:r>
              <a:rPr lang="ru-RU" sz="2400" i="1" dirty="0"/>
              <a:t>2</a:t>
            </a:r>
            <a:r>
              <a:rPr lang="ru-RU" sz="2400" dirty="0"/>
              <a:t> в камере А резко повышается давление, которое разрушает мембраны </a:t>
            </a:r>
            <a:r>
              <a:rPr lang="ru-RU" sz="2400" i="1" dirty="0"/>
              <a:t>4.</a:t>
            </a:r>
            <a:r>
              <a:rPr lang="ru-RU" sz="2400" dirty="0"/>
              <a:t> Жидкость оказывается под давлением, практически равным давлению в камере А. Истечение жидкости, сопровождаемое перемещением поршня 3, приводит к быстрому опусканию насадки 7 в крайнее нижнее положение до упора в выступ корпуса. При этом перфорированная часть насадки полностью выйдет из корпуса гидропушки в полость аппарата.</a:t>
            </a:r>
            <a:endParaRPr lang="ru-RU" sz="2400" b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FullSizeRender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4593" y="55358"/>
            <a:ext cx="3060000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32453" y="5995358"/>
            <a:ext cx="4859547" cy="86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Общий вид гидропушки: 1 – крышка;  2 – пирозаряд;  3- поршень;  4 – мембраны;  5- корпус;  6 – огнетушащее вещество;  7 – распылительная насадка</a:t>
            </a:r>
          </a:p>
        </p:txBody>
      </p:sp>
    </p:spTree>
    <p:extLst>
      <p:ext uri="{BB962C8B-B14F-4D97-AF65-F5344CB8AC3E}">
        <p14:creationId xmlns:p14="http://schemas.microsoft.com/office/powerpoint/2010/main" val="3463344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79" y="1138687"/>
            <a:ext cx="11378242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</a:rPr>
              <a:t>Оросители</a:t>
            </a:r>
            <a:r>
              <a:rPr lang="ru-RU" sz="2400" dirty="0"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предназначены для продолжительного введения огнетушащего вещества в полость защищаемого аппарата или трубопровода с целью охлаждения продуктов сгорания и предотвращения повторных воспламенении в аппаратах или распространения пламени по трубопроводу.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4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585" y="1431984"/>
            <a:ext cx="1130923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К основным исполнительным органам АСПВ</a:t>
            </a:r>
            <a:r>
              <a:rPr lang="ru-RU" sz="2400" dirty="0">
                <a:ea typeface="Times New Roman" panose="02020603050405020304" pitchFamily="18" charset="0"/>
              </a:rPr>
              <a:t> относятся быстродействующие </a:t>
            </a:r>
            <a:r>
              <a:rPr lang="ru-RU" sz="2400" b="1" dirty="0">
                <a:ea typeface="Times New Roman" panose="02020603050405020304" pitchFamily="18" charset="0"/>
              </a:rPr>
              <a:t>пламеотсекатели,</a:t>
            </a:r>
            <a:r>
              <a:rPr lang="ru-RU" sz="2400" dirty="0">
                <a:ea typeface="Times New Roman" panose="02020603050405020304" pitchFamily="18" charset="0"/>
              </a:rPr>
              <a:t> не допускающие распространения пламени по технологическим коммуникациям в другое оборудование данного производства.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ea typeface="Times New Roman" panose="02020603050405020304" pitchFamily="18" charset="0"/>
              </a:rPr>
              <a:t>Пламеотсекатель</a:t>
            </a:r>
            <a:r>
              <a:rPr lang="ru-RU" sz="2400" dirty="0">
                <a:ea typeface="Times New Roman" panose="02020603050405020304" pitchFamily="18" charset="0"/>
              </a:rPr>
              <a:t> служит для локализации взрывов в оборудовании. </a:t>
            </a:r>
          </a:p>
          <a:p>
            <a:pPr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Существуют песчаный и мембранный пламеотсекатели.</a:t>
            </a:r>
          </a:p>
          <a:p>
            <a:r>
              <a:rPr lang="ru-RU" sz="2400" dirty="0"/>
              <a:t>Пламеотсекатель не обеспечивает герметичного перекрытия трубопроводов, но полностью исключает прохождение пламени.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5076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287" y="1242204"/>
            <a:ext cx="11378242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качестве огнетушащих веществ для АСПВ за рубежом широко распространены различные бром-. хлор-, фторпроизводные метана и этана. В системе «Радуга» в качестве огнетушащего вещества используется </a:t>
            </a:r>
            <a:r>
              <a:rPr lang="ru-RU" sz="2400" b="1" dirty="0">
                <a:ea typeface="Times New Roman" panose="02020603050405020304" pitchFamily="18" charset="0"/>
              </a:rPr>
              <a:t>вода</a:t>
            </a:r>
            <a:r>
              <a:rPr lang="ru-RU" sz="2400" dirty="0"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Для подавления взрывов могут применяться </a:t>
            </a:r>
            <a:r>
              <a:rPr lang="ru-RU" sz="2400" b="1" dirty="0">
                <a:ea typeface="Times New Roman" panose="02020603050405020304" pitchFamily="18" charset="0"/>
              </a:rPr>
              <a:t>порошковые составы </a:t>
            </a:r>
            <a:r>
              <a:rPr lang="ru-RU" sz="2400" dirty="0">
                <a:ea typeface="Times New Roman" panose="02020603050405020304" pitchFamily="18" charset="0"/>
              </a:rPr>
              <a:t>на основе карбонатов и бикарбонатов натрия и калия, аммониевых солей фосфорной, серной, борной и щавелевой кислот, комбинированные составы.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04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7" y="146649"/>
            <a:ext cx="11913079" cy="75912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+mn-lt"/>
              </a:rPr>
              <a:t>2. Взрывозащита методом флегматизации взрывоопасной среды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37" y="1337095"/>
            <a:ext cx="11973465" cy="527119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Метод флегматизации </a:t>
            </a:r>
            <a:r>
              <a:rPr lang="ru-RU" sz="2400" dirty="0"/>
              <a:t>основан на разбавлении взрывоопасной среды до состояния, когда эта среда не способна распространять пламя.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Флегматизирующее устройство </a:t>
            </a:r>
            <a:r>
              <a:rPr lang="ru-RU" sz="2400" dirty="0"/>
              <a:t>представляет собой автоматический быстродействующий огнетушитель, который срабатывает по сигналу индикатора взрыва.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При этом освобождается выходное отверстие и флегматизирующая смесь под давлением вытесняющего газа вспрыскивается в защищаемый объем. Метод флегматизации обычно применяют в сочетании с другими методами или устройствами.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43266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06" y="365126"/>
            <a:ext cx="10862094" cy="12393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3. Блокирование взрыва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287" y="1690688"/>
            <a:ext cx="1164566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Для этого используют </a:t>
            </a:r>
            <a:r>
              <a:rPr lang="ru-RU" sz="2400" b="1" dirty="0"/>
              <a:t>отсекающие устройства (</a:t>
            </a:r>
            <a:r>
              <a:rPr lang="ru-RU" sz="2400" dirty="0"/>
              <a:t>отсечные клапаны или отсекатели), которые приводятся в действие  по сигналу индикатора взрыва.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Отсекатели и флегматизирующие устройства устанавливают на вводных и выводных коммуникациях потенциально взрывоопасного аппарата.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Обычно отсечными клапанами обеспечивают защиту наиболее «слабых» аппаратов технологической нитки.</a:t>
            </a:r>
          </a:p>
        </p:txBody>
      </p:sp>
    </p:spTree>
    <p:extLst>
      <p:ext uri="{BB962C8B-B14F-4D97-AF65-F5344CB8AC3E}">
        <p14:creationId xmlns:p14="http://schemas.microsoft.com/office/powerpoint/2010/main" val="178436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0815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+mn-lt"/>
              </a:rPr>
              <a:t>4. Автоматическое прекращение работы технологической схемы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Специальное устройство срабатывает от индикатора взрыва, автоматически прекращает работу всей технологической нитки или отдельной группы аппаратов.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Как правило, этот способ сочетается в различных вариантах с другими активными методами взрывозащиты.</a:t>
            </a:r>
          </a:p>
        </p:txBody>
      </p:sp>
    </p:spTree>
    <p:extLst>
      <p:ext uri="{BB962C8B-B14F-4D97-AF65-F5344CB8AC3E}">
        <p14:creationId xmlns:p14="http://schemas.microsoft.com/office/powerpoint/2010/main" val="1170510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5. Контроль за накоплением горючих газов и паров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386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Этот контроль осуществляется с помощью специальных газоанализаторов и газосигнализаторов.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01992" y="3364302"/>
            <a:ext cx="5477773" cy="282946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16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6. Аварийное вентилирование помещений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Аварийное вентилирование помещений является одним из наиболее распространенных традиционных способов предупреждения образования взрывоопасных сред.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Основной показатель работы вентиляции - кратность воздухообмена. </a:t>
            </a:r>
          </a:p>
        </p:txBody>
      </p:sp>
    </p:spTree>
    <p:extLst>
      <p:ext uri="{BB962C8B-B14F-4D97-AF65-F5344CB8AC3E}">
        <p14:creationId xmlns:p14="http://schemas.microsoft.com/office/powerpoint/2010/main" val="96727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62005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atin typeface="+mn-lt"/>
              </a:rPr>
              <a:t>Пожаро- и взрывозащита оборудования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33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994" y="2253203"/>
            <a:ext cx="10515600" cy="110247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+mn-lt"/>
              </a:rPr>
              <a:t>Пассивные способы защиты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4569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925" y="1311216"/>
            <a:ext cx="1170604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К </a:t>
            </a:r>
            <a:r>
              <a:rPr lang="ru-RU" sz="2400" b="1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пассивным способам </a:t>
            </a:r>
            <a:r>
              <a:rPr lang="ru-RU" sz="24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защиты технологического оборудования от разрушения давлением относится один из самых распространенных способов.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Принцип их действия заключается в ослаблении разрушительного действия взрыва за счет своевременного сброса из объекта защиты избыточного давления. </a:t>
            </a:r>
          </a:p>
          <a:p>
            <a:pPr>
              <a:spcBef>
                <a:spcPts val="600"/>
              </a:spcBef>
            </a:pPr>
            <a:r>
              <a:rPr lang="ru-RU" sz="2400" dirty="0"/>
              <a:t>Все эти устройства срабатывают при повышении давления сверх установленных пределов.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715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497" y="63201"/>
            <a:ext cx="10473905" cy="85119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1. Предохранительные мембраны</a:t>
            </a:r>
            <a:r>
              <a:rPr lang="ru-RU" sz="2800" dirty="0"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540" y="1138685"/>
            <a:ext cx="6711351" cy="4097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Представляют собой специально ослабленную часть защищаемого аппарата и срабатывают при рассчитанном давлении. </a:t>
            </a:r>
          </a:p>
          <a:p>
            <a:pPr marL="0" indent="0">
              <a:buNone/>
            </a:pPr>
            <a:r>
              <a:rPr lang="ru-RU" sz="2400" b="1" dirty="0"/>
              <a:t>Предохранительные мембраны </a:t>
            </a:r>
            <a:r>
              <a:rPr lang="ru-RU" sz="2400" dirty="0"/>
              <a:t>обычно изготавливают из тонколистового проката пластичных материалов: алюминия, нержавеющей стали, меди, латуни, полиэтиленовой и фторопластовой пленок и др.</a:t>
            </a:r>
          </a:p>
          <a:p>
            <a:pPr marL="0" indent="0">
              <a:buNone/>
            </a:pPr>
            <a:r>
              <a:rPr lang="ru-RU" sz="2400" dirty="0"/>
              <a:t>По характеру разрушения различают: разрывные, ломающиеся, срезные, хлопающие и специальные предохранительные мембраны.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01896" y="247261"/>
            <a:ext cx="3528000" cy="2016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93" t="-862" r="-2736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05896" y="2346385"/>
            <a:ext cx="4320000" cy="43200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2644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09" y="276045"/>
            <a:ext cx="11593902" cy="633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Преимущества мембран: 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предельная простота конструкции,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быстрота действия, малая инерционность, 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полная герметизация сбросного отверстия до срабатывания мембраны.</a:t>
            </a:r>
          </a:p>
          <a:p>
            <a:pPr>
              <a:spcBef>
                <a:spcPts val="600"/>
              </a:spcBef>
            </a:pPr>
            <a:r>
              <a:rPr lang="ru-RU" sz="2400" spc="1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/>
              <a:t>Недостатки: 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срабатывание мембран всегда приводит к выбросу в атмосферу большого количества токсичных газов, что вызывает загрязнение окружающей среды токсичными газами;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создает возможность вторичных взрывов;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во время выброса горящих газов через отверстия образуются мощные очаги пламени, которые могут стать причиной пожара;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 использовании мембран необходимо принимать меры, исключающие искрообразование и травмирование обслуживающего персонала осколками мембран при их срабатывании;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 </a:t>
            </a:r>
            <a:r>
              <a:rPr lang="ru-RU" sz="2400" dirty="0"/>
              <a:t>одноразовость.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954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2. Предохранительный клапан</a:t>
            </a:r>
            <a:r>
              <a:rPr lang="ru-RU" sz="2800" dirty="0">
                <a:latin typeface="+mn-lt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3358"/>
            <a:ext cx="7710577" cy="4753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Представляет собой устройство автоматического действия, предназначенное для выпуска из емкостей и трубопроводов излишнего количества газа, пара или жидкости при превышении давления сверх установленных пределов.</a:t>
            </a:r>
          </a:p>
          <a:p>
            <a:pPr marL="0" indent="0">
              <a:buNone/>
            </a:pPr>
            <a:r>
              <a:rPr lang="ru-RU" sz="2400" dirty="0"/>
              <a:t>Предохранительные клапаны устанавливают в местах, доступных для их осмотра, монтажа и демонтажа.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14604" y="1121434"/>
            <a:ext cx="2786332" cy="3510951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3736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849" y="494520"/>
            <a:ext cx="10818962" cy="49751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3. Огнепреградитель сухого типа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Защитное устройство</a:t>
            </a:r>
            <a:r>
              <a:rPr lang="ru-RU" sz="2400" dirty="0"/>
              <a:t>, которое устанавливают на трубопроводе, свободно пропускающее поток газопаровоздушной смеси или жидкости через пламегасящий элемент и способствующее локализации пламени.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Принцип работы огнепреградителя основан на гашении пламени в узких каналах в результате потери тепла</a:t>
            </a:r>
            <a:r>
              <a:rPr lang="ru-RU" sz="2400" b="1" dirty="0"/>
              <a:t> </a:t>
            </a:r>
            <a:r>
              <a:rPr lang="ru-RU" sz="2400" dirty="0"/>
              <a:t>из зоны реакции к стенкам каналов.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Насадка огнепреградителя </a:t>
            </a:r>
            <a:r>
              <a:rPr lang="ru-RU" sz="2400" dirty="0"/>
              <a:t>разбивает движущуюся горючую смесь на тонкие струйки, что резко увеличивает тепловыделение и распространение пламени прекращается.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3561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770" y="405442"/>
            <a:ext cx="631453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По типу пламегосящего элемента огнепреградители подразделяются на: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 </a:t>
            </a:r>
            <a:r>
              <a:rPr lang="ru-RU" sz="2400" b="1" dirty="0">
                <a:ea typeface="Times New Roman" panose="02020603050405020304" pitchFamily="18" charset="0"/>
              </a:rPr>
              <a:t>сетчатые; кассетные; из гранулированного материала и из пористого материала.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</a:rPr>
              <a:t>В качестве пламегасящего элемента в сухих огнепреградителях используют насадки из гранулированных тел (</a:t>
            </a:r>
            <a:r>
              <a:rPr lang="ru-RU" sz="2400" b="1" dirty="0">
                <a:ea typeface="Times New Roman" panose="02020603050405020304" pitchFamily="18" charset="0"/>
              </a:rPr>
              <a:t>шарики, кольца, гравий</a:t>
            </a:r>
            <a:r>
              <a:rPr lang="ru-RU" sz="2400" dirty="0">
                <a:ea typeface="Times New Roman" panose="02020603050405020304" pitchFamily="18" charset="0"/>
              </a:rPr>
              <a:t>), из волокон (</a:t>
            </a:r>
            <a:r>
              <a:rPr lang="ru-RU" sz="2400" b="1">
                <a:ea typeface="Times New Roman" panose="02020603050405020304" pitchFamily="18" charset="0"/>
              </a:rPr>
              <a:t>асбестовое волокно, </a:t>
            </a:r>
            <a:r>
              <a:rPr lang="ru-RU" sz="2400" b="1" dirty="0">
                <a:ea typeface="Times New Roman" panose="02020603050405020304" pitchFamily="18" charset="0"/>
              </a:rPr>
              <a:t>стеклянная вата</a:t>
            </a:r>
            <a:r>
              <a:rPr lang="ru-RU" sz="2400" dirty="0">
                <a:ea typeface="Times New Roman" panose="02020603050405020304" pitchFamily="18" charset="0"/>
              </a:rPr>
              <a:t>), кассеты с прямыми узкими каналами, </a:t>
            </a:r>
            <a:r>
              <a:rPr lang="ru-RU" sz="2400" b="1" dirty="0">
                <a:ea typeface="Times New Roman" panose="02020603050405020304" pitchFamily="18" charset="0"/>
              </a:rPr>
              <a:t>сетчатые элементы,</a:t>
            </a:r>
            <a:r>
              <a:rPr lang="ru-RU" sz="2400" dirty="0">
                <a:ea typeface="Times New Roman" panose="02020603050405020304" pitchFamily="18" charset="0"/>
              </a:rPr>
              <a:t> элементы </a:t>
            </a:r>
            <a:r>
              <a:rPr lang="ru-RU" sz="2400" b="1" dirty="0">
                <a:ea typeface="Times New Roman" panose="02020603050405020304" pitchFamily="18" charset="0"/>
              </a:rPr>
              <a:t>из пористых металлокерамических и</a:t>
            </a:r>
            <a:r>
              <a:rPr lang="ru-RU" sz="2400" dirty="0">
                <a:ea typeface="Times New Roman" panose="02020603050405020304" pitchFamily="18" charset="0"/>
              </a:rPr>
              <a:t> металловолокнистых материалов.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FullSizeRender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305" y="1430187"/>
            <a:ext cx="56769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84112" y="3873261"/>
            <a:ext cx="5607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Схемы огнепреградителей с различными типами насадок:  а – горизонтальные сетки;  б – вертикальные сетки; в – гравий, шарики, кольца;  г – пластины с прямыми каналами;   д – спиральные свернутые ленты с наклонными гофрами;  е – металлокерамические насадки; 1 – корпус; 2 – пламегасящий элемент;  3 – решетка;  4 – прокладки и крепежные устройства</a:t>
            </a:r>
          </a:p>
        </p:txBody>
      </p:sp>
    </p:spTree>
    <p:extLst>
      <p:ext uri="{BB962C8B-B14F-4D97-AF65-F5344CB8AC3E}">
        <p14:creationId xmlns:p14="http://schemas.microsoft.com/office/powerpoint/2010/main" val="75644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55" y="89079"/>
            <a:ext cx="10620555" cy="713177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4. Жидкостные предохранительные затворы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155" y="923026"/>
            <a:ext cx="6866625" cy="546959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Защитные устройства, гашение пламени в которых происходит в момент барботажа горящей газообразной смеси через слой жидкости.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Конструкции гидрозатворов весьма разнообразны.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Кроме того, гидрозатворы должны надежно задерживать распространение взрывной волны.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Горящая смесь проходит через слой жидкости при этом происходит дробление газового потока на пузырьки или струйки.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Прекращению горения способствует насыщение горящей смеси парами жидкости, через которую смесь барботирует.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pic>
        <p:nvPicPr>
          <p:cNvPr id="4" name="Рисунок 3" descr="FullSizeRender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746" y="3943902"/>
            <a:ext cx="3924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01097" y="6034906"/>
            <a:ext cx="4921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Гидравлический затвор в виде U – образного колена на линии: 1- гидравлический затвор;  2- пробка;  3-  аппарат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1630" r="49335" b="2754"/>
          <a:stretch/>
        </p:blipFill>
        <p:spPr>
          <a:xfrm>
            <a:off x="8571643" y="133564"/>
            <a:ext cx="3096000" cy="36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08" y="71828"/>
            <a:ext cx="10637807" cy="4802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5. Сухие затворы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29" y="552091"/>
            <a:ext cx="7172401" cy="5565905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dirty="0"/>
              <a:t>В тех случаях, когда по трубопроводам транспортируются твердые сгораемые измельченные материалы, при появлении огня возможно его распространение навстречу движению горючего вещества.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/>
              <a:t>Для ликвидации этого на трубопроводах устанавливают сухие затворы. Сухой затвор, заполняющий все сечение трубы, исключает на этом участке воздушное пространство и, следовательно, возможность распространения пламени.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/>
              <a:t>Чаще всего, для этих целей применяют шнековый питатель, на валу которого перед выходным патрубком снято несколько витков.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2200" dirty="0"/>
              <a:t>С помощью такого устройства во внутреннем объеме шнека образуется пробка из транспортируемого материала. </a:t>
            </a:r>
          </a:p>
        </p:txBody>
      </p:sp>
      <p:pic>
        <p:nvPicPr>
          <p:cNvPr id="4" name="Рисунок 3" descr="FullSizeRender 7"/>
          <p:cNvPicPr/>
          <p:nvPr/>
        </p:nvPicPr>
        <p:blipFill>
          <a:blip r:embed="rId2" cstate="print"/>
          <a:srcRect t="15727" b="5045"/>
          <a:stretch>
            <a:fillRect/>
          </a:stretch>
        </p:blipFill>
        <p:spPr bwMode="auto">
          <a:xfrm>
            <a:off x="7607173" y="552091"/>
            <a:ext cx="4500000" cy="27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23230" y="3252091"/>
            <a:ext cx="4917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Шнековый затвор на линии  транспортирования твердых измельченных материалов:  </a:t>
            </a:r>
          </a:p>
          <a:p>
            <a:r>
              <a:rPr lang="ru-RU" dirty="0"/>
              <a:t>1 – шнек;  2- корпус;  3 – зубчатая передача;</a:t>
            </a:r>
          </a:p>
          <a:p>
            <a:r>
              <a:rPr lang="ru-RU" dirty="0"/>
              <a:t>4- загрузочная воронка;  5- патрубок для отводящей трубы</a:t>
            </a:r>
          </a:p>
        </p:txBody>
      </p:sp>
    </p:spTree>
    <p:extLst>
      <p:ext uri="{BB962C8B-B14F-4D97-AF65-F5344CB8AC3E}">
        <p14:creationId xmlns:p14="http://schemas.microsoft.com/office/powerpoint/2010/main" val="1607442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964" y="0"/>
            <a:ext cx="10724072" cy="47163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6. Автоматически действующие задвижки и заслонки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638" y="586597"/>
            <a:ext cx="6547449" cy="613338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Для установки на воздуховодах, в местах прохода труб через глухие стены из одного помещения в другое, перед вентиляторами устанавливают различного типа задвижки и заслонки.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Действие их состоит в том, что они перекрывают сечение трубы и тем самым прекращают движение смеси и распространение пламени.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Сигнал датчика, реагирующего либо на повышение температуры, либо на излучение, либо на дым, передается на исполнительный механизм, который приводит в действие задвижку или шибер. Автоматически действующие задвижки или заслонки имеют обычно вращающийся или падающий шибер. 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endParaRPr lang="ru-RU" sz="2400" dirty="0"/>
          </a:p>
        </p:txBody>
      </p:sp>
      <p:pic>
        <p:nvPicPr>
          <p:cNvPr id="4" name="Рисунок 3" descr="FullSizeRender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5087" y="1015222"/>
            <a:ext cx="54768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25087" y="3451766"/>
            <a:ext cx="5417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Схемы простейших автоматически действующих заслонок и задвижек:  а – с грузом на поворачивающейся заслонке;  б-  с противовесом на  поворачивающейся заслонке; в – с падающим шибером; 1 – трубопровод;  2- заслонка (шибер); 3 – ось заслонки; 4 – груз;  5- привод заслонки (тросик с тугоплавким замком); 6- противовес</a:t>
            </a:r>
          </a:p>
        </p:txBody>
      </p:sp>
    </p:spTree>
    <p:extLst>
      <p:ext uri="{BB962C8B-B14F-4D97-AF65-F5344CB8AC3E}">
        <p14:creationId xmlns:p14="http://schemas.microsoft.com/office/powerpoint/2010/main" val="8083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6141" y="1604682"/>
            <a:ext cx="110983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К самым эффективным методам пожаро-взрывозащиты относится замена пожаро-взрывоопасных процессов на безопасные путем исключения из технологических процессов пожаро- и взрывоопасных веществ и материалов еще на стадии проектирования производства, </a:t>
            </a:r>
            <a:r>
              <a:rPr lang="ru-RU" sz="2400" dirty="0"/>
              <a:t>но осуществить это на практике удается крайне редко.</a:t>
            </a: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2400" dirty="0"/>
              <a:t>Более доступна замена отдельных пожаро- и взрывоопасных операций на менее опасные.</a:t>
            </a:r>
          </a:p>
          <a:p>
            <a:r>
              <a:rPr lang="ru-RU" sz="2400" dirty="0"/>
              <a:t>В настоящее время широко используются активные и пассивные средства взрывозащиты.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7051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38" y="2484408"/>
            <a:ext cx="12051102" cy="1198983"/>
          </a:xfrm>
        </p:spPr>
        <p:txBody>
          <a:bodyPr>
            <a:normAutofit/>
          </a:bodyPr>
          <a:lstStyle/>
          <a:p>
            <a:pPr algn="ctr"/>
            <a:r>
              <a:rPr lang="ru-RU" sz="2800" b="1" cap="all" dirty="0">
                <a:latin typeface="+mn-lt"/>
              </a:rPr>
              <a:t>эЛЕКТРООБОРУДОВАНИЕ ВО ВЗРЫВООПАСНЫХ И ПОЖАРООПАСНЫХ ЗОНАХ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2491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15" y="1561381"/>
            <a:ext cx="11499012" cy="224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Электроустановками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называется совокупность машин, аппаратов, линий и вспомогательного оборудования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(вместе с сооружениями и помещениями, в которых они установлены), предназначенных для производства, преобразования, трансформации, передачи, распределения электрической энергии и преобразования ее в другой вид энергии.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81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035" y="1716656"/>
            <a:ext cx="639217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Электроустановки монтируются и эксплуатируются в соответствии с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Правилами устройства электроустановок (ПУЭ)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, Правилами эксплуатации электроустановок потребителей (ПЭЭП), Правилами техники безопасности при эксплуатации электроустановок потребителей (ПТБ) и другими нормативными документами. 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72400" y="1509623"/>
            <a:ext cx="3381555" cy="376974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502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08" y="1483744"/>
            <a:ext cx="1154214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На производстве используются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наружные или внутренние электроустановки.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Открытыми или наружными ЭУ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называются электроустановки, не защищенные зданием от атмосферных воздействий. ЭУ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защищенные только навесами, сетчатыми ограждениями и т.п., рассматриваются как наружные.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Закрытыми или внутренними ЭУ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называются электроустановки, размещенные внутри здания, защищающего их от атмосферных воздействий.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80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6816" y="690112"/>
            <a:ext cx="6685471" cy="5032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2400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Взрывозащищенное электрооборудование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‑ это</a:t>
            </a:r>
          </a:p>
          <a:p>
            <a:pPr algn="just">
              <a:lnSpc>
                <a:spcPct val="108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электрооборудование, в котором предусмотрены конструктивные меры по устранению или затруднению возможности воспламенения окружающей его взрывоопасной среды вследствие эксплуатации этого электрооборудования.</a:t>
            </a:r>
          </a:p>
          <a:p>
            <a:pPr algn="just">
              <a:lnSpc>
                <a:spcPct val="108000"/>
              </a:lnSpc>
            </a:pPr>
            <a:r>
              <a:rPr lang="ru-RU" sz="2400" b="1" dirty="0"/>
              <a:t> К </a:t>
            </a:r>
            <a:r>
              <a:rPr lang="ru-RU" sz="2400" b="1" i="1" dirty="0"/>
              <a:t>взрывоопасной зоне</a:t>
            </a:r>
            <a:r>
              <a:rPr lang="ru-RU" sz="2400" dirty="0"/>
              <a:t> относится помещение или ограниченное пространство в помещении или наружной установке, в котором имеются или могут образоваться взрывоопасные смеси. </a:t>
            </a:r>
          </a:p>
          <a:p>
            <a:pPr algn="just">
              <a:lnSpc>
                <a:spcPct val="108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82618" y="414068"/>
            <a:ext cx="4416725" cy="4839419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2048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Классификация взрывоопасных зон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1. В зависимости </a:t>
            </a:r>
            <a:r>
              <a:rPr lang="ru-RU" b="1" dirty="0"/>
              <a:t>от частоты и длительности присутствия взрывоопасной смеси</a:t>
            </a:r>
            <a:r>
              <a:rPr lang="ru-RU" dirty="0"/>
              <a:t> взрывоопасные зоны подразделяются на следующие классы:</a:t>
            </a:r>
          </a:p>
          <a:p>
            <a:pPr marL="0" indent="0">
              <a:buNone/>
            </a:pPr>
            <a:r>
              <a:rPr lang="ru-RU" dirty="0"/>
              <a:t>1) </a:t>
            </a:r>
            <a:r>
              <a:rPr lang="ru-RU" b="1" dirty="0"/>
              <a:t>0-й класс</a:t>
            </a:r>
            <a:r>
              <a:rPr lang="ru-RU" dirty="0"/>
              <a:t> - зоны, в которых взрывоопасная смесь газов или паров жидкостей с воздухом присутствует </a:t>
            </a:r>
            <a:r>
              <a:rPr lang="ru-RU" b="1" dirty="0"/>
              <a:t>постоянно</a:t>
            </a:r>
            <a:r>
              <a:rPr lang="ru-RU" dirty="0"/>
              <a:t> или хотя бы в течение одного часа;</a:t>
            </a:r>
          </a:p>
          <a:p>
            <a:pPr marL="0" indent="0">
              <a:buNone/>
            </a:pPr>
            <a:r>
              <a:rPr lang="ru-RU" dirty="0"/>
              <a:t>2) </a:t>
            </a:r>
            <a:r>
              <a:rPr lang="ru-RU" b="1" dirty="0"/>
              <a:t>1-й класс -</a:t>
            </a:r>
            <a:r>
              <a:rPr lang="ru-RU" dirty="0"/>
              <a:t> зоны, в которых при нормальном режиме работы оборудования выделяются горючие газы или пары легковоспламеняющихся</a:t>
            </a:r>
            <a:r>
              <a:rPr lang="ru-RU" b="1" dirty="0"/>
              <a:t> </a:t>
            </a:r>
            <a:r>
              <a:rPr lang="ru-RU" dirty="0"/>
              <a:t>жидкостей, образующие с воздухом взрывоопасные смеси (</a:t>
            </a:r>
            <a:r>
              <a:rPr lang="ru-RU" b="1" dirty="0"/>
              <a:t>вероятность</a:t>
            </a:r>
            <a:r>
              <a:rPr lang="ru-RU" dirty="0"/>
              <a:t>);</a:t>
            </a:r>
          </a:p>
          <a:p>
            <a:pPr marL="0" indent="0">
              <a:buNone/>
            </a:pPr>
            <a:r>
              <a:rPr lang="ru-RU" dirty="0"/>
              <a:t>3) </a:t>
            </a:r>
            <a:r>
              <a:rPr lang="ru-RU" b="1" dirty="0"/>
              <a:t>2-й класс</a:t>
            </a:r>
            <a:r>
              <a:rPr lang="ru-RU" dirty="0"/>
              <a:t> - зоны, в которых при нормальном режиме работы оборудования не образуются взрывоопасные смеси газов или паров жидкостей с воздухом, но возможно образование такой взрывоопасной смеси газов или паров жидкостей с воздухом только в результате </a:t>
            </a:r>
            <a:r>
              <a:rPr lang="ru-RU" b="1" dirty="0"/>
              <a:t>аварии или повреждения технологического оборудования (маловероятно).</a:t>
            </a:r>
          </a:p>
        </p:txBody>
      </p:sp>
    </p:spTree>
    <p:extLst>
      <p:ext uri="{BB962C8B-B14F-4D97-AF65-F5344CB8AC3E}">
        <p14:creationId xmlns:p14="http://schemas.microsoft.com/office/powerpoint/2010/main" val="129683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3683" y="370936"/>
            <a:ext cx="1144725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4)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20-й класс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зоны, в которых взрывоопасные смеси горючей пыли с воздухом имеют нижний концентрационный предел воспламенения менее 65г/м</a:t>
            </a:r>
            <a:r>
              <a:rPr lang="ru-RU" sz="24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и присутствуют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постоянно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;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5)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21-й класс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зоны, расположенные в помещениях, в которых при нормальном режиме работы оборудования выделяются переходящие во взвешенное состояние горючие пыли или волокна, способные образовывать с воздухом взрывоопасные смеси при концентрации 65 г/м</a:t>
            </a:r>
            <a:r>
              <a:rPr lang="ru-RU" sz="24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и менее (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вероятность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);</a:t>
            </a:r>
            <a:endParaRPr lang="ru-RU" sz="2400" dirty="0"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6)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22-й класс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зоны, расположенные в помещениях, в которых при нормальном режиме работы оборудования не образуются взрывоопасные смеси горючих пылей или волокон с воздухом при концентрации 65г/м</a:t>
            </a:r>
            <a:r>
              <a:rPr lang="ru-RU" sz="2400" baseline="30000" dirty="0">
                <a:solidFill>
                  <a:srgbClr val="000000"/>
                </a:solidFill>
                <a:ea typeface="Times New Roman" panose="02020603050405020304" pitchFamily="18" charset="0"/>
              </a:rPr>
              <a:t>3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и менее, но возможно образование такой взрывоопасной смеси горючих пылей или волокон с воздухом только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 результате аварии или повреждения технологического оборудования (маловероятно)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8990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5826" y="1319842"/>
            <a:ext cx="11516264" cy="3194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Все методы защиты направлены для уменьшения риска взрыва до приемлемого уровня.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b="1" dirty="0">
                <a:solidFill>
                  <a:srgbClr val="000000"/>
                </a:solidFill>
                <a:ea typeface="MS Mincho" panose="02020609040205080304" pitchFamily="49" charset="-128"/>
              </a:rPr>
              <a:t>Взрывозащищенное электрооборудование </a:t>
            </a: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классифицируется </a:t>
            </a:r>
            <a:r>
              <a:rPr lang="ru-RU" sz="2400" dirty="0">
                <a:ea typeface="MS Mincho" panose="02020609040205080304" pitchFamily="49" charset="-128"/>
              </a:rPr>
              <a:t>по:</a:t>
            </a:r>
          </a:p>
          <a:p>
            <a:pPr marL="342900" indent="-34290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группам,  </a:t>
            </a:r>
            <a:endParaRPr lang="ru-RU" sz="24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уровням взрывозащиты, </a:t>
            </a:r>
            <a:endParaRPr lang="ru-RU" sz="24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видам взрывозащиты, </a:t>
            </a:r>
            <a:endParaRPr lang="ru-RU" sz="2400" dirty="0">
              <a:ea typeface="MS Mincho" panose="02020609040205080304" pitchFamily="49" charset="-128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MS Mincho" panose="02020609040205080304" pitchFamily="49" charset="-128"/>
              </a:rPr>
              <a:t>температурным классам.</a:t>
            </a:r>
            <a:endParaRPr lang="ru-RU" sz="2400" dirty="0">
              <a:effectLst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83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4836" y="1716656"/>
            <a:ext cx="1127472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Взрывозащищенное электрооборудование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по допустимости применения в зонах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подразделяется на оборудование: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(группа I)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с рудничным метаном,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(группа II)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 промышленными газами и парами,</a:t>
            </a:r>
            <a:endParaRPr lang="ru-RU" sz="2400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подгруппы  IIА    (пропан),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IIВ     (этилен),                                 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                     IIС     (ацетилен, водород).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153835" y="3458243"/>
            <a:ext cx="26894" cy="12460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88306" y="3747247"/>
            <a:ext cx="233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Возрастание опасности</a:t>
            </a:r>
          </a:p>
        </p:txBody>
      </p:sp>
    </p:spTree>
    <p:extLst>
      <p:ext uri="{BB962C8B-B14F-4D97-AF65-F5344CB8AC3E}">
        <p14:creationId xmlns:p14="http://schemas.microsoft.com/office/powerpoint/2010/main" val="20283869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3079" y="207034"/>
            <a:ext cx="11300603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Уровень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Взрывозащищенное электрооборудование по уровням взрывозащиты подразделяется  следующим образом: </a:t>
            </a:r>
            <a:endParaRPr lang="ru-RU" sz="2400" b="1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   особовзрывобезопасное электрооборудование (уровень 0); </a:t>
            </a:r>
            <a:endParaRPr lang="ru-RU" sz="2400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-    взрывобезопасное электрооборудование (уровень 1); </a:t>
            </a:r>
            <a:endParaRPr lang="ru-RU" sz="2400" dirty="0"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электрооборудование повышенной надежности против взрыва (уровень 2).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b="1" i="1" dirty="0"/>
              <a:t> Особовзрывобезопасное</a:t>
            </a:r>
            <a:r>
              <a:rPr lang="ru-RU" sz="2400" b="1" dirty="0"/>
              <a:t> электрооборудование</a:t>
            </a:r>
            <a:r>
              <a:rPr lang="ru-RU" sz="2400" dirty="0"/>
              <a:t> - это взрывобезопасное электрооборудование с дополнительными средствами взрывозащиты.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dirty="0"/>
              <a:t> </a:t>
            </a:r>
            <a:r>
              <a:rPr lang="ru-RU" sz="2400" b="1" i="1" dirty="0"/>
              <a:t>Взрывобезопасное</a:t>
            </a:r>
            <a:r>
              <a:rPr lang="ru-RU" sz="2400" b="1" dirty="0"/>
              <a:t> электрооборудование </a:t>
            </a:r>
            <a:r>
              <a:rPr lang="ru-RU" sz="2400" dirty="0"/>
              <a:t>обеспечивает взрывозащиту, как при нормальном режиме работы оборудования, так и при повреждении, за исключением повреждения средств взрывозащиты.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</a:pPr>
            <a:r>
              <a:rPr lang="ru-RU" sz="2400" dirty="0"/>
              <a:t> </a:t>
            </a:r>
            <a:r>
              <a:rPr lang="ru-RU" sz="2400" b="1" i="1" dirty="0"/>
              <a:t>Электрооборудование повышенной надежности против взрыва</a:t>
            </a:r>
            <a:r>
              <a:rPr lang="ru-RU" sz="2400" b="1" dirty="0"/>
              <a:t> </a:t>
            </a:r>
            <a:r>
              <a:rPr lang="ru-RU" sz="2400" dirty="0"/>
              <a:t>обеспечивает взрывозащиту только при нормальном режиме работы оборудования (при отсутствии аварий и повреждений).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805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2FF33D-0293-4D81-95FD-DB0E8164E973}"/>
              </a:ext>
            </a:extLst>
          </p:cNvPr>
          <p:cNvSpPr txBox="1"/>
          <p:nvPr/>
        </p:nvSpPr>
        <p:spPr>
          <a:xfrm>
            <a:off x="3048000" y="324679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schemeClr val="tx1"/>
                </a:solidFill>
              </a:rPr>
              <a:t>Активные способы защиты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545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517" y="526210"/>
            <a:ext cx="11800936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Вид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Метод подразумевает заключение электрических цепей в специальные оболочки, заполненные газообразным, жидким или твердым диэлектриком, чтобы взрывоопасная смесь не находилась в контакте с электрическими цепями.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Взрывозащищенное электрооборудование по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видам взрывозащиты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подразделяется на оборудование, имеющее: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взрывонепроницаемую оболочку (d);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заполнение или продувку оболочки под избыточным давлением защитным газом (р);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искробезопасную электрическую цепь (i);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кварцевое заполнение оболочки с токоведущими частями (q);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масляное заполнение оболочки с токоведущими частями (о);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специальный вид взрывозащиты, определяемый особенностями объекта (s);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любой иной вид защиты (е).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787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73" y="483080"/>
            <a:ext cx="11585275" cy="2191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зависимости от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наибольшей допустимой температуры поверхности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взрывозащищенного электрооборудования (безопасная в отношении воспламенения окружающей взрывоопасной среды)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группа II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подразделяется на следующие температурные классы: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216639"/>
              </p:ext>
            </p:extLst>
          </p:nvPr>
        </p:nvGraphicFramePr>
        <p:xfrm>
          <a:off x="691551" y="3010559"/>
          <a:ext cx="10515598" cy="5803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54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67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Температурный класс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Т4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Наибольшая допустимая температура,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826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751" y="0"/>
            <a:ext cx="11188459" cy="314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Взрывозащищенное электрооборудование должно иметь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маркировку.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В приведенной ниже последовательности должны указываться: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 знак уровня взрывозащиты электрооборудования (2, 1, 0);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 знак, относящий электрооборудование к взрывозащищенному (Ех);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 знак вида взрывозащиты (d, p, i, q, о, s, e);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 знак группы или подгруппы электрооборудования (I, II, IIА, IIВ, IIС);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-   знак температурного класса электрооборудования (Т1, Т2, Т3, Т4, Т5, Т6).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713" y="3064759"/>
            <a:ext cx="5272627" cy="3672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3619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1487" y="1673525"/>
            <a:ext cx="1074851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Пример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   2 Ех е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II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 Т6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Расшифровывается: электрооборудование повышенной надежности против взрыва, защита вида «е», </a:t>
            </a: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II</a:t>
            </a:r>
            <a:r>
              <a:rPr lang="ru-RU" sz="2400">
                <a:solidFill>
                  <a:srgbClr val="000000"/>
                </a:solidFill>
                <a:ea typeface="Times New Roman" panose="02020603050405020304" pitchFamily="18" charset="0"/>
              </a:rPr>
              <a:t>с подгруппа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смесей, температурный класс Т6.  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endParaRPr lang="ru-RU" sz="2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6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561" y="828136"/>
            <a:ext cx="1137824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К числу </a:t>
            </a:r>
            <a:r>
              <a:rPr lang="ru-RU" sz="2400" b="1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активных м</a:t>
            </a:r>
            <a:r>
              <a:rPr lang="en-US" sz="2400" b="1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ep</a:t>
            </a:r>
            <a:r>
              <a:rPr lang="ru-RU" sz="2400" b="1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 взрывозащиты</a:t>
            </a:r>
            <a:r>
              <a:rPr lang="ru-RU" sz="2400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 относятся: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spc="25" dirty="0">
                <a:solidFill>
                  <a:srgbClr val="000000"/>
                </a:solidFill>
                <a:ea typeface="Times New Roman" panose="02020603050405020304" pitchFamily="18" charset="0"/>
              </a:rPr>
              <a:t>контроль за накоплением взрывоопасных паров в помещениях;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spc="2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аварийное вентилирование помещений при образовании в них взры</a:t>
            </a:r>
            <a:r>
              <a:rPr lang="ru-RU" sz="2400" spc="5" dirty="0">
                <a:solidFill>
                  <a:srgbClr val="000000"/>
                </a:solidFill>
                <a:ea typeface="Times New Roman" panose="02020603050405020304" pitchFamily="18" charset="0"/>
              </a:rPr>
              <a:t>воопасной среды;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spc="5" dirty="0">
                <a:solidFill>
                  <a:srgbClr val="000000"/>
                </a:solidFill>
                <a:ea typeface="Times New Roman" panose="02020603050405020304" pitchFamily="18" charset="0"/>
              </a:rPr>
              <a:t> флегматизация взрывоопасной среды в помещениях;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spc="5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sz="2400" spc="20" dirty="0">
                <a:solidFill>
                  <a:srgbClr val="000000"/>
                </a:solidFill>
                <a:ea typeface="Times New Roman" panose="02020603050405020304" pitchFamily="18" charset="0"/>
              </a:rPr>
              <a:t>устройство предохранительных конструкций, ослабляющих разрушительное действие</a:t>
            </a:r>
            <a:r>
              <a:rPr lang="ru-RU" sz="2400" spc="-35" dirty="0">
                <a:solidFill>
                  <a:srgbClr val="000000"/>
                </a:solidFill>
                <a:ea typeface="Times New Roman" panose="02020603050405020304" pitchFamily="18" charset="0"/>
              </a:rPr>
              <a:t> взрыва;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spc="-35" dirty="0">
                <a:solidFill>
                  <a:srgbClr val="000000"/>
                </a:solidFill>
                <a:ea typeface="Times New Roman" panose="02020603050405020304" pitchFamily="18" charset="0"/>
              </a:rPr>
              <a:t> подавление возникшего </a:t>
            </a:r>
            <a:r>
              <a:rPr lang="ru-RU" sz="2400" spc="-20" dirty="0">
                <a:solidFill>
                  <a:srgbClr val="000000"/>
                </a:solidFill>
                <a:ea typeface="Times New Roman" panose="02020603050405020304" pitchFamily="18" charset="0"/>
              </a:rPr>
              <a:t>взрыва.</a:t>
            </a:r>
            <a:r>
              <a:rPr lang="ru-RU" sz="2400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Активные средства взрывозащиты срабатывают в момент возникновения взрыва по сигналу индикатора. Они локализуют и подавляют очаг взрыва до достижения им разрушительной силы.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6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572" y="1328468"/>
            <a:ext cx="11438627" cy="2717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При выборе методов активной взрывозащиты необходимо знать: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основные пожаро- и взрывоопасные свойства веществ,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механизм горения и параметры, характеризующие процесс взрыва,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химический состав горючих технологических сред и их рабочие физические параметры (давление, температура),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 объем оборудования, скорость движения горючих сред и т. п.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3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837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+mn-lt"/>
              </a:rPr>
              <a:t>1. АСПВ  (Активная система подавления взрыва)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b="1" dirty="0"/>
              <a:t>Принцип действия АСПВ </a:t>
            </a:r>
            <a:r>
              <a:rPr lang="ru-RU" sz="2400" dirty="0"/>
              <a:t>заключается в  обнаружении взрыва в начальной стадии его развития с помощью высокочувствительных датчиков и быстром введении в защищаемый аппарат распыленного огнетушащего вещества, прекращающего дальнейший процесс развития взрыва.</a:t>
            </a:r>
          </a:p>
        </p:txBody>
      </p:sp>
    </p:spTree>
    <p:extLst>
      <p:ext uri="{BB962C8B-B14F-4D97-AF65-F5344CB8AC3E}">
        <p14:creationId xmlns:p14="http://schemas.microsoft.com/office/powerpoint/2010/main" val="1152685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SizeRender 10"/>
          <p:cNvPicPr/>
          <p:nvPr/>
        </p:nvPicPr>
        <p:blipFill>
          <a:blip r:embed="rId2" cstate="print"/>
          <a:srcRect l="8759" r="11533"/>
          <a:stretch>
            <a:fillRect/>
          </a:stretch>
        </p:blipFill>
        <p:spPr bwMode="auto">
          <a:xfrm>
            <a:off x="2984290" y="527175"/>
            <a:ext cx="5343525" cy="431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46385" y="4976477"/>
            <a:ext cx="699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Принципиальная схема размещения элементов АСПВ на аппарате: 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1 – защищаемый аппарат;  2- индикатор взрыва;  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3-6 – исполнительные устройства (соответственно гидропушка,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пламеотсекатель, блок управления и ороситель). 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5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056" y="1751162"/>
            <a:ext cx="11369615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26695" algn="l"/>
              </a:tabLst>
            </a:pP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 комплект АСПВ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могут входить: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несколько индикаторов взрыва на одно устройство взрывоподавления,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26695" algn="l"/>
              </a:tabLst>
            </a:pP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или несколько взрывоподавляющих устройств на один индикатор взрыва, в зависимости от конкретных условий.</a:t>
            </a:r>
            <a:endParaRPr lang="ru-RU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2549</Words>
  <Application>Microsoft Office PowerPoint</Application>
  <PresentationFormat>Широкоэкранный</PresentationFormat>
  <Paragraphs>181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Тема Office</vt:lpstr>
      <vt:lpstr>Лекция 10 по дисциплине «Безопасность жизнедеятельности» Тема 4 Пожарная безопасность</vt:lpstr>
      <vt:lpstr>Пожаро- и взрывозащита оборудования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1. АСПВ  (Активная система подавления взрыва)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Взрывозащита методом флегматизации взрывоопасной среды</vt:lpstr>
      <vt:lpstr>3. Блокирование взрыва</vt:lpstr>
      <vt:lpstr>4. Автоматическое прекращение работы технологической схемы </vt:lpstr>
      <vt:lpstr>5. Контроль за накоплением горючих газов и паров</vt:lpstr>
      <vt:lpstr>6. Аварийное вентилирование помещений </vt:lpstr>
      <vt:lpstr>Пассивные способы защиты</vt:lpstr>
      <vt:lpstr>Презентация PowerPoint</vt:lpstr>
      <vt:lpstr>1. Предохранительные мембраны </vt:lpstr>
      <vt:lpstr>Презентация PowerPoint</vt:lpstr>
      <vt:lpstr>2. Предохранительный клапан </vt:lpstr>
      <vt:lpstr>3. Огнепреградитель сухого типа </vt:lpstr>
      <vt:lpstr>Презентация PowerPoint</vt:lpstr>
      <vt:lpstr>4. Жидкостные предохранительные затворы</vt:lpstr>
      <vt:lpstr>5. Сухие затворы</vt:lpstr>
      <vt:lpstr>6. Автоматически действующие задвижки и заслонки</vt:lpstr>
      <vt:lpstr>эЛЕКТРООБОРУДОВАНИЕ ВО ВЗРЫВООПАСНЫХ И ПОЖАРООПАСНЫХ ЗОНАХ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взрывоопасных зон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10 по дисциплине «Безопасность жизнедеятельности» Тема 4 Пожарная безопасность</dc:title>
  <dc:creator>Учетная запись Майкрософт</dc:creator>
  <cp:lastModifiedBy>Трифонова Татьяна Евгеньевна</cp:lastModifiedBy>
  <cp:revision>70</cp:revision>
  <dcterms:created xsi:type="dcterms:W3CDTF">2020-11-05T11:03:52Z</dcterms:created>
  <dcterms:modified xsi:type="dcterms:W3CDTF">2023-03-19T14:57:26Z</dcterms:modified>
</cp:coreProperties>
</file>