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3" r:id="rId1"/>
    <p:sldMasterId id="2147483926" r:id="rId2"/>
  </p:sldMasterIdLst>
  <p:notesMasterIdLst>
    <p:notesMasterId r:id="rId63"/>
  </p:notesMasterIdLst>
  <p:sldIdLst>
    <p:sldId id="793" r:id="rId3"/>
    <p:sldId id="710" r:id="rId4"/>
    <p:sldId id="706" r:id="rId5"/>
    <p:sldId id="674" r:id="rId6"/>
    <p:sldId id="675" r:id="rId7"/>
    <p:sldId id="724" r:id="rId8"/>
    <p:sldId id="714" r:id="rId9"/>
    <p:sldId id="713" r:id="rId10"/>
    <p:sldId id="683" r:id="rId11"/>
    <p:sldId id="684" r:id="rId12"/>
    <p:sldId id="725" r:id="rId13"/>
    <p:sldId id="685" r:id="rId14"/>
    <p:sldId id="795" r:id="rId15"/>
    <p:sldId id="688" r:id="rId16"/>
    <p:sldId id="693" r:id="rId17"/>
    <p:sldId id="692" r:id="rId18"/>
    <p:sldId id="715" r:id="rId19"/>
    <p:sldId id="716" r:id="rId20"/>
    <p:sldId id="717" r:id="rId21"/>
    <p:sldId id="718" r:id="rId22"/>
    <p:sldId id="719" r:id="rId23"/>
    <p:sldId id="720" r:id="rId24"/>
    <p:sldId id="721" r:id="rId25"/>
    <p:sldId id="722" r:id="rId26"/>
    <p:sldId id="723" r:id="rId27"/>
    <p:sldId id="698" r:id="rId28"/>
    <p:sldId id="699" r:id="rId29"/>
    <p:sldId id="797" r:id="rId30"/>
    <p:sldId id="798" r:id="rId31"/>
    <p:sldId id="799" r:id="rId32"/>
    <p:sldId id="800" r:id="rId33"/>
    <p:sldId id="801" r:id="rId34"/>
    <p:sldId id="802" r:id="rId35"/>
    <p:sldId id="803" r:id="rId36"/>
    <p:sldId id="804" r:id="rId37"/>
    <p:sldId id="805" r:id="rId38"/>
    <p:sldId id="807" r:id="rId39"/>
    <p:sldId id="809" r:id="rId40"/>
    <p:sldId id="810" r:id="rId41"/>
    <p:sldId id="734" r:id="rId42"/>
    <p:sldId id="473" r:id="rId43"/>
    <p:sldId id="811" r:id="rId44"/>
    <p:sldId id="727" r:id="rId45"/>
    <p:sldId id="709" r:id="rId46"/>
    <p:sldId id="730" r:id="rId47"/>
    <p:sldId id="731" r:id="rId48"/>
    <p:sldId id="733" r:id="rId49"/>
    <p:sldId id="735" r:id="rId50"/>
    <p:sldId id="737" r:id="rId51"/>
    <p:sldId id="738" r:id="rId52"/>
    <p:sldId id="739" r:id="rId53"/>
    <p:sldId id="786" r:id="rId54"/>
    <p:sldId id="791" r:id="rId55"/>
    <p:sldId id="792" r:id="rId56"/>
    <p:sldId id="787" r:id="rId57"/>
    <p:sldId id="504" r:id="rId58"/>
    <p:sldId id="788" r:id="rId59"/>
    <p:sldId id="789" r:id="rId60"/>
    <p:sldId id="790" r:id="rId61"/>
    <p:sldId id="806" r:id="rId62"/>
  </p:sldIdLst>
  <p:sldSz cx="12192000" cy="6858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mbria Math" panose="02040503050406030204" pitchFamily="18" charset="0"/>
      <p:regular r:id="rId68"/>
    </p:embeddedFont>
    <p:embeddedFont>
      <p:font typeface="Open Sans" panose="020B0606030504020204" pitchFamily="34" charset="0"/>
      <p:regular r:id="rId69"/>
      <p:bold r:id="rId70"/>
      <p:italic r:id="rId71"/>
      <p:boldItalic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  <p:embeddedFont>
      <p:font typeface="Segoe Print" panose="02000600000000000000" pitchFamily="2" charset="0"/>
      <p:regular r:id="rId77"/>
      <p:bold r:id="rId78"/>
    </p:embeddedFont>
    <p:embeddedFont>
      <p:font typeface="Segoe UI" panose="020B0502040204020203" pitchFamily="34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ердник Екатерина Александровна" initials="БЕА" lastIdx="40" clrIdx="0">
    <p:extLst>
      <p:ext uri="{19B8F6BF-5375-455C-9EA6-DF929625EA0E}">
        <p15:presenceInfo xmlns:p15="http://schemas.microsoft.com/office/powerpoint/2012/main" userId="S::berdnik_e@belsu.onmicrosoft.com::a321dd4c-4fd5-4fa8-a548-f4eda5bd2850" providerId="AD"/>
      </p:ext>
    </p:extLst>
  </p:cmAuthor>
  <p:cmAuthor id="2" name="ДЖИН" initials="Д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EA2"/>
    <a:srgbClr val="BEC305"/>
    <a:srgbClr val="EBD59F"/>
    <a:srgbClr val="CFD406"/>
    <a:srgbClr val="E6924C"/>
    <a:srgbClr val="FF9900"/>
    <a:srgbClr val="E8CF90"/>
    <a:srgbClr val="CCFF66"/>
    <a:srgbClr val="99CC00"/>
    <a:srgbClr val="E9DE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2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80" Type="http://schemas.openxmlformats.org/officeDocument/2006/relationships/font" Target="fonts/font17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3.fntdata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Open Sans" panose="020B0606030504020204" pitchFamily="34" charset="0"/>
        <a:ea typeface="Open Sans" panose="020B0606030504020204" pitchFamily="34" charset="0"/>
        <a:cs typeface="Open Sans" panose="020B060603050402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5ed6c417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g5ed6c4178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"/>
              <a:t>Титульный слайд.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70" name="Google Shape;1570;g5ed6c4178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5ed6c4178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6" name="Google Shape;2486;g5ed6c4178a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Благодарим за внимание!</a:t>
            </a:r>
            <a:endParaRPr/>
          </a:p>
        </p:txBody>
      </p:sp>
      <p:sp>
        <p:nvSpPr>
          <p:cNvPr id="2487" name="Google Shape;2487;g5ed6c4178a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12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3641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ed7e7ff7b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7" name="Google Shape;1877;g5ed7e7ff7b_0_6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8" name="Google Shape;1878;g5ed7e7ff7b_0_6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49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6191ad6480_2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6" name="Google Shape;1586;g6191ad6480_2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7" name="Google Shape;1587;g6191ad6480_2_3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56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5ed6c4178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6" name="Google Shape;2486;g5ed6c4178a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Благодарим за внимание!</a:t>
            </a:r>
            <a:endParaRPr/>
          </a:p>
        </p:txBody>
      </p:sp>
      <p:sp>
        <p:nvSpPr>
          <p:cNvPr id="2487" name="Google Shape;2487;g5ed6c4178a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60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4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5ed6c417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9" name="Google Shape;1569;g5ed6c4178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"/>
              <a:t>Титульный слайд.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70" name="Google Shape;1570;g5ed6c4178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g5ed6c4178a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3" name="Google Shape;1733;g5ed6c4178a_0_5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34" name="Google Shape;1734;g5ed6c4178a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5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5ed7e7f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9" name="Google Shape;2309;g5ed7e7ff7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10" name="Google Shape;2310;g5ed7e7ff7b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746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5ed6c4178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6" name="Google Shape;2486;g5ed6c4178a_0_3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Благодарим за внимание!</a:t>
            </a:r>
            <a:endParaRPr/>
          </a:p>
        </p:txBody>
      </p:sp>
      <p:sp>
        <p:nvSpPr>
          <p:cNvPr id="2487" name="Google Shape;2487;g5ed6c4178a_0_3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64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912" name="Google Shape;912;p1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913" name="Google Shape;913;p1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646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907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38AC9-1F03-46DB-9CFB-BD94760D0D9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9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2DC00-F020-4993-84D6-EAD66F1DC27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31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8AD3D-DA58-4FE0-999F-F711D0715F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4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4145F-9DC2-47DE-B6FB-C331F2E3138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43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873E6-EB5E-46B3-BD4D-5D813A723EF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4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4932C-07F9-4109-B56C-2DCF83658E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3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59D0C-A3C6-4E2B-BFDC-2D631B7E503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69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E6780-9392-47CC-8163-EA74E93C1D7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0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1B753-6CD7-4B49-8929-C82279B9080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13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6F3B2-619A-42D1-87BA-F29260412CC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34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EB3FD-37D4-4E11-8710-9BF0E98949C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96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924" r:id="rId10"/>
    <p:sldLayoutId id="21474839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kern="12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ru-RU" kern="12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96BC4C88-13A3-4525-AC03-82E68B645790}" type="slidenum">
              <a:rPr lang="ru-RU" kern="1200" smtClean="0">
                <a:latin typeface="Arial" pitchFamily="34" charset="0"/>
                <a:ea typeface="+mn-ea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ru-RU" kern="120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74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docs.cntd.ru/document/675400120" TargetMode="Externa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5" Type="http://schemas.openxmlformats.org/officeDocument/2006/relationships/image" Target="../media/image42.jpeg"/><Relationship Id="rId10" Type="http://schemas.openxmlformats.org/officeDocument/2006/relationships/image" Target="../media/image39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sespel.com/about/technical-info/khimicheskie-veshchestva/izopropanol-spirt-izopropilovyy-oon-1219-un1219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hyperlink" Target="http://docs.cntd.ru/document/120014523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11" Type="http://schemas.openxmlformats.org/officeDocument/2006/relationships/image" Target="../media/image36.jpe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gif"/><Relationship Id="rId7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10" Type="http://schemas.openxmlformats.org/officeDocument/2006/relationships/image" Target="../media/image85.png"/><Relationship Id="rId4" Type="http://schemas.openxmlformats.org/officeDocument/2006/relationships/image" Target="../media/image79.gif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eb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webp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gif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8.gif"/><Relationship Id="rId4" Type="http://schemas.openxmlformats.org/officeDocument/2006/relationships/image" Target="../media/image117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F96AA2-9BFC-4E65-9CD9-43C95CBA0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76" name="Google Shape;1576;p218"/>
          <p:cNvSpPr/>
          <p:nvPr/>
        </p:nvSpPr>
        <p:spPr>
          <a:xfrm>
            <a:off x="-26896" y="-22861"/>
            <a:ext cx="12192000" cy="6857999"/>
          </a:xfrm>
          <a:prstGeom prst="rect">
            <a:avLst/>
          </a:prstGeom>
          <a:blipFill dpi="0" rotWithShape="1"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579" name="Google Shape;1579;p218"/>
          <p:cNvSpPr/>
          <p:nvPr/>
        </p:nvSpPr>
        <p:spPr>
          <a:xfrm flipV="1">
            <a:off x="888881" y="3406139"/>
            <a:ext cx="1036044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Google Shape;1579;p218">
            <a:extLst>
              <a:ext uri="{FF2B5EF4-FFF2-40B4-BE49-F238E27FC236}">
                <a16:creationId xmlns:a16="http://schemas.microsoft.com/office/drawing/2014/main" id="{FF1E16BC-E3F6-44ED-829B-BAA12E80F8D6}"/>
              </a:ext>
            </a:extLst>
          </p:cNvPr>
          <p:cNvSpPr/>
          <p:nvPr/>
        </p:nvSpPr>
        <p:spPr>
          <a:xfrm>
            <a:off x="2354941" y="6515208"/>
            <a:ext cx="74821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rgbClr val="73B5E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96789-FE14-43F1-8338-6B5617C904AD}"/>
              </a:ext>
            </a:extLst>
          </p:cNvPr>
          <p:cNvSpPr txBox="1"/>
          <p:nvPr/>
        </p:nvSpPr>
        <p:spPr>
          <a:xfrm>
            <a:off x="2499135" y="1337580"/>
            <a:ext cx="7321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Безопасность жизнедеятельности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B2A0E2EE-718E-4962-86B8-0A3D49166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5089" y="3623887"/>
            <a:ext cx="1708030" cy="534612"/>
          </a:xfrm>
        </p:spPr>
        <p:txBody>
          <a:bodyPr rtlCol="0" anchor="ctr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chemeClr val="bg1"/>
                </a:solidFill>
              </a:rPr>
              <a:t>Лекция</a:t>
            </a:r>
            <a:r>
              <a:rPr lang="en-US" sz="2800" b="1" dirty="0">
                <a:solidFill>
                  <a:schemeClr val="bg1"/>
                </a:solidFill>
              </a:rPr>
              <a:t> 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DF2D59-FE90-4BC0-9DF0-983AE79C33D9}"/>
              </a:ext>
            </a:extLst>
          </p:cNvPr>
          <p:cNvSpPr/>
          <p:nvPr/>
        </p:nvSpPr>
        <p:spPr>
          <a:xfrm>
            <a:off x="6708710" y="5604905"/>
            <a:ext cx="504705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66AC"/>
              </a:buClr>
              <a:buSzPct val="70000"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Arial"/>
              </a:rPr>
              <a:t>доцент кафедры ТСБ, к.т.н.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66AC"/>
              </a:buClr>
              <a:buSzPct val="70000"/>
              <a:buFont typeface="Arial"/>
              <a:buNone/>
              <a:tabLst/>
              <a:defRPr/>
            </a:pPr>
            <a:r>
              <a:rPr lang="ru-RU" sz="2000" b="1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Шушпанов Александр Николаевич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F38E5-4D3D-4FA1-8415-D4885746D348}"/>
              </a:ext>
            </a:extLst>
          </p:cNvPr>
          <p:cNvSpPr txBox="1"/>
          <p:nvPr/>
        </p:nvSpPr>
        <p:spPr>
          <a:xfrm>
            <a:off x="1675632" y="4194812"/>
            <a:ext cx="8840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Вопросы производственной санитарии, часть 1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Химические производственные факторы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1775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310970" y="115801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7503452" y="92461"/>
            <a:ext cx="34783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12.1.005-88</a:t>
            </a:r>
          </a:p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Общие санитарно-гигиенические требования к воздуху рабочей зоны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14684" y="1326747"/>
            <a:ext cx="6373906" cy="1712236"/>
          </a:xfrm>
          <a:prstGeom prst="roundRect">
            <a:avLst/>
          </a:prstGeom>
          <a:solidFill>
            <a:srgbClr val="E692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441577" y="1362730"/>
            <a:ext cx="62842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Предельно допустимая концентрация (ПДК)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вредного вещества в воздухе рабочей зоны – концентрация, которая при ежедневной (кроме выходных дней) работе  в течение 8 ч или другой продолжительности, но не более 41 ч в неделю, в течение всего рабочего стажа не вызывает заболеваний или отклонений в состоянии здоровья, обнаруживаемых современными методами исследований в процессе работы или в отдаленные сроки жизни настоящего и последующих поколений.</a:t>
            </a:r>
            <a:endParaRPr lang="ru-RU" sz="1400" dirty="0"/>
          </a:p>
        </p:txBody>
      </p:sp>
      <p:pic>
        <p:nvPicPr>
          <p:cNvPr id="52226" name="Picture 2" descr="http://www.bookin.org.ru/book/8414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403" y="125506"/>
            <a:ext cx="4662816" cy="6562165"/>
          </a:xfrm>
          <a:prstGeom prst="rect">
            <a:avLst/>
          </a:prstGeom>
          <a:noFill/>
        </p:spPr>
      </p:pic>
      <p:pic>
        <p:nvPicPr>
          <p:cNvPr id="48" name="Google Shape;4068;p432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315185" y="3492230"/>
            <a:ext cx="1214224" cy="121422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Прямоугольник 48"/>
          <p:cNvSpPr/>
          <p:nvPr/>
        </p:nvSpPr>
        <p:spPr>
          <a:xfrm>
            <a:off x="5969320" y="4073990"/>
            <a:ext cx="521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8 ч</a:t>
            </a:r>
          </a:p>
        </p:txBody>
      </p:sp>
      <p:pic>
        <p:nvPicPr>
          <p:cNvPr id="50" name="Google Shape;4068;p432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498496" y="3501195"/>
            <a:ext cx="1214224" cy="121422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Прямоугольник 50"/>
          <p:cNvSpPr/>
          <p:nvPr/>
        </p:nvSpPr>
        <p:spPr>
          <a:xfrm>
            <a:off x="7143666" y="4082955"/>
            <a:ext cx="521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8 ч</a:t>
            </a:r>
          </a:p>
        </p:txBody>
      </p:sp>
      <p:pic>
        <p:nvPicPr>
          <p:cNvPr id="52" name="Google Shape;4068;p432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708698" y="3483266"/>
            <a:ext cx="1214224" cy="121422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Прямоугольник 52"/>
          <p:cNvSpPr/>
          <p:nvPr/>
        </p:nvSpPr>
        <p:spPr>
          <a:xfrm>
            <a:off x="8335938" y="4065026"/>
            <a:ext cx="521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8 ч</a:t>
            </a:r>
          </a:p>
        </p:txBody>
      </p:sp>
      <p:pic>
        <p:nvPicPr>
          <p:cNvPr id="54" name="Google Shape;4068;p432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900993" y="3483266"/>
            <a:ext cx="1214224" cy="121422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Прямоугольник 54"/>
          <p:cNvSpPr/>
          <p:nvPr/>
        </p:nvSpPr>
        <p:spPr>
          <a:xfrm>
            <a:off x="9537198" y="4065026"/>
            <a:ext cx="521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8 ч</a:t>
            </a:r>
          </a:p>
        </p:txBody>
      </p:sp>
      <p:pic>
        <p:nvPicPr>
          <p:cNvPr id="56" name="Google Shape;4068;p432"/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0093284" y="3483265"/>
            <a:ext cx="1214224" cy="121422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Прямоугольник 56"/>
          <p:cNvSpPr/>
          <p:nvPr/>
        </p:nvSpPr>
        <p:spPr>
          <a:xfrm>
            <a:off x="10711559" y="4065025"/>
            <a:ext cx="5211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8 ч</a:t>
            </a:r>
          </a:p>
        </p:txBody>
      </p:sp>
      <p:sp>
        <p:nvSpPr>
          <p:cNvPr id="58" name="Правая фигурная скобка 57"/>
          <p:cNvSpPr/>
          <p:nvPr/>
        </p:nvSpPr>
        <p:spPr>
          <a:xfrm rot="5400000">
            <a:off x="8348382" y="1674147"/>
            <a:ext cx="389964" cy="636494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11186688" y="3948485"/>
            <a:ext cx="691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600" b="1" dirty="0">
                <a:latin typeface="Segoe UI" pitchFamily="34" charset="0"/>
                <a:cs typeface="Segoe UI" pitchFamily="34" charset="0"/>
              </a:rPr>
              <a:t>+1 ч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777313" y="5095971"/>
            <a:ext cx="354105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Не более 41 часа в неделю!</a:t>
            </a:r>
          </a:p>
        </p:txBody>
      </p:sp>
      <p:pic>
        <p:nvPicPr>
          <p:cNvPr id="61" name="Picture 4" descr="C:\Users\ДЖИН\Desktop\галка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9985" y="5665679"/>
            <a:ext cx="444369" cy="424619"/>
          </a:xfrm>
          <a:prstGeom prst="rect">
            <a:avLst/>
          </a:prstGeom>
          <a:noFill/>
        </p:spPr>
      </p:pic>
      <p:sp>
        <p:nvSpPr>
          <p:cNvPr id="62" name="Прямоугольник 61"/>
          <p:cNvSpPr/>
          <p:nvPr/>
        </p:nvSpPr>
        <p:spPr>
          <a:xfrm>
            <a:off x="6786309" y="5746479"/>
            <a:ext cx="36755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Отклонений в состоянии здоровья нет!</a:t>
            </a:r>
            <a:endParaRPr lang="ru-RU" sz="14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7116738" y="3186490"/>
            <a:ext cx="2502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600" b="1" dirty="0">
                <a:latin typeface="Segoe UI" pitchFamily="34" charset="0"/>
                <a:cs typeface="Segoe UI" pitchFamily="34" charset="0"/>
              </a:rPr>
              <a:t>При работе в течение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289176" y="6176829"/>
            <a:ext cx="6078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Значения ПДК приведены в ГН 2.2.5.1313-03 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«Предельно допустимые концентрации вредных веществ в воздухе рабочей зоны»</a:t>
            </a:r>
            <a:endParaRPr lang="ru-RU" sz="1400" b="1" i="1" dirty="0"/>
          </a:p>
        </p:txBody>
      </p:sp>
      <p:grpSp>
        <p:nvGrpSpPr>
          <p:cNvPr id="65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2312714" y="139880"/>
            <a:ext cx="896653" cy="855227"/>
            <a:chOff x="4573226" y="900340"/>
            <a:chExt cx="1584000" cy="1584000"/>
          </a:xfrm>
        </p:grpSpPr>
        <p:sp>
          <p:nvSpPr>
            <p:cNvPr id="66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67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2877663" y="53790"/>
            <a:ext cx="3074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4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12.1.007-76</a:t>
            </a:r>
          </a:p>
          <a:p>
            <a:pPr algn="ctr">
              <a:buClr>
                <a:schemeClr val="dk1"/>
              </a:buClr>
              <a:buSzPts val="1500"/>
            </a:pPr>
            <a:r>
              <a:rPr lang="ru-RU" sz="14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«Вредные вещества. Классификация и общие требования безопасности»</a:t>
            </a:r>
          </a:p>
          <a:p>
            <a:pPr algn="ctr">
              <a:buClr>
                <a:schemeClr val="dk1"/>
              </a:buClr>
              <a:buSzPts val="1500"/>
            </a:pPr>
            <a:r>
              <a:rPr lang="ru-RU" sz="14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ссылается на  при определении понятия ПДК</a:t>
            </a:r>
          </a:p>
        </p:txBody>
      </p:sp>
      <p:cxnSp>
        <p:nvCxnSpPr>
          <p:cNvPr id="70" name="Скругленная соединительная линия 69"/>
          <p:cNvCxnSpPr>
            <a:endCxn id="8" idx="2"/>
          </p:cNvCxnSpPr>
          <p:nvPr/>
        </p:nvCxnSpPr>
        <p:spPr>
          <a:xfrm flipV="1">
            <a:off x="4204447" y="662989"/>
            <a:ext cx="2106523" cy="332093"/>
          </a:xfrm>
          <a:prstGeom prst="curvedConnector3">
            <a:avLst>
              <a:gd name="adj1" fmla="val 7936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Овал 73"/>
          <p:cNvSpPr/>
          <p:nvPr/>
        </p:nvSpPr>
        <p:spPr>
          <a:xfrm>
            <a:off x="4177553" y="977153"/>
            <a:ext cx="45719" cy="14343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00DE54-06E3-4659-9B8B-9DD08F70B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5472" y="-8825"/>
            <a:ext cx="10910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Российской Федерации принята официальная классификация опасности вредных веществ по степени воздействия на организм человека.</a:t>
            </a:r>
            <a:endParaRPr lang="ru-RU" sz="1800" b="1" dirty="0"/>
          </a:p>
        </p:txBody>
      </p: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457208" y="556724"/>
            <a:ext cx="70462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Вредные вещества подразделяют на </a:t>
            </a:r>
            <a:r>
              <a:rPr kumimoji="0" lang="ru-RU" sz="1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четыре класса опасности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: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1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–  вещества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чрезвычайно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опасные;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E6924C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2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–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 вещества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высоко</a:t>
            </a:r>
            <a:r>
              <a:rPr kumimoji="0" lang="ru-RU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опасные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;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CFD406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3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–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 вещества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умеренно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опасные;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4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–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  вещества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мало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опасные.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1852" y="2034118"/>
          <a:ext cx="7367444" cy="4232207"/>
        </p:xfrm>
        <a:graphic>
          <a:graphicData uri="http://schemas.openxmlformats.org/drawingml/2006/table">
            <a:tbl>
              <a:tblPr/>
              <a:tblGrid>
                <a:gridCol w="2831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706">
                <a:tc rowSpan="2">
                  <a:txBody>
                    <a:bodyPr/>
                    <a:lstStyle/>
                    <a:p>
                      <a:pPr marL="179705" indent="45021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Нормы для класса опасности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класс</a:t>
                      </a: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E6924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класс</a:t>
                      </a: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BEC305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 класс</a:t>
                      </a: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класс</a:t>
                      </a: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3173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Предельно допустимая концентрация (ПДК) вредных веществ в воздухе рабочей зоны, мг/м</a:t>
                      </a:r>
                      <a:r>
                        <a:rPr lang="ru-RU" sz="1500" baseline="30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менее 0,1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0,1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1,0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1,1 </a:t>
                      </a:r>
                      <a:r>
                        <a:rPr lang="ru-RU" sz="15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10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10,0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40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 смертельная доза при введении в желудок, мг/кг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менее 15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150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151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5000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5000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741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 смертельная доза при нанесении на кожу, мг/кг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менее 100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501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2500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2500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094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Средняя смертельная концентрация в воздухе, мг/м</a:t>
                      </a:r>
                      <a:r>
                        <a:rPr lang="ru-RU" sz="15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менее 500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 – 5000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5001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50000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282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Коэффициент возможности ингаляционного отравления (КВИО)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300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300-30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менее 3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Зона острого действия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менее 6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6,0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18,0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18,1</a:t>
                      </a:r>
                      <a:r>
                        <a:rPr lang="ru-RU" sz="15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54,0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54,0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977"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Зона хронического действия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более 10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10,0 </a:t>
                      </a:r>
                      <a:r>
                        <a:rPr lang="ru-RU" sz="15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5,0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4,9 </a:t>
                      </a:r>
                      <a:r>
                        <a:rPr lang="ru-RU" sz="15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ru-RU" sz="15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2,5</a:t>
                      </a:r>
                      <a:endParaRPr lang="ru-RU" sz="15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менее 2,5</a:t>
                      </a:r>
                      <a:endParaRPr lang="ru-RU" sz="15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6679" marR="166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9293" y="6280990"/>
            <a:ext cx="74317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Каждое вещество относится к классу опасности по показателю,  значение которого соответствует наиболее высокому классу опасности.</a:t>
            </a:r>
            <a:endParaRPr lang="ru-RU" sz="1400" b="1" i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817234" y="2897004"/>
            <a:ext cx="415065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400" b="1" dirty="0">
                <a:latin typeface="Segoe UI" pitchFamily="34" charset="0"/>
                <a:ea typeface="Times New Roman" pitchFamily="18" charset="0"/>
                <a:cs typeface="Segoe UI" pitchFamily="34" charset="0"/>
              </a:rPr>
              <a:t>ОБУВ</a:t>
            </a:r>
            <a:r>
              <a:rPr lang="ru-RU" sz="1400" dirty="0">
                <a:latin typeface="Segoe UI" pitchFamily="34" charset="0"/>
                <a:ea typeface="Times New Roman" pitchFamily="18" charset="0"/>
                <a:cs typeface="Segoe UI" pitchFamily="34" charset="0"/>
              </a:rPr>
              <a:t> – ориентировочные безопасные уровни воздействия, которые устанавливаются путем расчета по физико-химическим свойствам или интерполяцией и экстраполяцией в рядах, близких по строению соединений или показателям острой опасности.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ОБУВ должны пересматриваться каждые три года после их утверждения, с учетом накопленных данных о состоянии здоровья работающих и условий труда или заменяются ПДК.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50179" name="Picture 3" descr="https://ds05.infourok.ru/uploads/ex/0b0d/0008968c-9d4d70b9/img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3803" r="9133"/>
          <a:stretch>
            <a:fillRect/>
          </a:stretch>
        </p:blipFill>
        <p:spPr bwMode="auto">
          <a:xfrm>
            <a:off x="7641104" y="736168"/>
            <a:ext cx="4500966" cy="208771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996518" y="609600"/>
            <a:ext cx="1739153" cy="233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://pict.belvedor.com/8/f2/8f23d9227aa1ac9847d4372b2f7a566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33400" y="5390663"/>
            <a:ext cx="923026" cy="923026"/>
          </a:xfrm>
          <a:prstGeom prst="rect">
            <a:avLst/>
          </a:prstGeom>
          <a:noFill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310280" y="6269331"/>
            <a:ext cx="3307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400" b="1" dirty="0">
                <a:latin typeface="Segoe UI" pitchFamily="34" charset="0"/>
                <a:ea typeface="Times New Roman" pitchFamily="18" charset="0"/>
                <a:cs typeface="Segoe UI" pitchFamily="34" charset="0"/>
              </a:rPr>
              <a:t>Пересматриваются каждые 3 года!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8EAA0-40DF-4B42-9B91-060E657C3203}"/>
              </a:ext>
            </a:extLst>
          </p:cNvPr>
          <p:cNvSpPr txBox="1"/>
          <p:nvPr/>
        </p:nvSpPr>
        <p:spPr>
          <a:xfrm>
            <a:off x="8282848" y="4217544"/>
            <a:ext cx="32452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latin typeface="Segoe UI" pitchFamily="34" charset="0"/>
                <a:ea typeface="Times New Roman" pitchFamily="18" charset="0"/>
                <a:cs typeface="Segoe UI" pitchFamily="34" charset="0"/>
              </a:rPr>
              <a:t>МУ: </a:t>
            </a:r>
            <a:r>
              <a:rPr lang="ru-RU" sz="1200" dirty="0">
                <a:hlinkClick r:id="rId5"/>
              </a:rPr>
              <a:t>http://docs.cntd.ru/document/675400120</a:t>
            </a:r>
            <a:endParaRPr lang="ru-RU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1775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310970" y="985406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7503452" y="1015856"/>
            <a:ext cx="29404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12.0.003-2015 Опасные и вредные производственные факторы. Классификация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80190" y="2372690"/>
            <a:ext cx="68311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ГОСТ</a:t>
            </a:r>
            <a:r>
              <a:rPr lang="en-US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устанавливает:</a:t>
            </a:r>
          </a:p>
          <a:p>
            <a:endParaRPr lang="ru-RU" sz="1400" i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понятийную и терминологическую систему опасных и вредных факторов производственной среды и трудового процесса;</a:t>
            </a:r>
          </a:p>
          <a:p>
            <a:pPr>
              <a:buFont typeface="Wingdings" pitchFamily="2" charset="2"/>
              <a:buChar char="v"/>
            </a:pP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основы и содержание классификации опасных и вредных производственных факторов;</a:t>
            </a:r>
          </a:p>
          <a:p>
            <a:pPr>
              <a:buFont typeface="Wingdings" pitchFamily="2" charset="2"/>
              <a:buChar char="v"/>
            </a:pP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особенности разработки стандартов Системы стандартов безопасности труда (ССБТ) на требования и нормы по видам опасных и вредных производственных факторов.</a:t>
            </a:r>
            <a:endParaRPr lang="ru-RU" sz="14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5F2B65-F81E-4719-96A3-68EB4165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" y="12252"/>
            <a:ext cx="4986302" cy="682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85B0060-172A-457D-BD0B-D4BA9F51B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190" y="4622076"/>
            <a:ext cx="6583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В </a:t>
            </a:r>
            <a:r>
              <a:rPr lang="ru-RU" sz="16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частности в стандарте дана классификация ХИМИЧЕСКИХ факторов производственной среды.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95288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1775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5F2B65-F81E-4719-96A3-68EB4165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" y="12252"/>
            <a:ext cx="4986302" cy="682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34A5D42-5990-497C-A5F0-3BCED50C3D5A}"/>
              </a:ext>
            </a:extLst>
          </p:cNvPr>
          <p:cNvSpPr/>
          <p:nvPr/>
        </p:nvSpPr>
        <p:spPr>
          <a:xfrm>
            <a:off x="5143884" y="101438"/>
            <a:ext cx="67981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Классификация производственных факторов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химической природы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 критерию опасного и (или) вредного </a:t>
            </a: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воздействия на организм работающего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химические вещества подразделяют:</a:t>
            </a:r>
            <a:endParaRPr kumimoji="0" lang="en-US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7334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на непосредственно действующие на организм работающего как опасные и вредные производственные факторы химической природы действия;</a:t>
            </a:r>
          </a:p>
          <a:p>
            <a:pPr marL="73342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косвенно действующие на организм работающего как опасные и вредные производственные факторы физической природы действия, обусловленные свойствами этих химических веществ воспламеняться, гореть, тлеть, взрываться и т.п.</a:t>
            </a:r>
          </a:p>
          <a:p>
            <a:pPr marL="447675" marR="0" lvl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2. Для целей разработки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средств защиты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выделяют отдельные группы химических веществ, связанных с химической продукцией и специфично воздействующих на человека: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вещества, обладающие острой токсичностью по воздействию на организм;</a:t>
            </a: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вещества, вызывающие поражение (некроз/омертвление или раздражение) кожи;</a:t>
            </a: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вещества, вызывающие серьезные повреждения или раздражение глаз;</a:t>
            </a: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мутагенные вещества;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канцерогенные вещества;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сенсибилизирующие (аллергенные) вещества;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вещества, воздействующие на функцию воспроизводства;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вещества, обладающие избирательной токсичностью на органы-мишени и (или) системы при однократном воздействии;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вещества, обладающие избирательной токсичностью на органы-мишени и (или) системы при многократном или продолжительном воздействии;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4476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вещества, представляющие опасность при аспирации.</a:t>
            </a:r>
          </a:p>
        </p:txBody>
      </p:sp>
      <p:sp>
        <p:nvSpPr>
          <p:cNvPr id="5" name="Google Shape;4076;p432">
            <a:extLst>
              <a:ext uri="{FF2B5EF4-FFF2-40B4-BE49-F238E27FC236}">
                <a16:creationId xmlns:a16="http://schemas.microsoft.com/office/drawing/2014/main" id="{B3F50E6B-67FC-4104-B376-9FBB99AC7AB5}"/>
              </a:ext>
            </a:extLst>
          </p:cNvPr>
          <p:cNvSpPr/>
          <p:nvPr/>
        </p:nvSpPr>
        <p:spPr>
          <a:xfrm>
            <a:off x="4894173" y="1004847"/>
            <a:ext cx="729600" cy="729600"/>
          </a:xfrm>
          <a:prstGeom prst="ellipse">
            <a:avLst/>
          </a:prstGeom>
          <a:solidFill>
            <a:srgbClr val="FFFFFF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Picture 9" descr="https://ds05.infourok.ru/uploads/ex/0e65/000c4364-9820cb86/img22.jpg">
            <a:extLst>
              <a:ext uri="{FF2B5EF4-FFF2-40B4-BE49-F238E27FC236}">
                <a16:creationId xmlns:a16="http://schemas.microsoft.com/office/drawing/2014/main" id="{7B9DB7E6-A824-4752-A096-37E2D874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9174" t="28881" r="1880" b="38792"/>
          <a:stretch>
            <a:fillRect/>
          </a:stretch>
        </p:blipFill>
        <p:spPr bwMode="auto">
          <a:xfrm>
            <a:off x="4981757" y="1172947"/>
            <a:ext cx="489430" cy="409951"/>
          </a:xfrm>
          <a:prstGeom prst="rect">
            <a:avLst/>
          </a:prstGeom>
          <a:noFill/>
        </p:spPr>
      </p:pic>
      <p:pic>
        <p:nvPicPr>
          <p:cNvPr id="7" name="Picture 7" descr="C:\Users\ДЖИН\Desktop\32.gif">
            <a:extLst>
              <a:ext uri="{FF2B5EF4-FFF2-40B4-BE49-F238E27FC236}">
                <a16:creationId xmlns:a16="http://schemas.microsoft.com/office/drawing/2014/main" id="{E48D72DE-BF11-486A-B25A-E3833450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4173" y="1799309"/>
            <a:ext cx="811683" cy="797481"/>
          </a:xfrm>
          <a:prstGeom prst="rect">
            <a:avLst/>
          </a:prstGeom>
          <a:noFill/>
        </p:spPr>
      </p:pic>
      <p:pic>
        <p:nvPicPr>
          <p:cNvPr id="8" name="Google Shape;143;p28">
            <a:extLst>
              <a:ext uri="{FF2B5EF4-FFF2-40B4-BE49-F238E27FC236}">
                <a16:creationId xmlns:a16="http://schemas.microsoft.com/office/drawing/2014/main" id="{2F4D31B6-0C8B-43CB-BF09-E00F6787CA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3150" y="4443105"/>
            <a:ext cx="1241948" cy="1241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11753"/>
      </p:ext>
    </p:extLst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28EEEE-5C2D-47B9-9FD6-45E17D0A3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064"/>
            <a:ext cx="12192000" cy="6345936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05D944C1-3E26-483A-B64A-20005ACD070F}"/>
              </a:ext>
            </a:extLst>
          </p:cNvPr>
          <p:cNvSpPr/>
          <p:nvPr/>
        </p:nvSpPr>
        <p:spPr>
          <a:xfrm>
            <a:off x="3003090" y="1819966"/>
            <a:ext cx="4288539" cy="19202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E26703-6A3F-4E02-855F-E78908589E39}"/>
              </a:ext>
            </a:extLst>
          </p:cNvPr>
          <p:cNvSpPr/>
          <p:nvPr/>
        </p:nvSpPr>
        <p:spPr>
          <a:xfrm>
            <a:off x="3113693" y="2243371"/>
            <a:ext cx="40613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По характеру результирующего химического воздействия на организм человека химические вещества подразделяют на:</a:t>
            </a:r>
          </a:p>
        </p:txBody>
      </p:sp>
      <p:cxnSp>
        <p:nvCxnSpPr>
          <p:cNvPr id="4" name="Соединитель: уступ 3">
            <a:extLst>
              <a:ext uri="{FF2B5EF4-FFF2-40B4-BE49-F238E27FC236}">
                <a16:creationId xmlns:a16="http://schemas.microsoft.com/office/drawing/2014/main" id="{B792699D-C148-4FAE-8A70-83BC0BFF2BA6}"/>
              </a:ext>
            </a:extLst>
          </p:cNvPr>
          <p:cNvCxnSpPr>
            <a:cxnSpLocks/>
            <a:stCxn id="2" idx="7"/>
          </p:cNvCxnSpPr>
          <p:nvPr/>
        </p:nvCxnSpPr>
        <p:spPr>
          <a:xfrm rot="5400000" flipH="1" flipV="1">
            <a:off x="6960865" y="1289642"/>
            <a:ext cx="514255" cy="1108811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Соединитель: уступ 4">
            <a:extLst>
              <a:ext uri="{FF2B5EF4-FFF2-40B4-BE49-F238E27FC236}">
                <a16:creationId xmlns:a16="http://schemas.microsoft.com/office/drawing/2014/main" id="{A28BD47F-F288-4460-8A15-AC48B81D70AD}"/>
              </a:ext>
            </a:extLst>
          </p:cNvPr>
          <p:cNvCxnSpPr>
            <a:cxnSpLocks/>
            <a:stCxn id="2" idx="1"/>
          </p:cNvCxnSpPr>
          <p:nvPr/>
        </p:nvCxnSpPr>
        <p:spPr>
          <a:xfrm rot="16200000" flipV="1">
            <a:off x="2808527" y="1278569"/>
            <a:ext cx="514264" cy="1130946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E55D14-DA32-4A0F-87B4-802193B8BED3}"/>
              </a:ext>
            </a:extLst>
          </p:cNvPr>
          <p:cNvSpPr/>
          <p:nvPr/>
        </p:nvSpPr>
        <p:spPr>
          <a:xfrm>
            <a:off x="7049733" y="1101662"/>
            <a:ext cx="2639273" cy="999512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80D04DE-7A91-4EB0-9DA0-5098343E868F}"/>
              </a:ext>
            </a:extLst>
          </p:cNvPr>
          <p:cNvSpPr/>
          <p:nvPr/>
        </p:nvSpPr>
        <p:spPr>
          <a:xfrm>
            <a:off x="205155" y="1266905"/>
            <a:ext cx="3035852" cy="60546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4FC083-2C50-4799-ACF1-F03F820AAA52}"/>
              </a:ext>
            </a:extLst>
          </p:cNvPr>
          <p:cNvSpPr/>
          <p:nvPr/>
        </p:nvSpPr>
        <p:spPr>
          <a:xfrm>
            <a:off x="7078887" y="1267415"/>
            <a:ext cx="2595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сенсибилизирующие</a:t>
            </a: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(аллергены)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75ECFB-B112-41B6-8A42-EBF799F26B15}"/>
              </a:ext>
            </a:extLst>
          </p:cNvPr>
          <p:cNvSpPr/>
          <p:nvPr/>
        </p:nvSpPr>
        <p:spPr>
          <a:xfrm>
            <a:off x="35555" y="1402244"/>
            <a:ext cx="3429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токсические (ядовитые)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710FF00-67CC-4DDF-A7E2-C35FD5816A92}"/>
              </a:ext>
            </a:extLst>
          </p:cNvPr>
          <p:cNvCxnSpPr>
            <a:cxnSpLocks/>
            <a:stCxn id="2" idx="0"/>
            <a:endCxn id="11" idx="2"/>
          </p:cNvCxnSpPr>
          <p:nvPr/>
        </p:nvCxnSpPr>
        <p:spPr>
          <a:xfrm flipH="1" flipV="1">
            <a:off x="5144386" y="1387956"/>
            <a:ext cx="2974" cy="4320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13694DF-EB87-42D9-8E2B-FAE2E0F757A8}"/>
              </a:ext>
            </a:extLst>
          </p:cNvPr>
          <p:cNvSpPr/>
          <p:nvPr/>
        </p:nvSpPr>
        <p:spPr>
          <a:xfrm>
            <a:off x="3824749" y="873633"/>
            <a:ext cx="2639273" cy="51432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637C8DB-F27C-45CE-B6CA-BCF7664EB413}"/>
              </a:ext>
            </a:extLst>
          </p:cNvPr>
          <p:cNvSpPr/>
          <p:nvPr/>
        </p:nvSpPr>
        <p:spPr>
          <a:xfrm>
            <a:off x="3857044" y="932626"/>
            <a:ext cx="2595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раздражающие</a:t>
            </a:r>
          </a:p>
        </p:txBody>
      </p: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CB0B7227-5584-45CC-AB66-833DC900F8C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17946" y="2970095"/>
            <a:ext cx="514266" cy="1282443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DA518ED-C6EB-4A45-B7B4-402A2117D8E4}"/>
              </a:ext>
            </a:extLst>
          </p:cNvPr>
          <p:cNvSpPr/>
          <p:nvPr/>
        </p:nvSpPr>
        <p:spPr>
          <a:xfrm>
            <a:off x="7094989" y="3598608"/>
            <a:ext cx="2639273" cy="55884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BCDAF46-1F7C-47C9-9AB0-42EB708181C1}"/>
              </a:ext>
            </a:extLst>
          </p:cNvPr>
          <p:cNvSpPr/>
          <p:nvPr/>
        </p:nvSpPr>
        <p:spPr>
          <a:xfrm>
            <a:off x="7076102" y="3672498"/>
            <a:ext cx="2639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мутагенные</a:t>
            </a: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518455CB-8689-4A3E-A14D-430D4581324B}"/>
              </a:ext>
            </a:extLst>
          </p:cNvPr>
          <p:cNvCxnSpPr>
            <a:cxnSpLocks/>
          </p:cNvCxnSpPr>
          <p:nvPr/>
        </p:nvCxnSpPr>
        <p:spPr>
          <a:xfrm rot="5400000">
            <a:off x="2836224" y="3085952"/>
            <a:ext cx="514266" cy="1282443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472150F-CCFD-4483-8A6A-CDB1A9946DAD}"/>
              </a:ext>
            </a:extLst>
          </p:cNvPr>
          <p:cNvSpPr/>
          <p:nvPr/>
        </p:nvSpPr>
        <p:spPr>
          <a:xfrm>
            <a:off x="205154" y="3712842"/>
            <a:ext cx="2984405" cy="51426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5986F4C-F8D6-4AFE-8CDF-ABBF6981C36F}"/>
              </a:ext>
            </a:extLst>
          </p:cNvPr>
          <p:cNvSpPr/>
          <p:nvPr/>
        </p:nvSpPr>
        <p:spPr>
          <a:xfrm>
            <a:off x="349823" y="3788119"/>
            <a:ext cx="267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канцерогенные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ADE6951-C4B0-4B1A-A234-D39B884A8566}"/>
              </a:ext>
            </a:extLst>
          </p:cNvPr>
          <p:cNvCxnSpPr>
            <a:cxnSpLocks/>
            <a:stCxn id="30" idx="0"/>
            <a:endCxn id="2" idx="4"/>
          </p:cNvCxnSpPr>
          <p:nvPr/>
        </p:nvCxnSpPr>
        <p:spPr>
          <a:xfrm flipV="1">
            <a:off x="5144386" y="3740172"/>
            <a:ext cx="2974" cy="432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89F06C7A-9474-4ABE-8425-D91E77F90F0B}"/>
              </a:ext>
            </a:extLst>
          </p:cNvPr>
          <p:cNvSpPr/>
          <p:nvPr/>
        </p:nvSpPr>
        <p:spPr>
          <a:xfrm>
            <a:off x="3824749" y="4172180"/>
            <a:ext cx="2639273" cy="48482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C9C38E7-0E68-472C-A520-690D3E088F19}"/>
              </a:ext>
            </a:extLst>
          </p:cNvPr>
          <p:cNvSpPr/>
          <p:nvPr/>
        </p:nvSpPr>
        <p:spPr>
          <a:xfrm>
            <a:off x="3842296" y="4228682"/>
            <a:ext cx="2595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тератогенные</a:t>
            </a:r>
          </a:p>
        </p:txBody>
      </p:sp>
      <p:sp>
        <p:nvSpPr>
          <p:cNvPr id="40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1943046" y="107576"/>
            <a:ext cx="8336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Классификация веществ по типу воздействия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989BD8B-D138-4CA2-B495-BEFF38A2E5D6}"/>
              </a:ext>
            </a:extLst>
          </p:cNvPr>
          <p:cNvSpPr/>
          <p:nvPr/>
        </p:nvSpPr>
        <p:spPr>
          <a:xfrm>
            <a:off x="746636" y="5214675"/>
            <a:ext cx="7512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Многие из них обладают одновременно несколькими вредными свойствами, и прежде всего в той или иной мере токсическими, поэтому понятие «вредные вещества» нередко отождествляется с «токсическими веществами», «ядами» независимо от наличия в них других свойств.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701331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Выноска-облако 19"/>
          <p:cNvSpPr/>
          <p:nvPr/>
        </p:nvSpPr>
        <p:spPr>
          <a:xfrm flipH="1">
            <a:off x="6078111" y="3980338"/>
            <a:ext cx="788476" cy="555811"/>
          </a:xfrm>
          <a:prstGeom prst="cloudCallout">
            <a:avLst/>
          </a:prstGeom>
          <a:solidFill>
            <a:srgbClr val="BE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-облако 14"/>
          <p:cNvSpPr/>
          <p:nvPr/>
        </p:nvSpPr>
        <p:spPr>
          <a:xfrm flipH="1">
            <a:off x="5029239" y="3612784"/>
            <a:ext cx="1255035" cy="770965"/>
          </a:xfrm>
          <a:prstGeom prst="cloudCallout">
            <a:avLst/>
          </a:prstGeom>
          <a:solidFill>
            <a:srgbClr val="BE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-облако 15"/>
          <p:cNvSpPr/>
          <p:nvPr/>
        </p:nvSpPr>
        <p:spPr>
          <a:xfrm flipH="1">
            <a:off x="4240346" y="3110762"/>
            <a:ext cx="1183317" cy="770965"/>
          </a:xfrm>
          <a:prstGeom prst="cloudCallout">
            <a:avLst/>
          </a:prstGeom>
          <a:solidFill>
            <a:srgbClr val="BE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носка-облако 16"/>
          <p:cNvSpPr/>
          <p:nvPr/>
        </p:nvSpPr>
        <p:spPr>
          <a:xfrm flipH="1">
            <a:off x="1452323" y="1936385"/>
            <a:ext cx="788476" cy="555811"/>
          </a:xfrm>
          <a:prstGeom prst="cloudCallout">
            <a:avLst/>
          </a:prstGeom>
          <a:solidFill>
            <a:srgbClr val="BE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ыноска-облако 17"/>
          <p:cNvSpPr/>
          <p:nvPr/>
        </p:nvSpPr>
        <p:spPr>
          <a:xfrm flipH="1">
            <a:off x="1918486" y="2169467"/>
            <a:ext cx="1900519" cy="770965"/>
          </a:xfrm>
          <a:prstGeom prst="cloudCallout">
            <a:avLst/>
          </a:prstGeom>
          <a:solidFill>
            <a:srgbClr val="BE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ыноска-облако 18"/>
          <p:cNvSpPr/>
          <p:nvPr/>
        </p:nvSpPr>
        <p:spPr>
          <a:xfrm flipH="1">
            <a:off x="3245263" y="2707350"/>
            <a:ext cx="1255036" cy="770965"/>
          </a:xfrm>
          <a:prstGeom prst="cloudCallout">
            <a:avLst/>
          </a:prstGeom>
          <a:solidFill>
            <a:srgbClr val="BEC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3865859" y="107576"/>
            <a:ext cx="4481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Токсические (ядовитые)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16" y="759475"/>
            <a:ext cx="117249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вызывающие отравление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всего организма 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или поражающие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отдельные системы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: нервную, мышечную (судороги), кровеносную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и др.;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endParaRPr lang="ru-RU" sz="18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взаимодействующие с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гемоглобином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крови, вызывающие патологические изменения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печени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и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почек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17145EB-C1EF-4AA6-ABB3-C2B094821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2" t="28447" r="3538" b="29184"/>
          <a:stretch/>
        </p:blipFill>
        <p:spPr bwMode="auto">
          <a:xfrm>
            <a:off x="8262080" y="2668937"/>
            <a:ext cx="2881136" cy="28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7B5887CF-814D-438D-8AEA-7E4F60017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554" y="2239230"/>
            <a:ext cx="9880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C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x</a:t>
            </a: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y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AAF7144-1737-4B22-8094-E00EC7A5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577" y="2789709"/>
            <a:ext cx="8103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S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6883AF1-2DB8-4CC3-B70F-011AFDCA7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883" y="3236054"/>
            <a:ext cx="9771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HCN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084" y="3692912"/>
            <a:ext cx="9616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C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6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6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07272FF-DDE1-493C-99CF-813098E0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724" y="1849875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AC7D700-8979-4044-B1FC-75E31B653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267" y="3891868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AE62C2BC-B92A-4BDF-843A-0DCBB2EEC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57277" r="3827" b="12739"/>
          <a:stretch/>
        </p:blipFill>
        <p:spPr bwMode="auto">
          <a:xfrm>
            <a:off x="302103" y="4840497"/>
            <a:ext cx="7743220" cy="18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73768CA2-EA1C-44AD-BF20-075EE1285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70" y="4517466"/>
            <a:ext cx="8129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Практически все вредные вещества обладают токсическим действием!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7B9F551-7A8A-4758-A54C-AB38B29D8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9" t="26054" r="16963" b="27451"/>
          <a:stretch/>
        </p:blipFill>
        <p:spPr bwMode="auto">
          <a:xfrm>
            <a:off x="470331" y="2847607"/>
            <a:ext cx="2871303" cy="39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4593736" y="106258"/>
            <a:ext cx="3039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Раздражающие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16" y="815254"/>
            <a:ext cx="11476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агрессивные вещества и препараты, которые при мгновенном, длительном или повторяющемся контакте с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живыми тканями 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могут их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разрушить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18" name="Выноска-облако 17"/>
          <p:cNvSpPr/>
          <p:nvPr/>
        </p:nvSpPr>
        <p:spPr>
          <a:xfrm flipH="1">
            <a:off x="7718637" y="5513305"/>
            <a:ext cx="826629" cy="582706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ыноска-облако 18"/>
          <p:cNvSpPr/>
          <p:nvPr/>
        </p:nvSpPr>
        <p:spPr>
          <a:xfrm flipH="1">
            <a:off x="6938707" y="5065069"/>
            <a:ext cx="109369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-облако 19"/>
          <p:cNvSpPr/>
          <p:nvPr/>
        </p:nvSpPr>
        <p:spPr>
          <a:xfrm flipH="1">
            <a:off x="6284283" y="4527187"/>
            <a:ext cx="141642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носка-облако 20"/>
          <p:cNvSpPr/>
          <p:nvPr/>
        </p:nvSpPr>
        <p:spPr>
          <a:xfrm flipH="1">
            <a:off x="5549176" y="4043092"/>
            <a:ext cx="1380565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-облако 21"/>
          <p:cNvSpPr/>
          <p:nvPr/>
        </p:nvSpPr>
        <p:spPr>
          <a:xfrm flipH="1">
            <a:off x="5002330" y="3558998"/>
            <a:ext cx="109369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-облако 22"/>
          <p:cNvSpPr/>
          <p:nvPr/>
        </p:nvSpPr>
        <p:spPr>
          <a:xfrm flipH="1">
            <a:off x="4419624" y="3074905"/>
            <a:ext cx="109369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-облако 25"/>
          <p:cNvSpPr/>
          <p:nvPr/>
        </p:nvSpPr>
        <p:spPr>
          <a:xfrm flipH="1">
            <a:off x="2312919" y="1828810"/>
            <a:ext cx="788476" cy="555811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-облако 24"/>
          <p:cNvSpPr/>
          <p:nvPr/>
        </p:nvSpPr>
        <p:spPr>
          <a:xfrm flipH="1">
            <a:off x="2734258" y="2160504"/>
            <a:ext cx="1900519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-облако 23"/>
          <p:cNvSpPr/>
          <p:nvPr/>
        </p:nvSpPr>
        <p:spPr>
          <a:xfrm flipH="1">
            <a:off x="3325929" y="2617704"/>
            <a:ext cx="1837765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B5887CF-814D-438D-8AEA-7E4F60017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5359" y="2185455"/>
            <a:ext cx="17137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кислоты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AAF7144-1737-4B22-8094-E00EC7A5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833" y="2726969"/>
            <a:ext cx="16209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щелочи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6883AF1-2DB8-4CC3-B70F-011AFDCA7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533" y="3211775"/>
            <a:ext cx="8401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Cl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103" y="3675576"/>
            <a:ext cx="931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NH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3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07272FF-DDE1-493C-99CF-813098E0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827" y="1751275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AC7D700-8979-4044-B1FC-75E31B653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6566" y="4146359"/>
            <a:ext cx="1051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N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x</a:t>
            </a: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O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y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121A671-863D-449B-BB9B-D7996B06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903" y="4629351"/>
            <a:ext cx="1188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COCl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9A210B7-A594-4CD7-BD5F-568B61395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338" y="5298187"/>
            <a:ext cx="886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SO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BCA0727-98A8-4348-BE1F-D890E2657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4576" y="5498581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A6DA3A52-90EE-45D3-A0A0-319CACA6A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0724" y="1507711"/>
            <a:ext cx="50612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Наиболее чувствительны к воздействию: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слизистые оболочки;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дыхательные пути.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2A8893A-09AB-413E-9CB3-7CBB93ED7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0" t="23953" r="2653" b="10363"/>
          <a:stretch/>
        </p:blipFill>
        <p:spPr bwMode="auto">
          <a:xfrm>
            <a:off x="7623884" y="2422495"/>
            <a:ext cx="3457453" cy="43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7B9F551-7A8A-4758-A54C-AB38B29D8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9" t="26054" r="16963" b="27451"/>
          <a:stretch/>
        </p:blipFill>
        <p:spPr bwMode="auto">
          <a:xfrm>
            <a:off x="671499" y="2426983"/>
            <a:ext cx="2871303" cy="39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4593736" y="106258"/>
            <a:ext cx="3039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Раздражающие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8" name="Выноска-облако 17"/>
          <p:cNvSpPr/>
          <p:nvPr/>
        </p:nvSpPr>
        <p:spPr>
          <a:xfrm flipH="1">
            <a:off x="5335514" y="4479175"/>
            <a:ext cx="908832" cy="582706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Выноска-облако 18"/>
          <p:cNvSpPr/>
          <p:nvPr/>
        </p:nvSpPr>
        <p:spPr>
          <a:xfrm flipH="1">
            <a:off x="2253773" y="1203341"/>
            <a:ext cx="109369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-облако 19"/>
          <p:cNvSpPr/>
          <p:nvPr/>
        </p:nvSpPr>
        <p:spPr>
          <a:xfrm flipH="1">
            <a:off x="9590430" y="4315967"/>
            <a:ext cx="2059025" cy="2027287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носка-облако 20"/>
          <p:cNvSpPr/>
          <p:nvPr/>
        </p:nvSpPr>
        <p:spPr>
          <a:xfrm flipH="1">
            <a:off x="7171795" y="1196536"/>
            <a:ext cx="1380565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-облако 21"/>
          <p:cNvSpPr/>
          <p:nvPr/>
        </p:nvSpPr>
        <p:spPr>
          <a:xfrm flipH="1">
            <a:off x="4752882" y="4891131"/>
            <a:ext cx="109369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ыноска-облако 22"/>
          <p:cNvSpPr/>
          <p:nvPr/>
        </p:nvSpPr>
        <p:spPr>
          <a:xfrm flipH="1">
            <a:off x="4170176" y="4407038"/>
            <a:ext cx="109369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-облако 25"/>
          <p:cNvSpPr/>
          <p:nvPr/>
        </p:nvSpPr>
        <p:spPr>
          <a:xfrm flipH="1">
            <a:off x="7316582" y="1903221"/>
            <a:ext cx="1489578" cy="555811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-облако 24"/>
          <p:cNvSpPr/>
          <p:nvPr/>
        </p:nvSpPr>
        <p:spPr>
          <a:xfrm flipH="1">
            <a:off x="667795" y="1393214"/>
            <a:ext cx="1900519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-облако 23"/>
          <p:cNvSpPr/>
          <p:nvPr/>
        </p:nvSpPr>
        <p:spPr>
          <a:xfrm flipH="1">
            <a:off x="1259466" y="1850414"/>
            <a:ext cx="1837765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B5887CF-814D-438D-8AEA-7E4F60017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96" y="1418165"/>
            <a:ext cx="17137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кислоты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AAF7144-1737-4B22-8094-E00EC7A5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370" y="1959679"/>
            <a:ext cx="16209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щелочи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6883AF1-2DB8-4CC3-B70F-011AFDCA7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085" y="4543908"/>
            <a:ext cx="8401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Cl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655" y="5007709"/>
            <a:ext cx="931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NH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3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07272FF-DDE1-493C-99CF-813098E0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490" y="1918021"/>
            <a:ext cx="12678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 err="1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ароматика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CAC7D700-8979-4044-B1FC-75E31B653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185" y="1299803"/>
            <a:ext cx="10514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N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x</a:t>
            </a: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O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y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121A671-863D-449B-BB9B-D7996B06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5476" y="4516337"/>
            <a:ext cx="15018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latin typeface="Segoe UI" pitchFamily="34" charset="0"/>
                <a:cs typeface="Segoe UI" pitchFamily="34" charset="0"/>
              </a:rPr>
              <a:t>Бензин, керосин и др. продукты переработки нефти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9A210B7-A594-4CD7-BD5F-568B61395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260" y="1335875"/>
            <a:ext cx="886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SO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BCA0727-98A8-4348-BE1F-D890E2657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7718" y="4464451"/>
            <a:ext cx="8266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S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2A8893A-09AB-413E-9CB3-7CBB93ED7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0" t="23953" r="2653" b="10363"/>
          <a:stretch/>
        </p:blipFill>
        <p:spPr bwMode="auto">
          <a:xfrm>
            <a:off x="3380986" y="732745"/>
            <a:ext cx="3026424" cy="380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">
            <a:extLst>
              <a:ext uri="{FF2B5EF4-FFF2-40B4-BE49-F238E27FC236}">
                <a16:creationId xmlns:a16="http://schemas.microsoft.com/office/drawing/2014/main" id="{63395498-22DD-4C98-A7C2-A71CF473A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517" y="675336"/>
            <a:ext cx="3214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Верхние дыхательные пути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CB78DB15-011A-435D-B258-37C6BA2EC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402" y="6279247"/>
            <a:ext cx="2054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Кожные покровы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A427F9D-3E77-455A-9B75-67685207F1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4118" r="15159"/>
          <a:stretch/>
        </p:blipFill>
        <p:spPr>
          <a:xfrm>
            <a:off x="6596499" y="2459032"/>
            <a:ext cx="2773044" cy="3442845"/>
          </a:xfrm>
          <a:prstGeom prst="rect">
            <a:avLst/>
          </a:prstGeom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67E7F3C5-3F19-4725-808E-90180944F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963" y="5497593"/>
            <a:ext cx="2381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Глубокие</a:t>
            </a:r>
            <a:r>
              <a:rPr kumimoji="0" lang="ru-RU" sz="1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 дыхательные пути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7BAD42-0198-499C-A5D9-BA7B44016BCD}"/>
              </a:ext>
            </a:extLst>
          </p:cNvPr>
          <p:cNvSpPr txBox="1"/>
          <p:nvPr/>
        </p:nvSpPr>
        <p:spPr>
          <a:xfrm>
            <a:off x="9886925" y="785889"/>
            <a:ext cx="1358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дерматит</a:t>
            </a:r>
            <a:endParaRPr lang="ru-RU" sz="1800" b="1" dirty="0"/>
          </a:p>
        </p:txBody>
      </p:sp>
      <p:pic>
        <p:nvPicPr>
          <p:cNvPr id="33" name="Picture 16">
            <a:extLst>
              <a:ext uri="{FF2B5EF4-FFF2-40B4-BE49-F238E27FC236}">
                <a16:creationId xmlns:a16="http://schemas.microsoft.com/office/drawing/2014/main" id="{6AA219F6-9171-470F-A24C-9E611FEBB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b="18055"/>
          <a:stretch/>
        </p:blipFill>
        <p:spPr bwMode="auto">
          <a:xfrm>
            <a:off x="9587228" y="1115522"/>
            <a:ext cx="1992163" cy="114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>
            <a:extLst>
              <a:ext uri="{FF2B5EF4-FFF2-40B4-BE49-F238E27FC236}">
                <a16:creationId xmlns:a16="http://schemas.microsoft.com/office/drawing/2014/main" id="{79189CFE-71BC-4034-BD9A-E9BF3994B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91" y="2510408"/>
            <a:ext cx="1792023" cy="11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740ACC1-5C9F-4194-9B6A-B93B75C6990C}"/>
              </a:ext>
            </a:extLst>
          </p:cNvPr>
          <p:cNvSpPr txBox="1"/>
          <p:nvPr/>
        </p:nvSpPr>
        <p:spPr>
          <a:xfrm>
            <a:off x="10065566" y="2154981"/>
            <a:ext cx="1036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экзема</a:t>
            </a:r>
            <a:endParaRPr lang="ru-RU" sz="1800" b="1" dirty="0"/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375E802C-BFD6-4DEF-87E0-262CEC7DA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5557" y="3705090"/>
            <a:ext cx="2381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Обезжиривание и осушение кожи</a:t>
            </a:r>
            <a:endParaRPr kumimoji="0" lang="ru-RU" sz="18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3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8965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Выноска-облако 41"/>
          <p:cNvSpPr/>
          <p:nvPr/>
        </p:nvSpPr>
        <p:spPr>
          <a:xfrm flipH="1">
            <a:off x="968209" y="1298627"/>
            <a:ext cx="797839" cy="672353"/>
          </a:xfrm>
          <a:prstGeom prst="cloudCallout">
            <a:avLst/>
          </a:prstGeom>
          <a:solidFill>
            <a:srgbClr val="E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Выноска-облако 35"/>
          <p:cNvSpPr/>
          <p:nvPr/>
        </p:nvSpPr>
        <p:spPr>
          <a:xfrm flipH="1">
            <a:off x="1658492" y="1316557"/>
            <a:ext cx="1900519" cy="672353"/>
          </a:xfrm>
          <a:prstGeom prst="cloudCallout">
            <a:avLst/>
          </a:prstGeom>
          <a:solidFill>
            <a:srgbClr val="E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Выноска-облако 36"/>
          <p:cNvSpPr/>
          <p:nvPr/>
        </p:nvSpPr>
        <p:spPr>
          <a:xfrm flipH="1">
            <a:off x="3469360" y="1307592"/>
            <a:ext cx="3101768" cy="830319"/>
          </a:xfrm>
          <a:prstGeom prst="cloudCallout">
            <a:avLst/>
          </a:prstGeom>
          <a:solidFill>
            <a:srgbClr val="E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Выноска-облако 37"/>
          <p:cNvSpPr/>
          <p:nvPr/>
        </p:nvSpPr>
        <p:spPr>
          <a:xfrm flipH="1">
            <a:off x="6409787" y="1298628"/>
            <a:ext cx="1497084" cy="672353"/>
          </a:xfrm>
          <a:prstGeom prst="cloudCallout">
            <a:avLst/>
          </a:prstGeom>
          <a:solidFill>
            <a:srgbClr val="E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Выноска-облако 38"/>
          <p:cNvSpPr/>
          <p:nvPr/>
        </p:nvSpPr>
        <p:spPr>
          <a:xfrm flipH="1">
            <a:off x="7799315" y="1316557"/>
            <a:ext cx="1416402" cy="672353"/>
          </a:xfrm>
          <a:prstGeom prst="cloudCallout">
            <a:avLst/>
          </a:prstGeom>
          <a:solidFill>
            <a:srgbClr val="E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Выноска-облако 39"/>
          <p:cNvSpPr/>
          <p:nvPr/>
        </p:nvSpPr>
        <p:spPr>
          <a:xfrm flipH="1">
            <a:off x="9126092" y="1361380"/>
            <a:ext cx="1416402" cy="672353"/>
          </a:xfrm>
          <a:prstGeom prst="cloudCallout">
            <a:avLst/>
          </a:prstGeom>
          <a:solidFill>
            <a:srgbClr val="E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Выноска-облако 40"/>
          <p:cNvSpPr/>
          <p:nvPr/>
        </p:nvSpPr>
        <p:spPr>
          <a:xfrm flipH="1">
            <a:off x="10434938" y="1352416"/>
            <a:ext cx="797839" cy="672353"/>
          </a:xfrm>
          <a:prstGeom prst="cloudCallout">
            <a:avLst/>
          </a:prstGeom>
          <a:solidFill>
            <a:srgbClr val="E8AE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5036188" y="106258"/>
            <a:ext cx="2131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Аллергены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16" y="707674"/>
            <a:ext cx="11476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соединения, повышающие чувствительность организма к химическим веществам, а в производственных условиях приводящие к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аллергическим заболеваниям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07272FF-DDE1-493C-99CF-813098E0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323" y="1358818"/>
            <a:ext cx="10020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r>
              <a:rPr lang="ru-RU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  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C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6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5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NH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2</a:t>
            </a:r>
            <a:r>
              <a:rPr lang="ru-RU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   карбонилы </a:t>
            </a: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Ni,</a:t>
            </a:r>
            <a:r>
              <a:rPr lang="ru-RU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   </a:t>
            </a: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HCOH</a:t>
            </a:r>
            <a:r>
              <a:rPr lang="ru-RU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   пыль </a:t>
            </a: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 </a:t>
            </a: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R</a:t>
            </a:r>
            <a:r>
              <a:rPr lang="ru-RU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-</a:t>
            </a: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NO</a:t>
            </a:r>
            <a:r>
              <a:rPr lang="ru-RU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   …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A6DA3A52-90EE-45D3-A0A0-319CACA6A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5299" y="3975451"/>
            <a:ext cx="39763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Наиболее сильные проявления промышленной аллергии связаны с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бронхиальной астмой</a:t>
            </a: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88BB215-BCDE-4504-8517-5CA09C7B7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705" y="2157415"/>
            <a:ext cx="10077290" cy="3693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Аллергия на различные химические вещества может выражаться в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Segoe UI" pitchFamily="34" charset="0"/>
                <a:cs typeface="Segoe UI" pitchFamily="34" charset="0"/>
              </a:rPr>
              <a:t>немедленной реакции: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8E2FDCC1-7C86-49DC-9892-66713FDB3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5820" y="2427149"/>
            <a:ext cx="1738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слезотечение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E1E02D1D-9ECE-4605-86EC-E9C7AD659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237" y="2419635"/>
            <a:ext cx="1579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высыпание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8DAE0A5-CF7B-4699-B8C8-0D78BEE1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0" y="2783460"/>
            <a:ext cx="1812786" cy="12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912D55-07FB-44D8-8BE8-B422F0C286C5}"/>
              </a:ext>
            </a:extLst>
          </p:cNvPr>
          <p:cNvSpPr txBox="1"/>
          <p:nvPr/>
        </p:nvSpPr>
        <p:spPr>
          <a:xfrm>
            <a:off x="3222775" y="2438716"/>
            <a:ext cx="880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отек</a:t>
            </a:r>
            <a:endParaRPr lang="ru-RU" sz="1800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55AAD24-A34F-4A13-B8BF-044FDCF58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92" y="2759831"/>
            <a:ext cx="1734685" cy="13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E2DCEB-F427-43F1-81F4-8DAE1093A2ED}"/>
              </a:ext>
            </a:extLst>
          </p:cNvPr>
          <p:cNvSpPr txBox="1"/>
          <p:nvPr/>
        </p:nvSpPr>
        <p:spPr>
          <a:xfrm>
            <a:off x="2828668" y="3954376"/>
            <a:ext cx="1617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отек Квинке</a:t>
            </a:r>
            <a:endParaRPr lang="ru-RU" dirty="0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B3A1315C-6E88-4B44-B58F-0E46DD47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61" y="2773049"/>
            <a:ext cx="1694781" cy="123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760933-840E-4CAF-9862-D0559F049933}"/>
              </a:ext>
            </a:extLst>
          </p:cNvPr>
          <p:cNvSpPr txBox="1"/>
          <p:nvPr/>
        </p:nvSpPr>
        <p:spPr>
          <a:xfrm>
            <a:off x="4481077" y="2436846"/>
            <a:ext cx="1982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конъюнктивит</a:t>
            </a:r>
            <a:endParaRPr lang="ru-RU" sz="1800" dirty="0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A88F7E5F-EBEC-47A7-ABD0-E1C743A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60" y="2759831"/>
            <a:ext cx="1850199" cy="12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EC30FE-66D5-42B3-945E-D5E1D06DAF71}"/>
              </a:ext>
            </a:extLst>
          </p:cNvPr>
          <p:cNvSpPr txBox="1"/>
          <p:nvPr/>
        </p:nvSpPr>
        <p:spPr>
          <a:xfrm>
            <a:off x="6920480" y="2416627"/>
            <a:ext cx="622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зуд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B270F-26DD-4ED7-80A8-E1611718CE79}"/>
              </a:ext>
            </a:extLst>
          </p:cNvPr>
          <p:cNvSpPr txBox="1"/>
          <p:nvPr/>
        </p:nvSpPr>
        <p:spPr>
          <a:xfrm>
            <a:off x="8349943" y="2409693"/>
            <a:ext cx="1038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кашель</a:t>
            </a:r>
            <a:endParaRPr lang="ru-RU" sz="1800" dirty="0"/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7B8D0C1F-825D-46F5-BFC9-8D9CC1F64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9" t="26292" r="19941" b="17780"/>
          <a:stretch/>
        </p:blipFill>
        <p:spPr bwMode="auto">
          <a:xfrm>
            <a:off x="8325435" y="2760890"/>
            <a:ext cx="1108811" cy="125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5AB6449-D488-452F-9845-2C2FE065D15F}"/>
              </a:ext>
            </a:extLst>
          </p:cNvPr>
          <p:cNvSpPr txBox="1"/>
          <p:nvPr/>
        </p:nvSpPr>
        <p:spPr>
          <a:xfrm>
            <a:off x="4436443" y="4064851"/>
            <a:ext cx="660022" cy="40011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или</a:t>
            </a:r>
            <a:endParaRPr lang="ru-RU" b="1" dirty="0"/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3122E6F8-02D8-4198-86E3-21E4E8603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169" y="4390835"/>
            <a:ext cx="3619270" cy="36933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в реакции 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Segoe UI" pitchFamily="34" charset="0"/>
                <a:cs typeface="Segoe UI" pitchFamily="34" charset="0"/>
              </a:rPr>
              <a:t>замедленного типа: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C1AFBA-8C2E-416C-9303-9C51C5389458}"/>
              </a:ext>
            </a:extLst>
          </p:cNvPr>
          <p:cNvSpPr txBox="1"/>
          <p:nvPr/>
        </p:nvSpPr>
        <p:spPr>
          <a:xfrm>
            <a:off x="2669404" y="4707325"/>
            <a:ext cx="13583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дерматит</a:t>
            </a:r>
            <a:endParaRPr lang="ru-RU" sz="1800" b="1" dirty="0"/>
          </a:p>
        </p:txBody>
      </p:sp>
      <p:pic>
        <p:nvPicPr>
          <p:cNvPr id="29" name="Picture 16">
            <a:extLst>
              <a:ext uri="{FF2B5EF4-FFF2-40B4-BE49-F238E27FC236}">
                <a16:creationId xmlns:a16="http://schemas.microsoft.com/office/drawing/2014/main" id="{2C722B54-1228-4957-A18F-76422FB83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b="18055"/>
          <a:stretch/>
        </p:blipFill>
        <p:spPr bwMode="auto">
          <a:xfrm>
            <a:off x="2285865" y="5083745"/>
            <a:ext cx="1992163" cy="114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17DFA292-181D-42CC-B2BF-795F920E2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8637" r="22381" b="28674"/>
          <a:stretch/>
        </p:blipFill>
        <p:spPr bwMode="auto">
          <a:xfrm>
            <a:off x="9519854" y="2736488"/>
            <a:ext cx="1925624" cy="12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3A8E69BD-2A47-49AB-9432-08D91A16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39" y="5077390"/>
            <a:ext cx="1792023" cy="11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CD041C7-C5EE-474D-8094-BC1661B792D5}"/>
              </a:ext>
            </a:extLst>
          </p:cNvPr>
          <p:cNvSpPr txBox="1"/>
          <p:nvPr/>
        </p:nvSpPr>
        <p:spPr>
          <a:xfrm>
            <a:off x="6011214" y="4721963"/>
            <a:ext cx="10363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экзема</a:t>
            </a:r>
            <a:endParaRPr lang="ru-RU" sz="1800" b="1" dirty="0"/>
          </a:p>
        </p:txBody>
      </p:sp>
      <p:pic>
        <p:nvPicPr>
          <p:cNvPr id="33" name="Picture 24">
            <a:extLst>
              <a:ext uri="{FF2B5EF4-FFF2-40B4-BE49-F238E27FC236}">
                <a16:creationId xmlns:a16="http://schemas.microsoft.com/office/drawing/2014/main" id="{CC445DD6-F1DD-4153-8AB6-8697B7A0B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750" r="42119"/>
          <a:stretch/>
        </p:blipFill>
        <p:spPr bwMode="auto">
          <a:xfrm>
            <a:off x="9037724" y="4865554"/>
            <a:ext cx="2082559" cy="17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1">
            <a:extLst>
              <a:ext uri="{FF2B5EF4-FFF2-40B4-BE49-F238E27FC236}">
                <a16:creationId xmlns:a16="http://schemas.microsoft.com/office/drawing/2014/main" id="{CB61F4DA-9BE4-48A3-9EE1-95012AE77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494" y="1643095"/>
            <a:ext cx="12214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Fe, Co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9F16AD51-BD06-40BC-B750-479735A7C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33" y="6293830"/>
            <a:ext cx="8651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2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При каждом повторном даже кратковременном контакте эффект действия на человека увеличивается, приводя к астматическим явлениям, кожным реакциям, изменениям состава крови.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6006353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1701208" y="106258"/>
            <a:ext cx="2664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Канцерогены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11" y="725602"/>
            <a:ext cx="58804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увеличивают вероятность возникновения у человека доброкачественной или злокачественной 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опухоли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.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 flipH="1">
            <a:off x="4363880" y="4796313"/>
            <a:ext cx="788476" cy="555811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-облако 11"/>
          <p:cNvSpPr/>
          <p:nvPr/>
        </p:nvSpPr>
        <p:spPr>
          <a:xfrm flipH="1">
            <a:off x="3433880" y="4209303"/>
            <a:ext cx="1255035" cy="770965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-облако 12"/>
          <p:cNvSpPr/>
          <p:nvPr/>
        </p:nvSpPr>
        <p:spPr>
          <a:xfrm flipH="1">
            <a:off x="2312879" y="3660667"/>
            <a:ext cx="2832847" cy="669296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-облако 13"/>
          <p:cNvSpPr/>
          <p:nvPr/>
        </p:nvSpPr>
        <p:spPr>
          <a:xfrm flipH="1">
            <a:off x="764920" y="2023525"/>
            <a:ext cx="788476" cy="555811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-облако 14"/>
          <p:cNvSpPr/>
          <p:nvPr/>
        </p:nvSpPr>
        <p:spPr>
          <a:xfrm flipH="1">
            <a:off x="1084779" y="2384623"/>
            <a:ext cx="1900519" cy="770965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-облако 15"/>
          <p:cNvSpPr/>
          <p:nvPr/>
        </p:nvSpPr>
        <p:spPr>
          <a:xfrm flipH="1">
            <a:off x="2219532" y="2995658"/>
            <a:ext cx="1255036" cy="770965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7B5887CF-814D-438D-8AEA-7E4F60017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935" y="2485164"/>
            <a:ext cx="18554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err="1">
                <a:latin typeface="Segoe UI" pitchFamily="34" charset="0"/>
                <a:cs typeface="Segoe UI" pitchFamily="34" charset="0"/>
              </a:rPr>
              <a:t>бензпирен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6AAF7144-1737-4B22-8094-E00EC7A5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0822" y="3099650"/>
            <a:ext cx="1166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latin typeface="Segoe UI" pitchFamily="34" charset="0"/>
                <a:cs typeface="Segoe UI" pitchFamily="34" charset="0"/>
              </a:rPr>
              <a:t>асбест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76883AF1-2DB8-4CC3-B70F-011AFDCA7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652" y="3718119"/>
            <a:ext cx="23931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соединения </a:t>
            </a:r>
            <a:r>
              <a:rPr lang="en-US" sz="2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Ni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60" y="4382963"/>
            <a:ext cx="10419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dirty="0">
                <a:latin typeface="Segoe UI" pitchFamily="34" charset="0"/>
                <a:cs typeface="Segoe UI" pitchFamily="34" charset="0"/>
              </a:rPr>
              <a:t>R-NO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A07272FF-DDE1-493C-99CF-813098E0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321" y="1937015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CAC7D700-8979-4044-B1FC-75E31B653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036" y="4707843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26" name="Picture 2" descr="https://avatars.mds.yandex.net/get-zen_doc/2414075/pub_5ea6ee3c7963b23a2af21b43_5ea6f29eb795a2687b1ebb34/scale_1200"/>
          <p:cNvPicPr>
            <a:picLocks noChangeAspect="1" noChangeArrowheads="1"/>
          </p:cNvPicPr>
          <p:nvPr/>
        </p:nvPicPr>
        <p:blipFill>
          <a:blip r:embed="rId3"/>
          <a:srcRect l="4490" t="3020" r="22959"/>
          <a:stretch>
            <a:fillRect/>
          </a:stretch>
        </p:blipFill>
        <p:spPr bwMode="auto">
          <a:xfrm>
            <a:off x="3424518" y="1340484"/>
            <a:ext cx="2533239" cy="1904740"/>
          </a:xfrm>
          <a:prstGeom prst="rect">
            <a:avLst/>
          </a:prstGeom>
          <a:noFill/>
        </p:spPr>
      </p:pic>
      <p:pic>
        <p:nvPicPr>
          <p:cNvPr id="1028" name="Picture 4" descr="https://cf.ppt-online.org/files/slide/r/roS2i9tehcRGM5mkvTfb4nuaJBHI1wPyLOXzF7/slide-29.jpg"/>
          <p:cNvPicPr>
            <a:picLocks noChangeAspect="1" noChangeArrowheads="1"/>
          </p:cNvPicPr>
          <p:nvPr/>
        </p:nvPicPr>
        <p:blipFill>
          <a:blip r:embed="rId4"/>
          <a:srcRect l="7780" r="50216"/>
          <a:stretch>
            <a:fillRect/>
          </a:stretch>
        </p:blipFill>
        <p:spPr bwMode="auto">
          <a:xfrm>
            <a:off x="143435" y="3588006"/>
            <a:ext cx="2142566" cy="2859294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AB9192-60C9-4887-953C-C5830CFF22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9" t="6000" r="14448"/>
          <a:stretch/>
        </p:blipFill>
        <p:spPr>
          <a:xfrm>
            <a:off x="7273972" y="0"/>
            <a:ext cx="3776176" cy="6858000"/>
          </a:xfrm>
          <a:prstGeom prst="rect">
            <a:avLst/>
          </a:prstGeom>
        </p:spPr>
      </p:pic>
      <p:grpSp>
        <p:nvGrpSpPr>
          <p:cNvPr id="43" name="Google Shape;1840;p235">
            <a:extLst>
              <a:ext uri="{FF2B5EF4-FFF2-40B4-BE49-F238E27FC236}">
                <a16:creationId xmlns:a16="http://schemas.microsoft.com/office/drawing/2014/main" id="{F4040404-4B8D-402A-B78F-39104A65925E}"/>
              </a:ext>
            </a:extLst>
          </p:cNvPr>
          <p:cNvGrpSpPr/>
          <p:nvPr/>
        </p:nvGrpSpPr>
        <p:grpSpPr>
          <a:xfrm>
            <a:off x="7392393" y="5535909"/>
            <a:ext cx="1147386" cy="1094376"/>
            <a:chOff x="4573226" y="900340"/>
            <a:chExt cx="1584000" cy="1584000"/>
          </a:xfrm>
        </p:grpSpPr>
        <p:sp>
          <p:nvSpPr>
            <p:cNvPr id="44" name="Google Shape;1841;p235">
              <a:extLst>
                <a:ext uri="{FF2B5EF4-FFF2-40B4-BE49-F238E27FC236}">
                  <a16:creationId xmlns:a16="http://schemas.microsoft.com/office/drawing/2014/main" id="{A0993C53-080E-452E-B24A-2DA2BE8F59DB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45" name="Google Shape;1842;p235">
              <a:extLst>
                <a:ext uri="{FF2B5EF4-FFF2-40B4-BE49-F238E27FC236}">
                  <a16:creationId xmlns:a16="http://schemas.microsoft.com/office/drawing/2014/main" id="{A1D92F91-8855-48A9-944F-AA0743BB3BE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78029A0-AE1F-4DD9-AAEF-C4658547EE72}"/>
              </a:ext>
            </a:extLst>
          </p:cNvPr>
          <p:cNvSpPr/>
          <p:nvPr/>
        </p:nvSpPr>
        <p:spPr>
          <a:xfrm>
            <a:off x="8584876" y="5922975"/>
            <a:ext cx="24652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СанПиН 1.2.2353-08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0C5A79-538C-4BCD-A009-EC8B1E27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3C7489-019A-4E93-9343-971DDCC9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3416" y="1505887"/>
            <a:ext cx="4540161" cy="1863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E8C0CE-F3F8-423B-AEAD-D50251898053}"/>
              </a:ext>
            </a:extLst>
          </p:cNvPr>
          <p:cNvSpPr txBox="1"/>
          <p:nvPr/>
        </p:nvSpPr>
        <p:spPr>
          <a:xfrm>
            <a:off x="306789" y="1640969"/>
            <a:ext cx="5535385" cy="954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i="1" dirty="0"/>
              <a:t>от греч.</a:t>
            </a:r>
            <a:r>
              <a:rPr lang="ru-RU" dirty="0"/>
              <a:t> </a:t>
            </a:r>
            <a:r>
              <a:rPr lang="en-US" b="1" i="1" dirty="0" err="1"/>
              <a:t>hygienios</a:t>
            </a:r>
            <a:r>
              <a:rPr lang="ru-RU" dirty="0"/>
              <a:t> – здоровье;</a:t>
            </a:r>
          </a:p>
          <a:p>
            <a:r>
              <a:rPr lang="en-US" b="1" i="1" dirty="0" err="1"/>
              <a:t>Hygienia</a:t>
            </a:r>
            <a:r>
              <a:rPr lang="ru-RU" dirty="0"/>
              <a:t> – богиня здоровья у древних греков.</a:t>
            </a:r>
          </a:p>
          <a:p>
            <a:r>
              <a:rPr lang="ru-RU" dirty="0"/>
              <a:t>от лат. </a:t>
            </a:r>
            <a:r>
              <a:rPr lang="en-US" b="1" dirty="0" err="1"/>
              <a:t>sanitas</a:t>
            </a:r>
            <a:r>
              <a:rPr lang="en-US" dirty="0"/>
              <a:t> – </a:t>
            </a:r>
            <a:r>
              <a:rPr lang="ru-RU" dirty="0"/>
              <a:t>здоровье.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80BF4B-4FDA-4B73-B1A7-4FD800597014}"/>
              </a:ext>
            </a:extLst>
          </p:cNvPr>
          <p:cNvSpPr/>
          <p:nvPr/>
        </p:nvSpPr>
        <p:spPr>
          <a:xfrm>
            <a:off x="306788" y="2578316"/>
            <a:ext cx="55353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По Уставу ВОЗ </a:t>
            </a:r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здоровье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– это состояние полного физического, духовного и социального благополучия, а не только отсутствие болезней или физических недостатков.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EE068F-FE01-4859-80A1-78D17526BD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361" y="3377106"/>
            <a:ext cx="7049277" cy="22005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804F68-B4FC-4FDC-A5FD-57F2E3FA7D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6438" y="5624668"/>
            <a:ext cx="7174200" cy="921012"/>
          </a:xfrm>
          <a:prstGeom prst="rect">
            <a:avLst/>
          </a:prstGeom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80B453A7-4392-4C72-9B4A-4BE46A714403}"/>
              </a:ext>
            </a:extLst>
          </p:cNvPr>
          <p:cNvSpPr txBox="1">
            <a:spLocks/>
          </p:cNvSpPr>
          <p:nvPr/>
        </p:nvSpPr>
        <p:spPr>
          <a:xfrm>
            <a:off x="702896" y="1126415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Классификация производственных факторов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DBE8E1D-E666-4B2F-8E91-5D9E705EA507}"/>
              </a:ext>
            </a:extLst>
          </p:cNvPr>
          <p:cNvSpPr txBox="1">
            <a:spLocks/>
          </p:cNvSpPr>
          <p:nvPr/>
        </p:nvSpPr>
        <p:spPr>
          <a:xfrm>
            <a:off x="647368" y="325465"/>
            <a:ext cx="1085578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000" b="1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Раздел: Идентификация и воздействие на человека вредных и опасных факторов среды обитания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900E814-CC6A-4E0B-BE56-5896CDE1576F}"/>
              </a:ext>
            </a:extLst>
          </p:cNvPr>
          <p:cNvCxnSpPr/>
          <p:nvPr/>
        </p:nvCxnSpPr>
        <p:spPr>
          <a:xfrm>
            <a:off x="306788" y="1060017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723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AB9192-60C9-4887-953C-C5830CFF2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9" t="6000" r="14448"/>
          <a:stretch/>
        </p:blipFill>
        <p:spPr>
          <a:xfrm>
            <a:off x="150796" y="0"/>
            <a:ext cx="3776176" cy="6858000"/>
          </a:xfrm>
          <a:prstGeom prst="rect">
            <a:avLst/>
          </a:prstGeom>
        </p:spPr>
      </p:pic>
      <p:grpSp>
        <p:nvGrpSpPr>
          <p:cNvPr id="43" name="Google Shape;1840;p235">
            <a:extLst>
              <a:ext uri="{FF2B5EF4-FFF2-40B4-BE49-F238E27FC236}">
                <a16:creationId xmlns:a16="http://schemas.microsoft.com/office/drawing/2014/main" id="{F4040404-4B8D-402A-B78F-39104A65925E}"/>
              </a:ext>
            </a:extLst>
          </p:cNvPr>
          <p:cNvGrpSpPr/>
          <p:nvPr/>
        </p:nvGrpSpPr>
        <p:grpSpPr>
          <a:xfrm>
            <a:off x="269217" y="5535909"/>
            <a:ext cx="1147386" cy="1094376"/>
            <a:chOff x="4573226" y="900340"/>
            <a:chExt cx="1584000" cy="1584000"/>
          </a:xfrm>
        </p:grpSpPr>
        <p:sp>
          <p:nvSpPr>
            <p:cNvPr id="44" name="Google Shape;1841;p235">
              <a:extLst>
                <a:ext uri="{FF2B5EF4-FFF2-40B4-BE49-F238E27FC236}">
                  <a16:creationId xmlns:a16="http://schemas.microsoft.com/office/drawing/2014/main" id="{A0993C53-080E-452E-B24A-2DA2BE8F59DB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45" name="Google Shape;1842;p235">
              <a:extLst>
                <a:ext uri="{FF2B5EF4-FFF2-40B4-BE49-F238E27FC236}">
                  <a16:creationId xmlns:a16="http://schemas.microsoft.com/office/drawing/2014/main" id="{A1D92F91-8855-48A9-944F-AA0743BB3B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78029A0-AE1F-4DD9-AAEF-C4658547EE72}"/>
              </a:ext>
            </a:extLst>
          </p:cNvPr>
          <p:cNvSpPr/>
          <p:nvPr/>
        </p:nvSpPr>
        <p:spPr>
          <a:xfrm>
            <a:off x="1461700" y="5922975"/>
            <a:ext cx="24652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СанПиН 1.2.2353-08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37D6EA-C1EB-4A21-B203-42F59E328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99" t="36533" r="20125" b="31200"/>
          <a:stretch/>
        </p:blipFill>
        <p:spPr>
          <a:xfrm>
            <a:off x="4305578" y="768096"/>
            <a:ext cx="7397496" cy="22128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EF90F8-4D30-453B-965A-247275D248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75" t="29867" r="19900" b="28134"/>
          <a:stretch/>
        </p:blipFill>
        <p:spPr>
          <a:xfrm>
            <a:off x="4259858" y="2981387"/>
            <a:ext cx="7488936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AB9192-60C9-4887-953C-C5830CFF2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9" t="6000" r="14448"/>
          <a:stretch/>
        </p:blipFill>
        <p:spPr>
          <a:xfrm>
            <a:off x="150796" y="0"/>
            <a:ext cx="3776176" cy="6858000"/>
          </a:xfrm>
          <a:prstGeom prst="rect">
            <a:avLst/>
          </a:prstGeom>
        </p:spPr>
      </p:pic>
      <p:grpSp>
        <p:nvGrpSpPr>
          <p:cNvPr id="43" name="Google Shape;1840;p235">
            <a:extLst>
              <a:ext uri="{FF2B5EF4-FFF2-40B4-BE49-F238E27FC236}">
                <a16:creationId xmlns:a16="http://schemas.microsoft.com/office/drawing/2014/main" id="{F4040404-4B8D-402A-B78F-39104A65925E}"/>
              </a:ext>
            </a:extLst>
          </p:cNvPr>
          <p:cNvGrpSpPr/>
          <p:nvPr/>
        </p:nvGrpSpPr>
        <p:grpSpPr>
          <a:xfrm>
            <a:off x="269217" y="5535909"/>
            <a:ext cx="1147386" cy="1094376"/>
            <a:chOff x="4573226" y="900340"/>
            <a:chExt cx="1584000" cy="1584000"/>
          </a:xfrm>
        </p:grpSpPr>
        <p:sp>
          <p:nvSpPr>
            <p:cNvPr id="44" name="Google Shape;1841;p235">
              <a:extLst>
                <a:ext uri="{FF2B5EF4-FFF2-40B4-BE49-F238E27FC236}">
                  <a16:creationId xmlns:a16="http://schemas.microsoft.com/office/drawing/2014/main" id="{A0993C53-080E-452E-B24A-2DA2BE8F59DB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45" name="Google Shape;1842;p235">
              <a:extLst>
                <a:ext uri="{FF2B5EF4-FFF2-40B4-BE49-F238E27FC236}">
                  <a16:creationId xmlns:a16="http://schemas.microsoft.com/office/drawing/2014/main" id="{A1D92F91-8855-48A9-944F-AA0743BB3B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78029A0-AE1F-4DD9-AAEF-C4658547EE72}"/>
              </a:ext>
            </a:extLst>
          </p:cNvPr>
          <p:cNvSpPr/>
          <p:nvPr/>
        </p:nvSpPr>
        <p:spPr>
          <a:xfrm>
            <a:off x="1461700" y="5922975"/>
            <a:ext cx="24652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СанПиН 1.2.2353-08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9FF58C7-06B1-4F2E-AFD8-B9D1EC8EA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75" t="28400" r="20050" b="11867"/>
          <a:stretch/>
        </p:blipFill>
        <p:spPr>
          <a:xfrm>
            <a:off x="4360738" y="100584"/>
            <a:ext cx="7397496" cy="40965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5A824F-039A-4257-B8AA-E7AA1FEBAD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75" t="34266" r="19526" b="28001"/>
          <a:stretch/>
        </p:blipFill>
        <p:spPr>
          <a:xfrm>
            <a:off x="4277478" y="4197096"/>
            <a:ext cx="7498080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278029A0-AE1F-4DD9-AAEF-C4658547EE72}"/>
              </a:ext>
            </a:extLst>
          </p:cNvPr>
          <p:cNvSpPr/>
          <p:nvPr/>
        </p:nvSpPr>
        <p:spPr>
          <a:xfrm>
            <a:off x="3344608" y="6068766"/>
            <a:ext cx="17752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9805-84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9BDDEE-A919-4AA7-A6AA-000D9461A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25" t="23200" r="24100" b="4933"/>
          <a:stretch/>
        </p:blipFill>
        <p:spPr>
          <a:xfrm>
            <a:off x="384047" y="0"/>
            <a:ext cx="6503913" cy="5681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F3B2E5-EA36-4789-9855-B3ABE8789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75" t="12533" r="35800" b="6532"/>
          <a:stretch/>
        </p:blipFill>
        <p:spPr>
          <a:xfrm>
            <a:off x="6887961" y="0"/>
            <a:ext cx="4869519" cy="6858000"/>
          </a:xfrm>
          <a:prstGeom prst="rect">
            <a:avLst/>
          </a:prstGeom>
        </p:spPr>
      </p:pic>
      <p:grpSp>
        <p:nvGrpSpPr>
          <p:cNvPr id="43" name="Google Shape;1840;p235">
            <a:extLst>
              <a:ext uri="{FF2B5EF4-FFF2-40B4-BE49-F238E27FC236}">
                <a16:creationId xmlns:a16="http://schemas.microsoft.com/office/drawing/2014/main" id="{F4040404-4B8D-402A-B78F-39104A65925E}"/>
              </a:ext>
            </a:extLst>
          </p:cNvPr>
          <p:cNvGrpSpPr/>
          <p:nvPr/>
        </p:nvGrpSpPr>
        <p:grpSpPr>
          <a:xfrm>
            <a:off x="2152125" y="5681700"/>
            <a:ext cx="1147386" cy="1094376"/>
            <a:chOff x="4573226" y="900340"/>
            <a:chExt cx="1584000" cy="1584000"/>
          </a:xfrm>
        </p:grpSpPr>
        <p:sp>
          <p:nvSpPr>
            <p:cNvPr id="44" name="Google Shape;1841;p235">
              <a:extLst>
                <a:ext uri="{FF2B5EF4-FFF2-40B4-BE49-F238E27FC236}">
                  <a16:creationId xmlns:a16="http://schemas.microsoft.com/office/drawing/2014/main" id="{A0993C53-080E-452E-B24A-2DA2BE8F59DB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45" name="Google Shape;1842;p235">
              <a:extLst>
                <a:ext uri="{FF2B5EF4-FFF2-40B4-BE49-F238E27FC236}">
                  <a16:creationId xmlns:a16="http://schemas.microsoft.com/office/drawing/2014/main" id="{A1D92F91-8855-48A9-944F-AA0743BB3BE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966FB0C-5C7B-4D59-8ABA-364436464796}"/>
              </a:ext>
            </a:extLst>
          </p:cNvPr>
          <p:cNvSpPr txBox="1"/>
          <p:nvPr/>
        </p:nvSpPr>
        <p:spPr>
          <a:xfrm>
            <a:off x="3759804" y="6357220"/>
            <a:ext cx="3154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hlinkClick r:id="rId6"/>
              </a:rPr>
              <a:t>https://www.sespel.com/about/technical-info/khimicheskie-veshchestva/izopropanol-spirt-izopropilovyy-oon-1219-un1219/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8866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ds03.infourok.ru/uploads/ex/0ddc/0001947b-c27aaf3b/img2.jpg"/>
          <p:cNvPicPr>
            <a:picLocks noChangeAspect="1" noChangeArrowheads="1"/>
          </p:cNvPicPr>
          <p:nvPr/>
        </p:nvPicPr>
        <p:blipFill>
          <a:blip r:embed="rId3"/>
          <a:srcRect l="56176" t="43529" r="3726" b="7059"/>
          <a:stretch>
            <a:fillRect/>
          </a:stretch>
        </p:blipFill>
        <p:spPr bwMode="auto">
          <a:xfrm>
            <a:off x="9735670" y="4823012"/>
            <a:ext cx="2277035" cy="1882588"/>
          </a:xfrm>
          <a:prstGeom prst="rect">
            <a:avLst/>
          </a:prstGeom>
          <a:noFill/>
        </p:spPr>
      </p:pic>
      <p:pic>
        <p:nvPicPr>
          <p:cNvPr id="1030" name="Picture 6" descr="https://cf2.ppt-online.org/files2/slide/h/hZ8RcQeqT5PKfaH4pyLzw2YmGrXglbDox0jJVB/slide-5.jpg"/>
          <p:cNvPicPr>
            <a:picLocks noChangeAspect="1" noChangeArrowheads="1"/>
          </p:cNvPicPr>
          <p:nvPr/>
        </p:nvPicPr>
        <p:blipFill>
          <a:blip r:embed="rId4"/>
          <a:srcRect l="26990" t="31050" r="32385" b="5331"/>
          <a:stretch>
            <a:fillRect/>
          </a:stretch>
        </p:blipFill>
        <p:spPr bwMode="auto">
          <a:xfrm>
            <a:off x="6311152" y="1638229"/>
            <a:ext cx="2402541" cy="2109018"/>
          </a:xfrm>
          <a:prstGeom prst="rect">
            <a:avLst/>
          </a:prstGeom>
          <a:noFill/>
        </p:spPr>
      </p:pic>
      <p:sp>
        <p:nvSpPr>
          <p:cNvPr id="8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6185647" y="0"/>
            <a:ext cx="6006353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8155812" y="106258"/>
            <a:ext cx="1992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Мутагены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543" y="712611"/>
            <a:ext cx="59704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приводят к нарушениям 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генетического кода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причем эти нарушения могут проявиться спустя длительное время и сказаться на 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следующих поколениях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3" name="Выноска-облако 22"/>
          <p:cNvSpPr/>
          <p:nvPr/>
        </p:nvSpPr>
        <p:spPr>
          <a:xfrm>
            <a:off x="6607004" y="4787183"/>
            <a:ext cx="788476" cy="555811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-облако 23"/>
          <p:cNvSpPr/>
          <p:nvPr/>
        </p:nvSpPr>
        <p:spPr>
          <a:xfrm>
            <a:off x="6938876" y="4273325"/>
            <a:ext cx="3531875" cy="770965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21" y="4384231"/>
            <a:ext cx="3211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latin typeface="Segoe UI" pitchFamily="34" charset="0"/>
                <a:cs typeface="Segoe UI" pitchFamily="34" charset="0"/>
              </a:rPr>
              <a:t>соединения </a:t>
            </a:r>
            <a:r>
              <a:rPr lang="en-US" sz="2400" b="1" dirty="0" err="1">
                <a:latin typeface="Segoe UI" pitchFamily="34" charset="0"/>
                <a:cs typeface="Segoe UI" pitchFamily="34" charset="0"/>
              </a:rPr>
              <a:t>Pb</a:t>
            </a:r>
            <a:r>
              <a:rPr lang="en-US" sz="2400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2400" b="1" dirty="0">
                <a:latin typeface="Segoe UI" pitchFamily="34" charset="0"/>
                <a:cs typeface="Segoe UI" pitchFamily="34" charset="0"/>
              </a:rPr>
              <a:t>и</a:t>
            </a:r>
            <a:r>
              <a:rPr lang="en-US" sz="2400" b="1" dirty="0">
                <a:latin typeface="Segoe UI" pitchFamily="34" charset="0"/>
                <a:cs typeface="Segoe UI" pitchFamily="34" charset="0"/>
              </a:rPr>
              <a:t> Hg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4" name="Rectangle 1">
            <a:extLst>
              <a:ext uri="{FF2B5EF4-FFF2-40B4-BE49-F238E27FC236}">
                <a16:creationId xmlns:a16="http://schemas.microsoft.com/office/drawing/2014/main" id="{CAC7D700-8979-4044-B1FC-75E31B653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160" y="4698713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5" name="Выноска-облако 34"/>
          <p:cNvSpPr/>
          <p:nvPr/>
        </p:nvSpPr>
        <p:spPr>
          <a:xfrm>
            <a:off x="7548464" y="3747268"/>
            <a:ext cx="2456109" cy="642599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6AAF7144-1737-4B22-8094-E00EC7A5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6147" y="3789954"/>
            <a:ext cx="2019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err="1">
                <a:latin typeface="Segoe UI" pitchFamily="34" charset="0"/>
                <a:cs typeface="Segoe UI" pitchFamily="34" charset="0"/>
              </a:rPr>
              <a:t>этиленимин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7" name="Выноска-облако 36"/>
          <p:cNvSpPr/>
          <p:nvPr/>
        </p:nvSpPr>
        <p:spPr>
          <a:xfrm>
            <a:off x="8901927" y="3164562"/>
            <a:ext cx="1515036" cy="642599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528" y="3208839"/>
            <a:ext cx="9616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C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6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6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0" name="Выноска-облако 39"/>
          <p:cNvSpPr/>
          <p:nvPr/>
        </p:nvSpPr>
        <p:spPr>
          <a:xfrm>
            <a:off x="8588375" y="2581857"/>
            <a:ext cx="2590607" cy="642599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6AAF7144-1737-4B22-8094-E00EC7A5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8512" y="2642450"/>
            <a:ext cx="22591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 err="1">
                <a:latin typeface="Segoe UI" pitchFamily="34" charset="0"/>
                <a:cs typeface="Segoe UI" pitchFamily="34" charset="0"/>
              </a:rPr>
              <a:t>нафтилфенол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1" name="Выноска-облако 40"/>
          <p:cNvSpPr/>
          <p:nvPr/>
        </p:nvSpPr>
        <p:spPr>
          <a:xfrm>
            <a:off x="10148059" y="2160524"/>
            <a:ext cx="1371184" cy="555811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153B33-3CE8-4C85-95C7-11EC22914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50" t="13600" r="24872" b="25334"/>
          <a:stretch/>
        </p:blipFill>
        <p:spPr>
          <a:xfrm>
            <a:off x="1560" y="-1"/>
            <a:ext cx="6175308" cy="4716191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AC0E56C-1839-4D74-8F99-668F4D3B3FDE}"/>
              </a:ext>
            </a:extLst>
          </p:cNvPr>
          <p:cNvSpPr/>
          <p:nvPr/>
        </p:nvSpPr>
        <p:spPr>
          <a:xfrm>
            <a:off x="2325066" y="5513115"/>
            <a:ext cx="227703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Р 57454-2017</a:t>
            </a:r>
          </a:p>
        </p:txBody>
      </p:sp>
      <p:grpSp>
        <p:nvGrpSpPr>
          <p:cNvPr id="44" name="Google Shape;1840;p235">
            <a:extLst>
              <a:ext uri="{FF2B5EF4-FFF2-40B4-BE49-F238E27FC236}">
                <a16:creationId xmlns:a16="http://schemas.microsoft.com/office/drawing/2014/main" id="{4E0F3B94-A033-4C1D-AD9B-B718E797C0BB}"/>
              </a:ext>
            </a:extLst>
          </p:cNvPr>
          <p:cNvGrpSpPr/>
          <p:nvPr/>
        </p:nvGrpSpPr>
        <p:grpSpPr>
          <a:xfrm>
            <a:off x="1132583" y="5126049"/>
            <a:ext cx="1147386" cy="1094376"/>
            <a:chOff x="4573226" y="900340"/>
            <a:chExt cx="1584000" cy="1584000"/>
          </a:xfrm>
        </p:grpSpPr>
        <p:sp>
          <p:nvSpPr>
            <p:cNvPr id="45" name="Google Shape;1841;p235">
              <a:extLst>
                <a:ext uri="{FF2B5EF4-FFF2-40B4-BE49-F238E27FC236}">
                  <a16:creationId xmlns:a16="http://schemas.microsoft.com/office/drawing/2014/main" id="{C44B87BD-9DD7-4FDA-8EC4-49F4914220B1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46" name="Google Shape;1842;p235">
              <a:extLst>
                <a:ext uri="{FF2B5EF4-FFF2-40B4-BE49-F238E27FC236}">
                  <a16:creationId xmlns:a16="http://schemas.microsoft.com/office/drawing/2014/main" id="{401A97CB-1400-43DA-A401-8C367EB2F49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FA8AE6C-C3F4-4E94-971F-5673802C16F2}"/>
              </a:ext>
            </a:extLst>
          </p:cNvPr>
          <p:cNvSpPr txBox="1"/>
          <p:nvPr/>
        </p:nvSpPr>
        <p:spPr>
          <a:xfrm>
            <a:off x="2241221" y="5825766"/>
            <a:ext cx="262661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hlinkClick r:id="rId7"/>
              </a:rPr>
              <a:t>http://docs.cntd.ru/document/1200145233</a:t>
            </a:r>
            <a:endParaRPr lang="ru-RU" sz="1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E894D1-4212-4CD3-9E37-AC6118DD7C3C}"/>
              </a:ext>
            </a:extLst>
          </p:cNvPr>
          <p:cNvSpPr txBox="1"/>
          <p:nvPr/>
        </p:nvSpPr>
        <p:spPr>
          <a:xfrm>
            <a:off x="10357283" y="2220824"/>
            <a:ext cx="9441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HCOH</a:t>
            </a:r>
            <a:endParaRPr lang="ru-RU" dirty="0"/>
          </a:p>
        </p:txBody>
      </p:sp>
      <p:sp>
        <p:nvSpPr>
          <p:cNvPr id="50" name="Выноска-облако 40">
            <a:extLst>
              <a:ext uri="{FF2B5EF4-FFF2-40B4-BE49-F238E27FC236}">
                <a16:creationId xmlns:a16="http://schemas.microsoft.com/office/drawing/2014/main" id="{F13E6F4F-0899-49A8-9240-DD0D81805BDB}"/>
              </a:ext>
            </a:extLst>
          </p:cNvPr>
          <p:cNvSpPr/>
          <p:nvPr/>
        </p:nvSpPr>
        <p:spPr>
          <a:xfrm>
            <a:off x="11004805" y="1719068"/>
            <a:ext cx="788476" cy="555811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Rectangle 1">
            <a:extLst>
              <a:ext uri="{FF2B5EF4-FFF2-40B4-BE49-F238E27FC236}">
                <a16:creationId xmlns:a16="http://schemas.microsoft.com/office/drawing/2014/main" id="{2756259E-5A98-485D-A65C-80E50DEEF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4961" y="1630598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2" name="Rectangle 1">
            <a:extLst>
              <a:ext uri="{FF2B5EF4-FFF2-40B4-BE49-F238E27FC236}">
                <a16:creationId xmlns:a16="http://schemas.microsoft.com/office/drawing/2014/main" id="{6E1D9856-157F-40C6-B59E-8E189C466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693" y="5452891"/>
            <a:ext cx="29024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Снижение иммунитета;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kumimoji="0" lang="ru-RU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Раннее старение;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Развитие заболеваний;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kumimoji="0" lang="ru-RU" sz="14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Воз</a:t>
            </a: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действие на потомство первого, второго, третьего поколений.</a:t>
            </a:r>
            <a:endParaRPr kumimoji="0" lang="ru-RU" sz="1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B445649B-D59F-4262-A329-BE5878AA9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882" y="6004518"/>
            <a:ext cx="10234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err="1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п.п</a:t>
            </a:r>
            <a:r>
              <a:rPr lang="ru-RU" sz="16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. 4.7.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521207" y="106258"/>
            <a:ext cx="11173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Влияющие на репродуктивную функцию, в т.ч. тератогенные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16" y="815254"/>
            <a:ext cx="11476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Тератогенные - вызывают стойкие структурные, функциональные и биохимические 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изменения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в период развития 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зародыша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или 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плода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приводящие к порокам развития или уродствам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8" name="Выноска-облако 17"/>
          <p:cNvSpPr/>
          <p:nvPr/>
        </p:nvSpPr>
        <p:spPr>
          <a:xfrm flipH="1">
            <a:off x="7557303" y="4966447"/>
            <a:ext cx="826629" cy="582706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-облако 19"/>
          <p:cNvSpPr/>
          <p:nvPr/>
        </p:nvSpPr>
        <p:spPr>
          <a:xfrm flipH="1">
            <a:off x="4070029" y="3254199"/>
            <a:ext cx="3711365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Выноска-облако 20"/>
          <p:cNvSpPr/>
          <p:nvPr/>
        </p:nvSpPr>
        <p:spPr>
          <a:xfrm flipH="1">
            <a:off x="6687723" y="4303068"/>
            <a:ext cx="1380565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-облако 21"/>
          <p:cNvSpPr/>
          <p:nvPr/>
        </p:nvSpPr>
        <p:spPr>
          <a:xfrm flipH="1">
            <a:off x="6140877" y="3818974"/>
            <a:ext cx="1093694" cy="770965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-облако 25"/>
          <p:cNvSpPr/>
          <p:nvPr/>
        </p:nvSpPr>
        <p:spPr>
          <a:xfrm flipH="1">
            <a:off x="3236314" y="1828810"/>
            <a:ext cx="788476" cy="555811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Выноска-облако 24"/>
          <p:cNvSpPr/>
          <p:nvPr/>
        </p:nvSpPr>
        <p:spPr>
          <a:xfrm flipH="1">
            <a:off x="3657652" y="2160504"/>
            <a:ext cx="1515014" cy="645449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B5887CF-814D-438D-8AEA-7E4F60017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369" y="2185455"/>
            <a:ext cx="12784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3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cs typeface="Segoe UI" pitchFamily="34" charset="0"/>
              </a:rPr>
              <a:t>BO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3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650" y="3935552"/>
            <a:ext cx="9318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NH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3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A07272FF-DDE1-493C-99CF-813098E00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222" y="1751275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121A671-863D-449B-BB9B-D7996B062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652" y="3387140"/>
            <a:ext cx="3277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400" b="1" dirty="0">
                <a:latin typeface="Segoe UI" pitchFamily="34" charset="0"/>
                <a:cs typeface="Segoe UI" pitchFamily="34" charset="0"/>
              </a:rPr>
              <a:t>фталевый ангидрид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BCA0727-98A8-4348-BE1F-D890E2657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561" y="4933794"/>
            <a:ext cx="5734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…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932FCBA9-8A65-4050-846E-234E62935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205" y="4410109"/>
            <a:ext cx="9616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>
                <a:latin typeface="Segoe UI" pitchFamily="34" charset="0"/>
                <a:cs typeface="Segoe UI" pitchFamily="34" charset="0"/>
              </a:rPr>
              <a:t>C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6</a:t>
            </a:r>
            <a:r>
              <a:rPr lang="en-US" sz="2800" b="1" dirty="0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>
                <a:latin typeface="Segoe UI" pitchFamily="34" charset="0"/>
                <a:cs typeface="Segoe UI" pitchFamily="34" charset="0"/>
              </a:rPr>
              <a:t>6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" name="Выноска-облако 28"/>
          <p:cNvSpPr/>
          <p:nvPr/>
        </p:nvSpPr>
        <p:spPr>
          <a:xfrm flipH="1">
            <a:off x="4276195" y="2689421"/>
            <a:ext cx="1649506" cy="645449"/>
          </a:xfrm>
          <a:prstGeom prst="cloudCallou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9A210B7-A594-4CD7-BD5F-568B61395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061" y="2716351"/>
            <a:ext cx="14158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C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x</a:t>
            </a: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H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y</a:t>
            </a:r>
            <a:r>
              <a:rPr lang="en-US" sz="2800" b="1" dirty="0" err="1">
                <a:latin typeface="Segoe UI" pitchFamily="34" charset="0"/>
                <a:cs typeface="Segoe UI" pitchFamily="34" charset="0"/>
              </a:rPr>
              <a:t>Cl</a:t>
            </a:r>
            <a:r>
              <a:rPr lang="en-US" sz="2800" b="1" baseline="-25000" dirty="0" err="1">
                <a:latin typeface="Segoe UI" pitchFamily="34" charset="0"/>
                <a:cs typeface="Segoe UI" pitchFamily="34" charset="0"/>
              </a:rPr>
              <a:t>z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60418" name="Picture 2" descr="Phthalic anhydride-2D-Skelet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4914" y="3125777"/>
            <a:ext cx="987423" cy="1114530"/>
          </a:xfrm>
          <a:prstGeom prst="rect">
            <a:avLst/>
          </a:prstGeom>
          <a:noFill/>
        </p:spPr>
      </p:pic>
      <p:pic>
        <p:nvPicPr>
          <p:cNvPr id="60420" name="Picture 4" descr="https://thepresentation.ru/img/thumbs/ee0eba17417c98ead1eac5131c6e97e2-800x.jpg"/>
          <p:cNvPicPr>
            <a:picLocks noChangeAspect="1" noChangeArrowheads="1"/>
          </p:cNvPicPr>
          <p:nvPr/>
        </p:nvPicPr>
        <p:blipFill>
          <a:blip r:embed="rId4"/>
          <a:srcRect l="60311" t="28078" r="5218" b="3216"/>
          <a:stretch>
            <a:fillRect/>
          </a:stretch>
        </p:blipFill>
        <p:spPr bwMode="auto">
          <a:xfrm>
            <a:off x="8964705" y="1595718"/>
            <a:ext cx="3021105" cy="4516191"/>
          </a:xfrm>
          <a:prstGeom prst="rect">
            <a:avLst/>
          </a:prstGeom>
          <a:noFill/>
        </p:spPr>
      </p:pic>
      <p:pic>
        <p:nvPicPr>
          <p:cNvPr id="60422" name="Picture 6" descr="https://ds04.infourok.ru/uploads/ex/0930/000d9dbf-dec7d3a1/img11.jpg"/>
          <p:cNvPicPr>
            <a:picLocks noChangeAspect="1" noChangeArrowheads="1"/>
          </p:cNvPicPr>
          <p:nvPr/>
        </p:nvPicPr>
        <p:blipFill>
          <a:blip r:embed="rId5"/>
          <a:srcRect l="4965" t="23542" r="50231" b="14236"/>
          <a:stretch>
            <a:fillRect/>
          </a:stretch>
        </p:blipFill>
        <p:spPr bwMode="auto">
          <a:xfrm>
            <a:off x="143435" y="2877670"/>
            <a:ext cx="3683739" cy="3836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Google Shape;1888;p237">
            <a:extLst>
              <a:ext uri="{FF2B5EF4-FFF2-40B4-BE49-F238E27FC236}">
                <a16:creationId xmlns:a16="http://schemas.microsoft.com/office/drawing/2014/main" id="{B2644750-688D-4A89-BA70-A4A1317BE7AC}"/>
              </a:ext>
            </a:extLst>
          </p:cNvPr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F2A7DC-C446-4B1E-98A0-2E290A76583C}"/>
              </a:ext>
            </a:extLst>
          </p:cNvPr>
          <p:cNvSpPr/>
          <p:nvPr/>
        </p:nvSpPr>
        <p:spPr>
          <a:xfrm>
            <a:off x="1801368" y="96386"/>
            <a:ext cx="8833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По избирательному патологическому действию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477C88-0D84-487A-941E-2ED32C3DB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5" t="15467" r="20425" b="7066"/>
          <a:stretch/>
        </p:blipFill>
        <p:spPr>
          <a:xfrm>
            <a:off x="5814460" y="2368296"/>
            <a:ext cx="6212947" cy="44897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EFF20C-3822-40BE-A1BE-8C29D8679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50" t="30267" r="20350" b="34666"/>
          <a:stretch/>
        </p:blipFill>
        <p:spPr>
          <a:xfrm>
            <a:off x="164592" y="715993"/>
            <a:ext cx="5931408" cy="19211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7F74D-5DCC-4FA7-AE42-B7EBFC716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806" y="757330"/>
            <a:ext cx="1248310" cy="8228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3BF0A9-9E99-4826-A584-A66F3971D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464" y="1676560"/>
            <a:ext cx="1042140" cy="8228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690AE3-3624-4D70-8FEB-0CE48A421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684" y="2772468"/>
            <a:ext cx="1525775" cy="114433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168D2C3-3C1E-4E0D-B51D-38C900965A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854901" y="3983588"/>
            <a:ext cx="877262" cy="8772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2592F4-C3C0-43FB-A96C-BFEF3CE1E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81" y="4822378"/>
            <a:ext cx="1173982" cy="69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3DAD76F-7339-47AB-A62D-8C1343A1BC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643" y="5625089"/>
            <a:ext cx="1086320" cy="6110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98775103-E458-4822-950D-F48278EA9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0" t="23953" r="2653" b="10363"/>
          <a:stretch/>
        </p:blipFill>
        <p:spPr bwMode="auto">
          <a:xfrm>
            <a:off x="3463283" y="5804335"/>
            <a:ext cx="825401" cy="10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73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https://cf.ppt-online.org/files/slide/r/Rz4BhUwQq2Lg7ClHVoiZsS9EKIrfF0NnOTXyJu/slide-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2635" y="0"/>
            <a:ext cx="9152965" cy="6855785"/>
          </a:xfrm>
          <a:prstGeom prst="rect">
            <a:avLst/>
          </a:prstGeom>
          <a:noFill/>
        </p:spPr>
      </p:pic>
      <p:sp>
        <p:nvSpPr>
          <p:cNvPr id="19" name="Овал 18"/>
          <p:cNvSpPr/>
          <p:nvPr/>
        </p:nvSpPr>
        <p:spPr>
          <a:xfrm flipH="1">
            <a:off x="1355020" y="2250141"/>
            <a:ext cx="3781756" cy="860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flipH="1">
            <a:off x="1668786" y="3756212"/>
            <a:ext cx="2033638" cy="277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 flipH="1">
            <a:off x="1650855" y="5181599"/>
            <a:ext cx="3181119" cy="313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http://inapcache.boston.com/universal/site_graphics/blogs/bigpicture/china_2012/bp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15" y="179625"/>
            <a:ext cx="101207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Производственной пылью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называются находящиеся во взвешенном состоянии в воздухе рабочей зоны твердые частицы размером от нескольких десятков до долей микрометра. Пыль принято также называть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аэрозолем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, имея в виду, что воздух – дисперсная среда, а твердые частицы – дисперсная фаза. 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01446" y="4638410"/>
            <a:ext cx="51009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Производственную пыль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классифицируют:</a:t>
            </a:r>
          </a:p>
          <a:p>
            <a:endParaRPr lang="ru-RU" sz="1800" b="1" dirty="0">
              <a:solidFill>
                <a:schemeClr val="accent1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по происхождению;</a:t>
            </a:r>
          </a:p>
          <a:p>
            <a:pPr>
              <a:buFont typeface="Wingdings" pitchFamily="2" charset="2"/>
              <a:buChar char="v"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по способу образования;</a:t>
            </a:r>
          </a:p>
          <a:p>
            <a:pPr>
              <a:buFont typeface="Wingdings" pitchFamily="2" charset="2"/>
              <a:buChar char="v"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Segoe UI" pitchFamily="34" charset="0"/>
                <a:cs typeface="Segoe UI" pitchFamily="34" charset="0"/>
              </a:rPr>
              <a:t> по размерам частиц.</a:t>
            </a:r>
            <a:endParaRPr lang="ru-RU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http://inapcache.boston.com/universal/site_graphics/blogs/bigpicture/china_2012/bp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Google Shape;2493;p268">
            <a:extLst>
              <a:ext uri="{FF2B5EF4-FFF2-40B4-BE49-F238E27FC236}">
                <a16:creationId xmlns:a16="http://schemas.microsoft.com/office/drawing/2014/main" id="{8499BC02-B725-4988-9BF2-9F4481D5D9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36" y="63302"/>
            <a:ext cx="71341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 происхождению (качественному составу):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A3882B-4816-45DB-9764-E35A5A87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95" y="713232"/>
            <a:ext cx="7543660" cy="5564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477D0-DC15-4B78-A70F-63DCD948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91" y="728472"/>
            <a:ext cx="7543660" cy="556452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AD16FCBE-CE0A-4D95-96C2-4AD4564B7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0200" y="63302"/>
            <a:ext cx="40246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 способу образования: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004A75-3423-4B55-A5A8-2D3B9142F048}"/>
              </a:ext>
            </a:extLst>
          </p:cNvPr>
          <p:cNvSpPr/>
          <p:nvPr/>
        </p:nvSpPr>
        <p:spPr>
          <a:xfrm>
            <a:off x="8445602" y="493776"/>
            <a:ext cx="33769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аэрозоли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дезинтеграции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аэрозоли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конденсации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01BD7D-3C91-4A38-BDEF-1E10865BFA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04" b="32485"/>
          <a:stretch/>
        </p:blipFill>
        <p:spPr>
          <a:xfrm>
            <a:off x="8619962" y="2522422"/>
            <a:ext cx="2754578" cy="1405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28F8762-3FC6-4568-B7FD-BB761FFF1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37"/>
          <a:stretch/>
        </p:blipFill>
        <p:spPr>
          <a:xfrm>
            <a:off x="8619962" y="838961"/>
            <a:ext cx="2754578" cy="1323294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0193FC1-9102-437D-803C-20E402800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467" y="4278044"/>
            <a:ext cx="34431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 дисперсности: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F28DFE-907C-4C32-8455-46CC2D966AF5}"/>
              </a:ext>
            </a:extLst>
          </p:cNvPr>
          <p:cNvSpPr/>
          <p:nvPr/>
        </p:nvSpPr>
        <p:spPr>
          <a:xfrm>
            <a:off x="6370631" y="4751643"/>
            <a:ext cx="510091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видимая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&gt; 10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мкм;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быстро выпадает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10 мкм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&gt;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микроскопическая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&gt;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0,25 мкм;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медленно выпадает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ультрамикроскопическая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0,25 мкм.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длительно витающая в воздухе по законам броуновского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827926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EDEE4-B3B4-409C-9E73-37731AC2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616" y="38115"/>
            <a:ext cx="1133640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Вдыхание пыли может вызвать такие заболевания, как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бронхит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пневмокониоз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или развитие общих реакций (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интоксикация, аллергия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Основным профессиональным заболеванием на предприятиях с повышенным пылевыделением являются пневмокониозы.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Пневмокониоз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– это фиброзное заболевание легких, связанное с воздействием на них вдыхаемой пыли.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A66AC">
                  <a:lumMod val="50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Название большинства пневмокониозов определяется химическим составом накапливающейся пыли. Например,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9D90A0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силикоз, вызван действием диоксида кремния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;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силикатоз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– действием силикатов (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асбестоз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талькоз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каолиноз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)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металлокониоз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– действием пыли металлов и их оксидов (сидероз (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Fe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),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алюминоз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242852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)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4A66AC">
                    <a:lumMod val="50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.</a:t>
            </a:r>
          </a:p>
        </p:txBody>
      </p:sp>
      <p:pic>
        <p:nvPicPr>
          <p:cNvPr id="67586" name="Picture 2" descr="https://cf.ppt-online.org/files1/slide/b/BN5biDeq3r9021ILMWRof4HQuaY7JsEpmcZyGVUdl/slide-2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198"/>
          <a:stretch/>
        </p:blipFill>
        <p:spPr bwMode="auto">
          <a:xfrm>
            <a:off x="1356553" y="3758866"/>
            <a:ext cx="4452576" cy="3044270"/>
          </a:xfrm>
          <a:prstGeom prst="rect">
            <a:avLst/>
          </a:prstGeom>
          <a:noFill/>
        </p:spPr>
      </p:pic>
      <p:pic>
        <p:nvPicPr>
          <p:cNvPr id="67588" name="Picture 4" descr="https://cf.ppt-online.org/files1/slide/b/BN5biDeq3r9021ILMWRof4HQuaY7JsEpmcZyGVUdl/slide-29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198"/>
          <a:stretch/>
        </p:blipFill>
        <p:spPr bwMode="auto">
          <a:xfrm>
            <a:off x="6661204" y="3758865"/>
            <a:ext cx="4404417" cy="30442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1775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310970" y="1469516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5414675" y="2584695"/>
            <a:ext cx="294042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12.0.002-2014</a:t>
            </a:r>
          </a:p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Термины и определения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63668" y="4688689"/>
            <a:ext cx="6902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настоящем стандарте изложена единая, открытая к развитию терминологическая система, описывающая систему понятий сферы безопасности трудовой деятельности, включая охрану труда, и безопасности производственной деятельности.</a:t>
            </a:r>
            <a:endParaRPr lang="ru-RU" sz="1400" i="1" dirty="0"/>
          </a:p>
        </p:txBody>
      </p:sp>
      <p:pic>
        <p:nvPicPr>
          <p:cNvPr id="41986" name="Picture 2" descr="https://gostperevod.ru/media/catalog/product/cache/2/thumbnail/9df78eab33525d08d6e5fb8d27136e95/1/1/113172_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15" y="205392"/>
            <a:ext cx="4550938" cy="6436544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5181600" y="5773270"/>
            <a:ext cx="6490447" cy="519953"/>
          </a:xfrm>
          <a:prstGeom prst="roundRect">
            <a:avLst/>
          </a:prstGeom>
          <a:solidFill>
            <a:srgbClr val="E692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99530" y="5764454"/>
            <a:ext cx="6553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Производственная санитария - вид деятельности по защите организма работающего от воздействия вредных производственных факторов.</a:t>
            </a:r>
            <a:endParaRPr lang="ru-RU" sz="1400" b="1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/>
          <a:srcRect l="33604" t="11837" r="37964" b="18010"/>
          <a:stretch>
            <a:fillRect/>
          </a:stretch>
        </p:blipFill>
        <p:spPr bwMode="auto">
          <a:xfrm rot="372320">
            <a:off x="8722659" y="304798"/>
            <a:ext cx="3119717" cy="432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685620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82804-AFC1-4BEC-8A4D-64148AA9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Стрелка вправо с вырезом 7">
            <a:extLst>
              <a:ext uri="{FF2B5EF4-FFF2-40B4-BE49-F238E27FC236}">
                <a16:creationId xmlns:a16="http://schemas.microsoft.com/office/drawing/2014/main" id="{6DA6DBA1-B1F6-429B-AED7-9C453354FD6E}"/>
              </a:ext>
            </a:extLst>
          </p:cNvPr>
          <p:cNvSpPr/>
          <p:nvPr/>
        </p:nvSpPr>
        <p:spPr>
          <a:xfrm rot="16200000" flipH="1">
            <a:off x="1455152" y="2810436"/>
            <a:ext cx="806823" cy="430306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DC6005C-88F3-4712-BEA8-B0B3755977A3}"/>
              </a:ext>
            </a:extLst>
          </p:cNvPr>
          <p:cNvSpPr/>
          <p:nvPr/>
        </p:nvSpPr>
        <p:spPr>
          <a:xfrm>
            <a:off x="3789576" y="518430"/>
            <a:ext cx="4655482" cy="620365"/>
          </a:xfrm>
          <a:prstGeom prst="roundRect">
            <a:avLst/>
          </a:prstGeom>
          <a:solidFill>
            <a:srgbClr val="FFD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6FCE7-6B63-4E91-9348-E59AEB82C6DB}"/>
              </a:ext>
            </a:extLst>
          </p:cNvPr>
          <p:cNvSpPr/>
          <p:nvPr/>
        </p:nvSpPr>
        <p:spPr>
          <a:xfrm>
            <a:off x="3789576" y="545862"/>
            <a:ext cx="4655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Действие вредных веществ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2" name="Скругленный прямоугольник 15">
            <a:extLst>
              <a:ext uri="{FF2B5EF4-FFF2-40B4-BE49-F238E27FC236}">
                <a16:creationId xmlns:a16="http://schemas.microsoft.com/office/drawing/2014/main" id="{5BE7ED68-C123-40BA-8DCF-C445489DCC97}"/>
              </a:ext>
            </a:extLst>
          </p:cNvPr>
          <p:cNvSpPr/>
          <p:nvPr/>
        </p:nvSpPr>
        <p:spPr>
          <a:xfrm>
            <a:off x="6579071" y="3550530"/>
            <a:ext cx="1865987" cy="8014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B18DED-AF07-45F3-8AB3-EF9603C3C2BE}"/>
              </a:ext>
            </a:extLst>
          </p:cNvPr>
          <p:cNvSpPr/>
          <p:nvPr/>
        </p:nvSpPr>
        <p:spPr>
          <a:xfrm>
            <a:off x="6469342" y="3517581"/>
            <a:ext cx="208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Положительный синергизм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(потенцирование)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5" name="Скругленный прямоугольник 18">
            <a:extLst>
              <a:ext uri="{FF2B5EF4-FFF2-40B4-BE49-F238E27FC236}">
                <a16:creationId xmlns:a16="http://schemas.microsoft.com/office/drawing/2014/main" id="{43E6CF36-0314-4F81-82DD-8BD42F4320C7}"/>
              </a:ext>
            </a:extLst>
          </p:cNvPr>
          <p:cNvSpPr/>
          <p:nvPr/>
        </p:nvSpPr>
        <p:spPr>
          <a:xfrm>
            <a:off x="1132420" y="3550531"/>
            <a:ext cx="1425389" cy="57374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C69775-317B-41D5-B9CD-8FA24BEBB597}"/>
              </a:ext>
            </a:extLst>
          </p:cNvPr>
          <p:cNvSpPr/>
          <p:nvPr/>
        </p:nvSpPr>
        <p:spPr>
          <a:xfrm>
            <a:off x="1042774" y="3536044"/>
            <a:ext cx="16315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Независимое действие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8" name="Скругленный прямоугольник 21">
            <a:extLst>
              <a:ext uri="{FF2B5EF4-FFF2-40B4-BE49-F238E27FC236}">
                <a16:creationId xmlns:a16="http://schemas.microsoft.com/office/drawing/2014/main" id="{550041E0-EBEB-4D15-8729-D6A1AE6A1A37}"/>
              </a:ext>
            </a:extLst>
          </p:cNvPr>
          <p:cNvSpPr/>
          <p:nvPr/>
        </p:nvSpPr>
        <p:spPr>
          <a:xfrm>
            <a:off x="3639312" y="3547076"/>
            <a:ext cx="1988605" cy="8113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539A100-6E10-4A40-9C58-7F92E5454A79}"/>
              </a:ext>
            </a:extLst>
          </p:cNvPr>
          <p:cNvSpPr/>
          <p:nvPr/>
        </p:nvSpPr>
        <p:spPr>
          <a:xfrm>
            <a:off x="3557807" y="3551432"/>
            <a:ext cx="21374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Однонаправленное действие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(аддитивное)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0" name="Скругленный прямоугольник 8">
            <a:extLst>
              <a:ext uri="{FF2B5EF4-FFF2-40B4-BE49-F238E27FC236}">
                <a16:creationId xmlns:a16="http://schemas.microsoft.com/office/drawing/2014/main" id="{951A9EF7-B55D-406B-9173-4BF61F346754}"/>
              </a:ext>
            </a:extLst>
          </p:cNvPr>
          <p:cNvSpPr/>
          <p:nvPr/>
        </p:nvSpPr>
        <p:spPr>
          <a:xfrm>
            <a:off x="4405490" y="1575846"/>
            <a:ext cx="3399903" cy="714787"/>
          </a:xfrm>
          <a:prstGeom prst="roundRect">
            <a:avLst/>
          </a:prstGeom>
          <a:solidFill>
            <a:srgbClr val="FFDB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9461E1-CF96-4163-A89F-919124FDE9FB}"/>
              </a:ext>
            </a:extLst>
          </p:cNvPr>
          <p:cNvSpPr/>
          <p:nvPr/>
        </p:nvSpPr>
        <p:spPr>
          <a:xfrm>
            <a:off x="4348928" y="1603278"/>
            <a:ext cx="3456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Комбинированное действие (совместное)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2" name="Стрелка вправо с вырезом 7">
            <a:extLst>
              <a:ext uri="{FF2B5EF4-FFF2-40B4-BE49-F238E27FC236}">
                <a16:creationId xmlns:a16="http://schemas.microsoft.com/office/drawing/2014/main" id="{F25DABAD-6DDA-47D7-97CA-43E3CCF89BC3}"/>
              </a:ext>
            </a:extLst>
          </p:cNvPr>
          <p:cNvSpPr/>
          <p:nvPr/>
        </p:nvSpPr>
        <p:spPr>
          <a:xfrm rot="16200000" flipH="1">
            <a:off x="4213593" y="2808576"/>
            <a:ext cx="806823" cy="430306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Стрелка вправо с вырезом 7">
            <a:extLst>
              <a:ext uri="{FF2B5EF4-FFF2-40B4-BE49-F238E27FC236}">
                <a16:creationId xmlns:a16="http://schemas.microsoft.com/office/drawing/2014/main" id="{4802C6A2-80D7-486D-ABC3-E78937106D1F}"/>
              </a:ext>
            </a:extLst>
          </p:cNvPr>
          <p:cNvSpPr/>
          <p:nvPr/>
        </p:nvSpPr>
        <p:spPr>
          <a:xfrm rot="16200000" flipH="1">
            <a:off x="7108654" y="2815396"/>
            <a:ext cx="806823" cy="430306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Стрелка вправо с вырезом 7">
            <a:extLst>
              <a:ext uri="{FF2B5EF4-FFF2-40B4-BE49-F238E27FC236}">
                <a16:creationId xmlns:a16="http://schemas.microsoft.com/office/drawing/2014/main" id="{DD346A47-67B3-4FAD-BE24-E0E7F596C729}"/>
              </a:ext>
            </a:extLst>
          </p:cNvPr>
          <p:cNvSpPr/>
          <p:nvPr/>
        </p:nvSpPr>
        <p:spPr>
          <a:xfrm rot="16200000" flipH="1">
            <a:off x="9894527" y="2813536"/>
            <a:ext cx="806823" cy="430306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Скругленный прямоугольник 15">
            <a:extLst>
              <a:ext uri="{FF2B5EF4-FFF2-40B4-BE49-F238E27FC236}">
                <a16:creationId xmlns:a16="http://schemas.microsoft.com/office/drawing/2014/main" id="{26B93D2E-2544-4FA6-9D0C-2C2BAA0FEAE3}"/>
              </a:ext>
            </a:extLst>
          </p:cNvPr>
          <p:cNvSpPr/>
          <p:nvPr/>
        </p:nvSpPr>
        <p:spPr>
          <a:xfrm>
            <a:off x="9383231" y="3550530"/>
            <a:ext cx="1865987" cy="8014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960CECC-6823-4CB8-A36D-7AF957AA38BD}"/>
              </a:ext>
            </a:extLst>
          </p:cNvPr>
          <p:cNvSpPr/>
          <p:nvPr/>
        </p:nvSpPr>
        <p:spPr>
          <a:xfrm>
            <a:off x="9273502" y="3517581"/>
            <a:ext cx="208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Отрицательный синергизм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(антагонизм)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92A6EF06-6D83-437F-BF6E-ACD59AB8EE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489" y="4484648"/>
          <a:ext cx="2827029" cy="626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032000" imgH="431800" progId="Equation.3">
                  <p:embed/>
                </p:oleObj>
              </mc:Choice>
              <mc:Fallback>
                <p:oleObj r:id="rId3" imgW="2032000" imgH="431800" progId="Equation.3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92A6EF06-6D83-437F-BF6E-ACD59AB8E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489" y="4484648"/>
                        <a:ext cx="2827029" cy="6267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">
            <a:extLst>
              <a:ext uri="{FF2B5EF4-FFF2-40B4-BE49-F238E27FC236}">
                <a16:creationId xmlns:a16="http://schemas.microsoft.com/office/drawing/2014/main" id="{8FFE9BF4-EA9C-4CAA-A420-D52646187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53" y="4135306"/>
            <a:ext cx="221473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пары бензола и раздражающие газы действуют на разные органы и системы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21BC77DD-2F31-4E35-84EE-10EE08FB9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126" y="4379366"/>
            <a:ext cx="29192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 совместном действии оксида углерода и оксидов азота, алкоголя и ртути или анилина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7563B8B7-0E7E-462C-9339-14FCBA210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2085" y="4382745"/>
            <a:ext cx="28491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сернистый ангидрид и хлор, сернистый газ и аммиак, аммиак и углекислый газ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F9EB21D6-0C43-4BD1-8B1D-E049AF289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839" y="5134430"/>
            <a:ext cx="28491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наркотическое действие смеси углеводородов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674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82804-AFC1-4BEC-8A4D-64148AA9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Стрелка вправо с вырезом 7">
            <a:extLst>
              <a:ext uri="{FF2B5EF4-FFF2-40B4-BE49-F238E27FC236}">
                <a16:creationId xmlns:a16="http://schemas.microsoft.com/office/drawing/2014/main" id="{6DA6DBA1-B1F6-429B-AED7-9C453354FD6E}"/>
              </a:ext>
            </a:extLst>
          </p:cNvPr>
          <p:cNvSpPr/>
          <p:nvPr/>
        </p:nvSpPr>
        <p:spPr>
          <a:xfrm rot="16200000" flipH="1">
            <a:off x="729008" y="1800515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6FCE7-6B63-4E91-9348-E59AEB82C6DB}"/>
              </a:ext>
            </a:extLst>
          </p:cNvPr>
          <p:cNvSpPr/>
          <p:nvPr/>
        </p:nvSpPr>
        <p:spPr>
          <a:xfrm>
            <a:off x="1876341" y="315058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Факторы, определяющие действие ядов на организм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2" name="Скругленный прямоугольник 15">
            <a:extLst>
              <a:ext uri="{FF2B5EF4-FFF2-40B4-BE49-F238E27FC236}">
                <a16:creationId xmlns:a16="http://schemas.microsoft.com/office/drawing/2014/main" id="{5BE7ED68-C123-40BA-8DCF-C445489DCC97}"/>
              </a:ext>
            </a:extLst>
          </p:cNvPr>
          <p:cNvSpPr/>
          <p:nvPr/>
        </p:nvSpPr>
        <p:spPr>
          <a:xfrm>
            <a:off x="9511575" y="2257737"/>
            <a:ext cx="2240586" cy="8014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B18DED-AF07-45F3-8AB3-EF9603C3C2BE}"/>
              </a:ext>
            </a:extLst>
          </p:cNvPr>
          <p:cNvSpPr/>
          <p:nvPr/>
        </p:nvSpPr>
        <p:spPr>
          <a:xfrm>
            <a:off x="9510395" y="2242953"/>
            <a:ext cx="2241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Метеорологические условия окружающей среды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5" name="Скругленный прямоугольник 18">
            <a:extLst>
              <a:ext uri="{FF2B5EF4-FFF2-40B4-BE49-F238E27FC236}">
                <a16:creationId xmlns:a16="http://schemas.microsoft.com/office/drawing/2014/main" id="{43E6CF36-0314-4F81-82DD-8BD42F4320C7}"/>
              </a:ext>
            </a:extLst>
          </p:cNvPr>
          <p:cNvSpPr/>
          <p:nvPr/>
        </p:nvSpPr>
        <p:spPr>
          <a:xfrm>
            <a:off x="419724" y="2543578"/>
            <a:ext cx="1425389" cy="8309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C69775-317B-41D5-B9CD-8FA24BEBB597}"/>
              </a:ext>
            </a:extLst>
          </p:cNvPr>
          <p:cNvSpPr/>
          <p:nvPr/>
        </p:nvSpPr>
        <p:spPr>
          <a:xfrm>
            <a:off x="372818" y="2543578"/>
            <a:ext cx="151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Количество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веществ и их токсичность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8" name="Скругленный прямоугольник 21">
            <a:extLst>
              <a:ext uri="{FF2B5EF4-FFF2-40B4-BE49-F238E27FC236}">
                <a16:creationId xmlns:a16="http://schemas.microsoft.com/office/drawing/2014/main" id="{550041E0-EBEB-4D15-8729-D6A1AE6A1A37}"/>
              </a:ext>
            </a:extLst>
          </p:cNvPr>
          <p:cNvSpPr/>
          <p:nvPr/>
        </p:nvSpPr>
        <p:spPr>
          <a:xfrm>
            <a:off x="2190696" y="3422427"/>
            <a:ext cx="1592683" cy="569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539A100-6E10-4A40-9C58-7F92E5454A79}"/>
              </a:ext>
            </a:extLst>
          </p:cNvPr>
          <p:cNvSpPr/>
          <p:nvPr/>
        </p:nvSpPr>
        <p:spPr>
          <a:xfrm>
            <a:off x="2190696" y="3400014"/>
            <a:ext cx="15926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Длительность поступления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2" name="Стрелка вправо с вырезом 7">
            <a:extLst>
              <a:ext uri="{FF2B5EF4-FFF2-40B4-BE49-F238E27FC236}">
                <a16:creationId xmlns:a16="http://schemas.microsoft.com/office/drawing/2014/main" id="{F25DABAD-6DDA-47D7-97CA-43E3CCF89BC3}"/>
              </a:ext>
            </a:extLst>
          </p:cNvPr>
          <p:cNvSpPr/>
          <p:nvPr/>
        </p:nvSpPr>
        <p:spPr>
          <a:xfrm rot="16200000" flipH="1">
            <a:off x="2550830" y="2699749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Стрелка вправо с вырезом 7">
            <a:extLst>
              <a:ext uri="{FF2B5EF4-FFF2-40B4-BE49-F238E27FC236}">
                <a16:creationId xmlns:a16="http://schemas.microsoft.com/office/drawing/2014/main" id="{4802C6A2-80D7-486D-ABC3-E78937106D1F}"/>
              </a:ext>
            </a:extLst>
          </p:cNvPr>
          <p:cNvSpPr/>
          <p:nvPr/>
        </p:nvSpPr>
        <p:spPr>
          <a:xfrm rot="16200000" flipH="1">
            <a:off x="10243618" y="1527886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Стрелка вправо с вырезом 7">
            <a:extLst>
              <a:ext uri="{FF2B5EF4-FFF2-40B4-BE49-F238E27FC236}">
                <a16:creationId xmlns:a16="http://schemas.microsoft.com/office/drawing/2014/main" id="{DD346A47-67B3-4FAD-BE24-E0E7F596C729}"/>
              </a:ext>
            </a:extLst>
          </p:cNvPr>
          <p:cNvSpPr/>
          <p:nvPr/>
        </p:nvSpPr>
        <p:spPr>
          <a:xfrm rot="16200000" flipH="1">
            <a:off x="4234594" y="1280040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Скругленный прямоугольник 15">
            <a:extLst>
              <a:ext uri="{FF2B5EF4-FFF2-40B4-BE49-F238E27FC236}">
                <a16:creationId xmlns:a16="http://schemas.microsoft.com/office/drawing/2014/main" id="{26B93D2E-2544-4FA6-9D0C-2C2BAA0FEAE3}"/>
              </a:ext>
            </a:extLst>
          </p:cNvPr>
          <p:cNvSpPr/>
          <p:nvPr/>
        </p:nvSpPr>
        <p:spPr>
          <a:xfrm>
            <a:off x="3924466" y="2017034"/>
            <a:ext cx="1403571" cy="584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960CECC-6823-4CB8-A36D-7AF957AA38BD}"/>
              </a:ext>
            </a:extLst>
          </p:cNvPr>
          <p:cNvSpPr/>
          <p:nvPr/>
        </p:nvSpPr>
        <p:spPr>
          <a:xfrm>
            <a:off x="3826667" y="2017034"/>
            <a:ext cx="1594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Химическая структура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8" name="Стрелка вправо с вырезом 7">
            <a:extLst>
              <a:ext uri="{FF2B5EF4-FFF2-40B4-BE49-F238E27FC236}">
                <a16:creationId xmlns:a16="http://schemas.microsoft.com/office/drawing/2014/main" id="{D86969DB-55B6-4A20-83B2-B52CFDF6BB30}"/>
              </a:ext>
            </a:extLst>
          </p:cNvPr>
          <p:cNvSpPr/>
          <p:nvPr/>
        </p:nvSpPr>
        <p:spPr>
          <a:xfrm rot="16200000" flipH="1">
            <a:off x="6072061" y="2186019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Скругленный прямоугольник 15">
            <a:extLst>
              <a:ext uri="{FF2B5EF4-FFF2-40B4-BE49-F238E27FC236}">
                <a16:creationId xmlns:a16="http://schemas.microsoft.com/office/drawing/2014/main" id="{781C4CAC-1F47-43C8-B6E2-F8CAEB82D918}"/>
              </a:ext>
            </a:extLst>
          </p:cNvPr>
          <p:cNvSpPr/>
          <p:nvPr/>
        </p:nvSpPr>
        <p:spPr>
          <a:xfrm>
            <a:off x="5761933" y="2923013"/>
            <a:ext cx="1403571" cy="8068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63CDAA-A9DB-4C90-9148-03A12F718D51}"/>
              </a:ext>
            </a:extLst>
          </p:cNvPr>
          <p:cNvSpPr/>
          <p:nvPr/>
        </p:nvSpPr>
        <p:spPr>
          <a:xfrm>
            <a:off x="5664134" y="2923013"/>
            <a:ext cx="159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Физико-химические свойства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5" name="Скругленный прямоугольник 15">
            <a:extLst>
              <a:ext uri="{FF2B5EF4-FFF2-40B4-BE49-F238E27FC236}">
                <a16:creationId xmlns:a16="http://schemas.microsoft.com/office/drawing/2014/main" id="{2271F705-B302-41C2-A3CD-417E614514BB}"/>
              </a:ext>
            </a:extLst>
          </p:cNvPr>
          <p:cNvSpPr/>
          <p:nvPr/>
        </p:nvSpPr>
        <p:spPr>
          <a:xfrm>
            <a:off x="7480188" y="3484605"/>
            <a:ext cx="2008094" cy="8014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1B40DDF-2ABD-4936-A343-2217F1E6CAC6}"/>
              </a:ext>
            </a:extLst>
          </p:cNvPr>
          <p:cNvSpPr/>
          <p:nvPr/>
        </p:nvSpPr>
        <p:spPr>
          <a:xfrm>
            <a:off x="7355573" y="3469821"/>
            <a:ext cx="2241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Пол, возраст, индивидуальная чувствительность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7" name="Стрелка вправо с вырезом 7">
            <a:extLst>
              <a:ext uri="{FF2B5EF4-FFF2-40B4-BE49-F238E27FC236}">
                <a16:creationId xmlns:a16="http://schemas.microsoft.com/office/drawing/2014/main" id="{3C46757C-0C0A-4E87-BCE1-DCB25DFD0291}"/>
              </a:ext>
            </a:extLst>
          </p:cNvPr>
          <p:cNvSpPr/>
          <p:nvPr/>
        </p:nvSpPr>
        <p:spPr>
          <a:xfrm rot="16200000" flipH="1">
            <a:off x="8088796" y="2754754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8348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82804-AFC1-4BEC-8A4D-64148AA9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Стрелка вправо с вырезом 7">
            <a:extLst>
              <a:ext uri="{FF2B5EF4-FFF2-40B4-BE49-F238E27FC236}">
                <a16:creationId xmlns:a16="http://schemas.microsoft.com/office/drawing/2014/main" id="{6DA6DBA1-B1F6-429B-AED7-9C453354FD6E}"/>
              </a:ext>
            </a:extLst>
          </p:cNvPr>
          <p:cNvSpPr/>
          <p:nvPr/>
        </p:nvSpPr>
        <p:spPr>
          <a:xfrm rot="16200000" flipH="1">
            <a:off x="729008" y="1800515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6FCE7-6B63-4E91-9348-E59AEB82C6DB}"/>
              </a:ext>
            </a:extLst>
          </p:cNvPr>
          <p:cNvSpPr/>
          <p:nvPr/>
        </p:nvSpPr>
        <p:spPr>
          <a:xfrm>
            <a:off x="1876341" y="315058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Факторы, определяющие действие ядов на организм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5" name="Скругленный прямоугольник 18">
            <a:extLst>
              <a:ext uri="{FF2B5EF4-FFF2-40B4-BE49-F238E27FC236}">
                <a16:creationId xmlns:a16="http://schemas.microsoft.com/office/drawing/2014/main" id="{43E6CF36-0314-4F81-82DD-8BD42F4320C7}"/>
              </a:ext>
            </a:extLst>
          </p:cNvPr>
          <p:cNvSpPr/>
          <p:nvPr/>
        </p:nvSpPr>
        <p:spPr>
          <a:xfrm>
            <a:off x="419724" y="2543578"/>
            <a:ext cx="1425389" cy="8309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C69775-317B-41D5-B9CD-8FA24BEBB597}"/>
              </a:ext>
            </a:extLst>
          </p:cNvPr>
          <p:cNvSpPr/>
          <p:nvPr/>
        </p:nvSpPr>
        <p:spPr>
          <a:xfrm>
            <a:off x="372818" y="2543578"/>
            <a:ext cx="151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Количество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веществ и их токсичность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8" name="Скругленный прямоугольник 21">
            <a:extLst>
              <a:ext uri="{FF2B5EF4-FFF2-40B4-BE49-F238E27FC236}">
                <a16:creationId xmlns:a16="http://schemas.microsoft.com/office/drawing/2014/main" id="{550041E0-EBEB-4D15-8729-D6A1AE6A1A37}"/>
              </a:ext>
            </a:extLst>
          </p:cNvPr>
          <p:cNvSpPr/>
          <p:nvPr/>
        </p:nvSpPr>
        <p:spPr>
          <a:xfrm>
            <a:off x="2190696" y="3422427"/>
            <a:ext cx="1592683" cy="569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539A100-6E10-4A40-9C58-7F92E5454A79}"/>
              </a:ext>
            </a:extLst>
          </p:cNvPr>
          <p:cNvSpPr/>
          <p:nvPr/>
        </p:nvSpPr>
        <p:spPr>
          <a:xfrm>
            <a:off x="2190696" y="3400014"/>
            <a:ext cx="15926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Длительность поступления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2" name="Стрелка вправо с вырезом 7">
            <a:extLst>
              <a:ext uri="{FF2B5EF4-FFF2-40B4-BE49-F238E27FC236}">
                <a16:creationId xmlns:a16="http://schemas.microsoft.com/office/drawing/2014/main" id="{F25DABAD-6DDA-47D7-97CA-43E3CCF89BC3}"/>
              </a:ext>
            </a:extLst>
          </p:cNvPr>
          <p:cNvSpPr/>
          <p:nvPr/>
        </p:nvSpPr>
        <p:spPr>
          <a:xfrm rot="16200000" flipH="1">
            <a:off x="2550830" y="2699749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8FFE9BF4-EA9C-4CAA-A420-D52646187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05" y="4316208"/>
            <a:ext cx="15926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Токсодоза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1EA145-6A1D-4989-BC1B-BFE95796FBE7}"/>
                  </a:ext>
                </a:extLst>
              </p:cNvPr>
              <p:cNvSpPr txBox="1"/>
              <p:nvPr/>
            </p:nvSpPr>
            <p:spPr>
              <a:xfrm>
                <a:off x="1204137" y="4745684"/>
                <a:ext cx="205479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𝐶𝑡</m:t>
                          </m:r>
                        </m:e>
                        <m:sub>
                          <m: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50</m:t>
                          </m:r>
                        </m:sub>
                      </m:sSub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𝐶</m:t>
                      </m:r>
                      <m: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m:rPr>
                          <m:sty m:val="p"/>
                        </m:rPr>
                        <a:rPr kumimoji="0" lang="el-GR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τ</m:t>
                      </m:r>
                    </m:oMath>
                  </m:oMathPara>
                </a14:m>
                <a:endPara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1EA145-6A1D-4989-BC1B-BFE95796F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37" y="4745684"/>
                <a:ext cx="2054793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1">
            <a:extLst>
              <a:ext uri="{FF2B5EF4-FFF2-40B4-BE49-F238E27FC236}">
                <a16:creationId xmlns:a16="http://schemas.microsoft.com/office/drawing/2014/main" id="{08BC330A-2034-4F1F-B5DF-9F0407231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380" y="5156765"/>
            <a:ext cx="3833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Ct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50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–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токсодоза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(мг*мин/л);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C –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концентрация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токсиканта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(мг/л);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l-G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τ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– время экспозиции, (мин).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7B8DF5-F96B-4677-A4F4-69CA62643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34"/>
          <a:stretch/>
        </p:blipFill>
        <p:spPr>
          <a:xfrm>
            <a:off x="5040667" y="786478"/>
            <a:ext cx="5555615" cy="3568968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C5882E5-6EF7-464E-B1D1-D1782DD9DC96}"/>
              </a:ext>
            </a:extLst>
          </p:cNvPr>
          <p:cNvGraphicFramePr>
            <a:graphicFrameLocks noGrp="1"/>
          </p:cNvGraphicFramePr>
          <p:nvPr/>
        </p:nvGraphicFramePr>
        <p:xfrm>
          <a:off x="4697506" y="4287038"/>
          <a:ext cx="6447399" cy="2255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694">
                  <a:extLst>
                    <a:ext uri="{9D8B030D-6E8A-4147-A177-3AD203B41FA5}">
                      <a16:colId xmlns:a16="http://schemas.microsoft.com/office/drawing/2014/main" val="219363861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81550589"/>
                    </a:ext>
                  </a:extLst>
                </a:gridCol>
                <a:gridCol w="1848505">
                  <a:extLst>
                    <a:ext uri="{9D8B030D-6E8A-4147-A177-3AD203B41FA5}">
                      <a16:colId xmlns:a16="http://schemas.microsoft.com/office/drawing/2014/main" val="1927308952"/>
                    </a:ext>
                  </a:extLst>
                </a:gridCol>
              </a:tblGrid>
              <a:tr h="33007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Вещество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PCt</a:t>
                      </a:r>
                      <a:r>
                        <a:rPr lang="en-US" baseline="-25000" dirty="0"/>
                        <a:t>50</a:t>
                      </a:r>
                      <a:endParaRPr lang="ru-RU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LCt</a:t>
                      </a:r>
                      <a:r>
                        <a:rPr lang="en-US" baseline="-25000" dirty="0"/>
                        <a:t>50</a:t>
                      </a:r>
                      <a:endParaRPr lang="ru-RU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126586"/>
                  </a:ext>
                </a:extLst>
              </a:tr>
              <a:tr h="330071">
                <a:tc>
                  <a:txBody>
                    <a:bodyPr/>
                    <a:lstStyle/>
                    <a:p>
                      <a:r>
                        <a:rPr lang="ru-RU" dirty="0"/>
                        <a:t>Хлор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301559"/>
                  </a:ext>
                </a:extLst>
              </a:tr>
              <a:tr h="330071">
                <a:tc>
                  <a:txBody>
                    <a:bodyPr/>
                    <a:lstStyle/>
                    <a:p>
                      <a:r>
                        <a:rPr lang="ru-RU" dirty="0"/>
                        <a:t>Аммиак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273184"/>
                  </a:ext>
                </a:extLst>
              </a:tr>
              <a:tr h="330071">
                <a:tc>
                  <a:txBody>
                    <a:bodyPr/>
                    <a:lstStyle/>
                    <a:p>
                      <a:r>
                        <a:rPr lang="ru-RU" dirty="0"/>
                        <a:t>Фтористый водород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71097"/>
                  </a:ext>
                </a:extLst>
              </a:tr>
              <a:tr h="330071">
                <a:tc>
                  <a:txBody>
                    <a:bodyPr/>
                    <a:lstStyle/>
                    <a:p>
                      <a:r>
                        <a:rPr lang="ru-RU" dirty="0"/>
                        <a:t>Цианистый водород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75380"/>
                  </a:ext>
                </a:extLst>
              </a:tr>
              <a:tr h="330071">
                <a:tc>
                  <a:txBody>
                    <a:bodyPr/>
                    <a:lstStyle/>
                    <a:p>
                      <a:r>
                        <a:rPr lang="ru-RU" dirty="0"/>
                        <a:t>Сероводород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332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218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82804-AFC1-4BEC-8A4D-64148AA96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837480DA-5D21-45C8-92C1-AC2FFF45B787}"/>
              </a:ext>
            </a:extLst>
          </p:cNvPr>
          <p:cNvSpPr/>
          <p:nvPr/>
        </p:nvSpPr>
        <p:spPr>
          <a:xfrm>
            <a:off x="4427825" y="5436339"/>
            <a:ext cx="3393742" cy="53095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A60ACBB-7CF2-4E22-A2AC-85F062A5DDD3}"/>
              </a:ext>
            </a:extLst>
          </p:cNvPr>
          <p:cNvSpPr/>
          <p:nvPr/>
        </p:nvSpPr>
        <p:spPr>
          <a:xfrm>
            <a:off x="7552625" y="3934851"/>
            <a:ext cx="2850778" cy="5737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41F85B4-F2DA-4230-AF25-E521FDEAA238}"/>
              </a:ext>
            </a:extLst>
          </p:cNvPr>
          <p:cNvSpPr/>
          <p:nvPr/>
        </p:nvSpPr>
        <p:spPr>
          <a:xfrm>
            <a:off x="1380562" y="3942957"/>
            <a:ext cx="2706601" cy="5864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3D4BBC-3262-4662-9BE5-88F4BB9BF8D1}"/>
              </a:ext>
            </a:extLst>
          </p:cNvPr>
          <p:cNvSpPr/>
          <p:nvPr/>
        </p:nvSpPr>
        <p:spPr>
          <a:xfrm>
            <a:off x="1619199" y="1568731"/>
            <a:ext cx="10178353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6FCE7-6B63-4E91-9348-E59AEB82C6DB}"/>
              </a:ext>
            </a:extLst>
          </p:cNvPr>
          <p:cNvSpPr/>
          <p:nvPr/>
        </p:nvSpPr>
        <p:spPr>
          <a:xfrm>
            <a:off x="1876341" y="315058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Факторы, определяющие действие ядов на организм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4" name="Стрелка вправо с вырезом 7">
            <a:extLst>
              <a:ext uri="{FF2B5EF4-FFF2-40B4-BE49-F238E27FC236}">
                <a16:creationId xmlns:a16="http://schemas.microsoft.com/office/drawing/2014/main" id="{DD346A47-67B3-4FAD-BE24-E0E7F596C729}"/>
              </a:ext>
            </a:extLst>
          </p:cNvPr>
          <p:cNvSpPr/>
          <p:nvPr/>
        </p:nvSpPr>
        <p:spPr>
          <a:xfrm rot="16200000" flipH="1">
            <a:off x="456955" y="332334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Скругленный прямоугольник 15">
            <a:extLst>
              <a:ext uri="{FF2B5EF4-FFF2-40B4-BE49-F238E27FC236}">
                <a16:creationId xmlns:a16="http://schemas.microsoft.com/office/drawing/2014/main" id="{26B93D2E-2544-4FA6-9D0C-2C2BAA0FEAE3}"/>
              </a:ext>
            </a:extLst>
          </p:cNvPr>
          <p:cNvSpPr/>
          <p:nvPr/>
        </p:nvSpPr>
        <p:spPr>
          <a:xfrm>
            <a:off x="146827" y="1069328"/>
            <a:ext cx="1403571" cy="584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F960CECC-6823-4CB8-A36D-7AF957AA38BD}"/>
              </a:ext>
            </a:extLst>
          </p:cNvPr>
          <p:cNvSpPr/>
          <p:nvPr/>
        </p:nvSpPr>
        <p:spPr>
          <a:xfrm>
            <a:off x="49028" y="1069328"/>
            <a:ext cx="1594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Химическая структура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93A28F90-9B38-49D5-93E0-EDCBE8B56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29" y="1219332"/>
            <a:ext cx="1177962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92288" marR="0" lvl="2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токсичность органических соединений увеличивается с увеличением числа ненасыщенных связей;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токсичность линейных молекул выше, чем токсичность их изомеров; 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при уменьшении количества радикалов, отходящих от циклических углеводородов токсичность растет (пары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этилциклогексана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более токсичны, чем пары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диметилциклогексана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);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циклические соединения более токсичны, чем алифатические; 	-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цис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-изомеры более токсичны, чем транс-изомеры;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гомологи алифатических соединений с большей длиной цепи обладают большей токсичностью (правило Ричардсона);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введение в молекулу гидроксильных групп уменьшает токсичность соединения;</a:t>
            </a: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введение в органическую молекулу галогенов,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амино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 и нитрогрупп также обычно усиливает токсичность веществ.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75188A45-AC45-4AE3-BC50-2BA53C54DC7F}"/>
              </a:ext>
            </a:extLst>
          </p:cNvPr>
          <p:cNvCxnSpPr/>
          <p:nvPr/>
        </p:nvCxnSpPr>
        <p:spPr>
          <a:xfrm>
            <a:off x="4445248" y="1004458"/>
            <a:ext cx="36934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02755B5-0F53-40C9-8661-F76A7AF8D245}"/>
              </a:ext>
            </a:extLst>
          </p:cNvPr>
          <p:cNvSpPr/>
          <p:nvPr/>
        </p:nvSpPr>
        <p:spPr>
          <a:xfrm>
            <a:off x="4158883" y="712071"/>
            <a:ext cx="1594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Менее токсичное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FDA1F9D-66E3-4001-92A3-13B1BDB45881}"/>
              </a:ext>
            </a:extLst>
          </p:cNvPr>
          <p:cNvSpPr/>
          <p:nvPr/>
        </p:nvSpPr>
        <p:spPr>
          <a:xfrm>
            <a:off x="6659140" y="692645"/>
            <a:ext cx="1594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Более токсичное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32EF4B4-AC58-4D55-8D84-7318AAC205AC}"/>
              </a:ext>
            </a:extLst>
          </p:cNvPr>
          <p:cNvSpPr/>
          <p:nvPr/>
        </p:nvSpPr>
        <p:spPr>
          <a:xfrm>
            <a:off x="1362636" y="1568731"/>
            <a:ext cx="10613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 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=CH-CH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 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=CH-CH=CH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 CH≡C-CH=CH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FEFC3FB-BB1E-4A98-B84B-B0A88F0DEFEC}"/>
              </a:ext>
            </a:extLst>
          </p:cNvPr>
          <p:cNvSpPr/>
          <p:nvPr/>
        </p:nvSpPr>
        <p:spPr>
          <a:xfrm>
            <a:off x="7152588" y="2034988"/>
            <a:ext cx="3488518" cy="70593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666D5C3-9D64-49DE-8A1F-9509601E742D}"/>
              </a:ext>
            </a:extLst>
          </p:cNvPr>
          <p:cNvSpPr/>
          <p:nvPr/>
        </p:nvSpPr>
        <p:spPr>
          <a:xfrm>
            <a:off x="8572705" y="2155528"/>
            <a:ext cx="2101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 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ru-RU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A29F18-0282-4AB5-8D50-484BD8804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733" y="2034833"/>
            <a:ext cx="1314678" cy="740104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DF348A9-3498-46AC-AED7-CAAD91456863}"/>
              </a:ext>
            </a:extLst>
          </p:cNvPr>
          <p:cNvSpPr/>
          <p:nvPr/>
        </p:nvSpPr>
        <p:spPr>
          <a:xfrm>
            <a:off x="8068235" y="2972181"/>
            <a:ext cx="2850778" cy="7868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6CAC56F-5BF9-42BF-AE5C-B25BC9420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049" y="2986569"/>
            <a:ext cx="1162168" cy="7868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BB99F97-2E97-47E0-9862-DDEB5D51B1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261" b="37092"/>
          <a:stretch/>
        </p:blipFill>
        <p:spPr>
          <a:xfrm>
            <a:off x="8207776" y="2968638"/>
            <a:ext cx="834616" cy="786898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A9B28AD-E780-42BA-8B6B-C4ECFC2B050F}"/>
              </a:ext>
            </a:extLst>
          </p:cNvPr>
          <p:cNvSpPr/>
          <p:nvPr/>
        </p:nvSpPr>
        <p:spPr>
          <a:xfrm>
            <a:off x="9116349" y="3210740"/>
            <a:ext cx="39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9849B47-D85E-4441-82AD-3B230ED5E9B5}"/>
              </a:ext>
            </a:extLst>
          </p:cNvPr>
          <p:cNvSpPr/>
          <p:nvPr/>
        </p:nvSpPr>
        <p:spPr>
          <a:xfrm>
            <a:off x="977630" y="4022238"/>
            <a:ext cx="2841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640227A-9312-4F1F-8889-F26782BC3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549" t="61540" r="45196" b="21569"/>
          <a:stretch/>
        </p:blipFill>
        <p:spPr>
          <a:xfrm>
            <a:off x="3393894" y="3954872"/>
            <a:ext cx="555812" cy="57456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1B6734A-4E75-4553-97F7-9D1A337E0A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0316" b="21968"/>
          <a:stretch/>
        </p:blipFill>
        <p:spPr>
          <a:xfrm>
            <a:off x="9312350" y="3939992"/>
            <a:ext cx="1022192" cy="63535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BE1E2185-6B3C-4013-BD29-189F5FB6DB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750" b="21968"/>
          <a:stretch/>
        </p:blipFill>
        <p:spPr>
          <a:xfrm>
            <a:off x="7593105" y="3926206"/>
            <a:ext cx="979599" cy="600314"/>
          </a:xfrm>
          <a:prstGeom prst="rect">
            <a:avLst/>
          </a:prstGeo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87779DC-BB06-4464-93AC-EC6221A07AFB}"/>
              </a:ext>
            </a:extLst>
          </p:cNvPr>
          <p:cNvSpPr/>
          <p:nvPr/>
        </p:nvSpPr>
        <p:spPr>
          <a:xfrm>
            <a:off x="2043953" y="4761724"/>
            <a:ext cx="8750264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5203287-B93D-4C8F-A5D7-8B0E4D8EC6B8}"/>
              </a:ext>
            </a:extLst>
          </p:cNvPr>
          <p:cNvSpPr/>
          <p:nvPr/>
        </p:nvSpPr>
        <p:spPr>
          <a:xfrm>
            <a:off x="1111380" y="4727458"/>
            <a:ext cx="10613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 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617374C-D540-4AB5-86BD-27BB9BE3CFF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4308" y="5445304"/>
            <a:ext cx="1301127" cy="48912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68EFEC4-2AD2-4A64-9EC7-AD4A98A76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4311" y="5387046"/>
            <a:ext cx="1427409" cy="682007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6B29F77-7615-4B50-BA54-20EBA3900699}"/>
              </a:ext>
            </a:extLst>
          </p:cNvPr>
          <p:cNvSpPr/>
          <p:nvPr/>
        </p:nvSpPr>
        <p:spPr>
          <a:xfrm>
            <a:off x="8723602" y="4052842"/>
            <a:ext cx="39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2585A97-73B8-43AC-B726-163B7C863462}"/>
              </a:ext>
            </a:extLst>
          </p:cNvPr>
          <p:cNvSpPr/>
          <p:nvPr/>
        </p:nvSpPr>
        <p:spPr>
          <a:xfrm>
            <a:off x="5995636" y="5510245"/>
            <a:ext cx="39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07F0289-E01B-4E5F-9018-25CC721DA10D}"/>
              </a:ext>
            </a:extLst>
          </p:cNvPr>
          <p:cNvSpPr/>
          <p:nvPr/>
        </p:nvSpPr>
        <p:spPr>
          <a:xfrm>
            <a:off x="4068732" y="6203873"/>
            <a:ext cx="4223623" cy="5864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32000"/>
                </a:scheme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gradFill flip="none" rotWithShape="1">
                <a:gsLst>
                  <a:gs pos="0">
                    <a:prstClr val="white">
                      <a:shade val="30000"/>
                      <a:satMod val="115000"/>
                    </a:prstClr>
                  </a:gs>
                  <a:gs pos="50000">
                    <a:prstClr val="white">
                      <a:shade val="67500"/>
                      <a:satMod val="11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F42AE76E-F438-44A6-919A-E56A58EBDB1A}"/>
              </a:ext>
            </a:extLst>
          </p:cNvPr>
          <p:cNvSpPr/>
          <p:nvPr/>
        </p:nvSpPr>
        <p:spPr>
          <a:xfrm>
            <a:off x="3898881" y="6283154"/>
            <a:ext cx="2841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-CH</a:t>
            </a:r>
            <a:r>
              <a:rPr kumimoji="0" 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3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&lt;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02972AA-CD56-4B76-AA66-6B0D3E1D67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060"/>
          <a:stretch/>
        </p:blipFill>
        <p:spPr>
          <a:xfrm>
            <a:off x="6304019" y="6232745"/>
            <a:ext cx="1784996" cy="5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80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82804-AFC1-4BEC-8A4D-64148AA9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6FCE7-6B63-4E91-9348-E59AEB82C6DB}"/>
              </a:ext>
            </a:extLst>
          </p:cNvPr>
          <p:cNvSpPr/>
          <p:nvPr/>
        </p:nvSpPr>
        <p:spPr>
          <a:xfrm>
            <a:off x="1876341" y="315058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Факторы, определяющие действие ядов на организм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8" name="Стрелка вправо с вырезом 7">
            <a:extLst>
              <a:ext uri="{FF2B5EF4-FFF2-40B4-BE49-F238E27FC236}">
                <a16:creationId xmlns:a16="http://schemas.microsoft.com/office/drawing/2014/main" id="{D86969DB-55B6-4A20-83B2-B52CFDF6BB30}"/>
              </a:ext>
            </a:extLst>
          </p:cNvPr>
          <p:cNvSpPr/>
          <p:nvPr/>
        </p:nvSpPr>
        <p:spPr>
          <a:xfrm rot="16200000" flipH="1">
            <a:off x="670680" y="503316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Скругленный прямоугольник 15">
            <a:extLst>
              <a:ext uri="{FF2B5EF4-FFF2-40B4-BE49-F238E27FC236}">
                <a16:creationId xmlns:a16="http://schemas.microsoft.com/office/drawing/2014/main" id="{781C4CAC-1F47-43C8-B6E2-F8CAEB82D918}"/>
              </a:ext>
            </a:extLst>
          </p:cNvPr>
          <p:cNvSpPr/>
          <p:nvPr/>
        </p:nvSpPr>
        <p:spPr>
          <a:xfrm>
            <a:off x="360552" y="1240310"/>
            <a:ext cx="1403571" cy="8068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63CDAA-A9DB-4C90-9148-03A12F718D51}"/>
              </a:ext>
            </a:extLst>
          </p:cNvPr>
          <p:cNvSpPr/>
          <p:nvPr/>
        </p:nvSpPr>
        <p:spPr>
          <a:xfrm>
            <a:off x="262753" y="1240310"/>
            <a:ext cx="1594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Физико-химические свойства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68724558-1C57-4E30-9E46-7CDDA16C9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29" y="4209368"/>
            <a:ext cx="1170743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Некоторые химические вещества могут всасываться в кровь через кожные покровы благодаря хорошей растворимости в поту и жировом покрове (углеводороды, ароматические амины, соединения анилина, бензола, эфиров).</a:t>
            </a: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 основном всасывание вредных веществ из желудочно-кишечного тракта происходит через кишечник. Однако на пути к кишечнику вредные вещества могут обезвреживаться кислой средой желудка, сорбироваться пищевыми веществами и проходить через печеночный барьер. Печень является одним из наиболее активных органов, участвующих в обезвреживании вредных веществ, но при этом она сама становится объектом приложения действия вредных веществ.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A23F628A-5E4A-422A-8F70-08753DFFD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311" y="927105"/>
            <a:ext cx="872935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Наиболее важным физическим свойством веществ, с точки зрения токсикологии, является их растворимость. Статистика профессиональных заболеваний показывает, что большинство промышленных отравлений связано с проникновением вредных веществ через органы дыхания. Легче всего из легких в кровь попадают вещества, обладающие хорошей растворимостью в воде, близкой к растворимости в крови.</a:t>
            </a: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Растворимость пыли в воде и тканевых жидкостях может иметь и положительное и отрицательное значение. Если пыль не токсична и действие ее на ткань сводится к механическому раздражению, то хорошая растворимость такой пыли – благоприятный фактор, который способствует быстрому удалению ее из легких. В случае токсичной пыли хорошая растворимость сказывается отрицательно, так как в этом случае токсичные вещества попадают в кровь.</a:t>
            </a:r>
          </a:p>
        </p:txBody>
      </p:sp>
    </p:spTree>
    <p:extLst>
      <p:ext uri="{BB962C8B-B14F-4D97-AF65-F5344CB8AC3E}">
        <p14:creationId xmlns:p14="http://schemas.microsoft.com/office/powerpoint/2010/main" val="29958315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82804-AFC1-4BEC-8A4D-64148AA9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6FCE7-6B63-4E91-9348-E59AEB82C6DB}"/>
              </a:ext>
            </a:extLst>
          </p:cNvPr>
          <p:cNvSpPr/>
          <p:nvPr/>
        </p:nvSpPr>
        <p:spPr>
          <a:xfrm>
            <a:off x="1876341" y="315058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Факторы, определяющие действие ядов на организм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6067A8B2-406B-4D86-A5BE-13E7171FD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341" y="2931406"/>
            <a:ext cx="927336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Влияние пола в формировании токсического эффекта не является однозначным. К одним веществам более чувствительны женщины, к другим - мужчины. Отмечается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большая чувствительность женского организма к действию некоторых органических растворителей, например, бензола.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Установлено, что во время беременности опасность отравления повышается и отмечаются более тяжелые его формы. Некоторые вредные вещества, например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соединения бора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обладают избирательной токсичностью в отношении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гонад (половых органов) мужского организма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.</a:t>
            </a: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Влияние возраста на проявление токсического действия неодинаково: одни вещества более токсичны для молодых, другие – для пожилых людей. Организм подростков в 2 – 3 раза, а иногда и более чувствителен к воздействию вредных веществ, чем организм взрослых работников.</a:t>
            </a:r>
          </a:p>
        </p:txBody>
      </p:sp>
      <p:sp>
        <p:nvSpPr>
          <p:cNvPr id="29" name="Скругленный прямоугольник 15">
            <a:extLst>
              <a:ext uri="{FF2B5EF4-FFF2-40B4-BE49-F238E27FC236}">
                <a16:creationId xmlns:a16="http://schemas.microsoft.com/office/drawing/2014/main" id="{EB879634-3A3F-4261-9B7A-ED2967962007}"/>
              </a:ext>
            </a:extLst>
          </p:cNvPr>
          <p:cNvSpPr/>
          <p:nvPr/>
        </p:nvSpPr>
        <p:spPr>
          <a:xfrm>
            <a:off x="7480188" y="1924747"/>
            <a:ext cx="2008094" cy="8014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496325E-E7D6-4E4E-8981-A388D2D214FB}"/>
              </a:ext>
            </a:extLst>
          </p:cNvPr>
          <p:cNvSpPr/>
          <p:nvPr/>
        </p:nvSpPr>
        <p:spPr>
          <a:xfrm>
            <a:off x="7355573" y="1909963"/>
            <a:ext cx="2241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Пол, возраст, индивидуальная чувствительность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31" name="Стрелка вправо с вырезом 7">
            <a:extLst>
              <a:ext uri="{FF2B5EF4-FFF2-40B4-BE49-F238E27FC236}">
                <a16:creationId xmlns:a16="http://schemas.microsoft.com/office/drawing/2014/main" id="{1C0CFBFF-C4FE-4781-AD67-421193C9BFF3}"/>
              </a:ext>
            </a:extLst>
          </p:cNvPr>
          <p:cNvSpPr/>
          <p:nvPr/>
        </p:nvSpPr>
        <p:spPr>
          <a:xfrm rot="16200000" flipH="1">
            <a:off x="8088796" y="1194896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405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C82804-AFC1-4BEC-8A4D-64148AA9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36FCE7-6B63-4E91-9348-E59AEB82C6DB}"/>
              </a:ext>
            </a:extLst>
          </p:cNvPr>
          <p:cNvSpPr/>
          <p:nvPr/>
        </p:nvSpPr>
        <p:spPr>
          <a:xfrm>
            <a:off x="1876341" y="315058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Факторы, определяющие действие ядов на организм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2" name="Скругленный прямоугольник 15">
            <a:extLst>
              <a:ext uri="{FF2B5EF4-FFF2-40B4-BE49-F238E27FC236}">
                <a16:creationId xmlns:a16="http://schemas.microsoft.com/office/drawing/2014/main" id="{5BE7ED68-C123-40BA-8DCF-C445489DCC97}"/>
              </a:ext>
            </a:extLst>
          </p:cNvPr>
          <p:cNvSpPr/>
          <p:nvPr/>
        </p:nvSpPr>
        <p:spPr>
          <a:xfrm>
            <a:off x="9511575" y="2257737"/>
            <a:ext cx="2240586" cy="8014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CB18DED-AF07-45F3-8AB3-EF9603C3C2BE}"/>
              </a:ext>
            </a:extLst>
          </p:cNvPr>
          <p:cNvSpPr/>
          <p:nvPr/>
        </p:nvSpPr>
        <p:spPr>
          <a:xfrm>
            <a:off x="9510395" y="2242953"/>
            <a:ext cx="2241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Метеорологические условия окружающей среды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3" name="Стрелка вправо с вырезом 7">
            <a:extLst>
              <a:ext uri="{FF2B5EF4-FFF2-40B4-BE49-F238E27FC236}">
                <a16:creationId xmlns:a16="http://schemas.microsoft.com/office/drawing/2014/main" id="{4802C6A2-80D7-486D-ABC3-E78937106D1F}"/>
              </a:ext>
            </a:extLst>
          </p:cNvPr>
          <p:cNvSpPr/>
          <p:nvPr/>
        </p:nvSpPr>
        <p:spPr>
          <a:xfrm rot="16200000" flipH="1">
            <a:off x="10243618" y="1527886"/>
            <a:ext cx="806823" cy="430306"/>
          </a:xfrm>
          <a:prstGeom prst="notch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EA0AA52F-5FB7-421F-BE6D-8AA5FE6EB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51" y="1181366"/>
            <a:ext cx="8757949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Изменение температуры, как правило, усиливает и ускоряет  действие вредных веществ.  Это объясняется нарушением терморегуляции (учащением дыхания и ускорением кровообращения). Например, повышение температуры усиливает возможность отравления  соединениями бензола,  окисью углерода, парами ртути, хлорофоса.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Влажность воздуха повышает опасность отравлений, особенно раздражающими газами.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Физическое напряжение обычно сопровождается усилением легочной вентиляции и кровообращения. В таких условиях  количество вредных веществ, поступающих в организм через органы дыхания, увеличивается,  что способствует развитию интоксикации.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2" indent="4476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Производственный шум усиливает токсический эффект вредных веществ и ускоряет их воздействие. Это доказано для окиси углерода, стирола,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алкилнитритов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аэрозоля борной кислоты, нефтяных газов  и других веществ.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FDD1E8-71CA-4EB0-A341-05EB40FD4245}"/>
              </a:ext>
            </a:extLst>
          </p:cNvPr>
          <p:cNvSpPr txBox="1"/>
          <p:nvPr/>
        </p:nvSpPr>
        <p:spPr>
          <a:xfrm>
            <a:off x="7018206" y="5150935"/>
            <a:ext cx="106795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R-ONO</a:t>
            </a:r>
            <a:endParaRPr kumimoji="0" lang="ru-RU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850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54754-3839-4A2E-B249-749F69890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Google Shape;2493;p268">
            <a:extLst>
              <a:ext uri="{FF2B5EF4-FFF2-40B4-BE49-F238E27FC236}">
                <a16:creationId xmlns:a16="http://schemas.microsoft.com/office/drawing/2014/main" id="{5D66599D-F5FE-47FE-AF60-CADFD27531FA}"/>
              </a:ext>
            </a:extLst>
          </p:cNvPr>
          <p:cNvSpPr/>
          <p:nvPr/>
        </p:nvSpPr>
        <p:spPr>
          <a:xfrm>
            <a:off x="-1" y="3626"/>
            <a:ext cx="12192001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B28A7EC-165B-4A85-BEF5-6E3056280A38}"/>
              </a:ext>
            </a:extLst>
          </p:cNvPr>
          <p:cNvSpPr txBox="1">
            <a:spLocks/>
          </p:cNvSpPr>
          <p:nvPr/>
        </p:nvSpPr>
        <p:spPr>
          <a:xfrm>
            <a:off x="609599" y="2356301"/>
            <a:ext cx="10972800" cy="1969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4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4400" b="1" dirty="0">
                <a:latin typeface="Segoe UI" panose="020B0502040204020203" pitchFamily="34" charset="0"/>
                <a:cs typeface="Segoe UI" panose="020B0502040204020203" pitchFamily="34" charset="0"/>
              </a:rPr>
              <a:t> Защита воздушной среды рабочей зоны от загрязнений</a:t>
            </a:r>
          </a:p>
        </p:txBody>
      </p:sp>
    </p:spTree>
    <p:extLst>
      <p:ext uri="{BB962C8B-B14F-4D97-AF65-F5344CB8AC3E}">
        <p14:creationId xmlns:p14="http://schemas.microsoft.com/office/powerpoint/2010/main" val="1474354339"/>
      </p:ext>
    </p:extLst>
  </p:cSld>
  <p:clrMapOvr>
    <a:masterClrMapping/>
  </p:clrMapOvr>
  <p:transition spd="med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54754-3839-4A2E-B249-749F69890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Google Shape;2493;p268">
            <a:extLst>
              <a:ext uri="{FF2B5EF4-FFF2-40B4-BE49-F238E27FC236}">
                <a16:creationId xmlns:a16="http://schemas.microsoft.com/office/drawing/2014/main" id="{5D66599D-F5FE-47FE-AF60-CADFD27531FA}"/>
              </a:ext>
            </a:extLst>
          </p:cNvPr>
          <p:cNvSpPr/>
          <p:nvPr/>
        </p:nvSpPr>
        <p:spPr>
          <a:xfrm>
            <a:off x="-1" y="3626"/>
            <a:ext cx="12192001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B28A7EC-165B-4A85-BEF5-6E3056280A38}"/>
              </a:ext>
            </a:extLst>
          </p:cNvPr>
          <p:cNvSpPr txBox="1">
            <a:spLocks/>
          </p:cNvSpPr>
          <p:nvPr/>
        </p:nvSpPr>
        <p:spPr>
          <a:xfrm>
            <a:off x="3305554" y="60522"/>
            <a:ext cx="5580889" cy="65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Для защиты используют:</a:t>
            </a:r>
          </a:p>
        </p:txBody>
      </p:sp>
      <p:sp>
        <p:nvSpPr>
          <p:cNvPr id="6" name="Скругленный прямоугольник 18">
            <a:extLst>
              <a:ext uri="{FF2B5EF4-FFF2-40B4-BE49-F238E27FC236}">
                <a16:creationId xmlns:a16="http://schemas.microsoft.com/office/drawing/2014/main" id="{330003CA-8E56-46B5-B1DB-FD6AE1F8C76E}"/>
              </a:ext>
            </a:extLst>
          </p:cNvPr>
          <p:cNvSpPr/>
          <p:nvPr/>
        </p:nvSpPr>
        <p:spPr>
          <a:xfrm>
            <a:off x="666612" y="630536"/>
            <a:ext cx="3440230" cy="13234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968EF5-7CE3-4DFA-9302-1DBC3CAB65FC}"/>
              </a:ext>
            </a:extLst>
          </p:cNvPr>
          <p:cNvSpPr/>
          <p:nvPr/>
        </p:nvSpPr>
        <p:spPr>
          <a:xfrm>
            <a:off x="637994" y="630536"/>
            <a:ext cx="3440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рациональное размещение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источников вредных выбросов по отношению к рабочим местам, а также </a:t>
            </a: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совершенствование источника </a:t>
            </a: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опасности</a:t>
            </a:r>
          </a:p>
        </p:txBody>
      </p:sp>
      <p:sp>
        <p:nvSpPr>
          <p:cNvPr id="11" name="Скругленный прямоугольник 18">
            <a:extLst>
              <a:ext uri="{FF2B5EF4-FFF2-40B4-BE49-F238E27FC236}">
                <a16:creationId xmlns:a16="http://schemas.microsoft.com/office/drawing/2014/main" id="{9DAE2F2E-5F1A-4CAC-BA3F-86B07B511A96}"/>
              </a:ext>
            </a:extLst>
          </p:cNvPr>
          <p:cNvSpPr/>
          <p:nvPr/>
        </p:nvSpPr>
        <p:spPr>
          <a:xfrm>
            <a:off x="8142396" y="630536"/>
            <a:ext cx="3440230" cy="13234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03E1E87-A615-4550-8B3F-5C33F4CE532F}"/>
              </a:ext>
            </a:extLst>
          </p:cNvPr>
          <p:cNvSpPr/>
          <p:nvPr/>
        </p:nvSpPr>
        <p:spPr>
          <a:xfrm>
            <a:off x="8113778" y="630536"/>
            <a:ext cx="3440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экобиозащитная</a:t>
            </a: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техника </a:t>
            </a:r>
            <a:r>
              <a:rPr kumimoji="0" lang="ru-RU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(вытяжная вентиляция, системы рассеивания выбросов, местные отсосы, туманоуловители, газо-, пылеуловители)</a:t>
            </a:r>
          </a:p>
        </p:txBody>
      </p:sp>
      <p:sp>
        <p:nvSpPr>
          <p:cNvPr id="15" name="Скругленный прямоугольник 18">
            <a:extLst>
              <a:ext uri="{FF2B5EF4-FFF2-40B4-BE49-F238E27FC236}">
                <a16:creationId xmlns:a16="http://schemas.microsoft.com/office/drawing/2014/main" id="{46C9F635-DB47-493D-876F-2469C6DED146}"/>
              </a:ext>
            </a:extLst>
          </p:cNvPr>
          <p:cNvSpPr/>
          <p:nvPr/>
        </p:nvSpPr>
        <p:spPr>
          <a:xfrm>
            <a:off x="1545622" y="3580587"/>
            <a:ext cx="3440230" cy="13234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2598A89-1B5C-47C5-9D09-27F5CCCA2C9B}"/>
              </a:ext>
            </a:extLst>
          </p:cNvPr>
          <p:cNvSpPr/>
          <p:nvPr/>
        </p:nvSpPr>
        <p:spPr>
          <a:xfrm>
            <a:off x="1809019" y="3796357"/>
            <a:ext cx="2798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средства индивидуальной защиты (СИЗ) органов дыхания и спецодежда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7FAE3CF8-7E4E-4248-8D5C-13FB0D6180A0}"/>
              </a:ext>
            </a:extLst>
          </p:cNvPr>
          <p:cNvSpPr/>
          <p:nvPr/>
        </p:nvSpPr>
        <p:spPr>
          <a:xfrm>
            <a:off x="7166328" y="3580587"/>
            <a:ext cx="3440230" cy="13234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EAF6A44-B031-49C4-BCFA-FA265C70F8A5}"/>
              </a:ext>
            </a:extLst>
          </p:cNvPr>
          <p:cNvSpPr/>
          <p:nvPr/>
        </p:nvSpPr>
        <p:spPr>
          <a:xfrm>
            <a:off x="7166328" y="3673246"/>
            <a:ext cx="3440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контроль </a:t>
            </a:r>
            <a:r>
              <a:rPr kumimoji="0" lang="ru-RU" sz="16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за состоянием воздушной среды в зоне пребывания человека и </a:t>
            </a: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лечебно-профилактические мероприятия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F380F684-2E13-4B29-A464-0669D6C2A9F9}"/>
              </a:ext>
            </a:extLst>
          </p:cNvPr>
          <p:cNvSpPr/>
          <p:nvPr/>
        </p:nvSpPr>
        <p:spPr>
          <a:xfrm>
            <a:off x="292916" y="2315986"/>
            <a:ext cx="3118104" cy="6566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B7084C8-DDF0-4DC3-B69E-B3ED21DFAF8B}"/>
              </a:ext>
            </a:extLst>
          </p:cNvPr>
          <p:cNvSpPr/>
          <p:nvPr/>
        </p:nvSpPr>
        <p:spPr>
          <a:xfrm>
            <a:off x="292915" y="2362259"/>
            <a:ext cx="3118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удаление источников загрязнения от РМ</a:t>
            </a:r>
          </a:p>
        </p:txBody>
      </p:sp>
      <p:cxnSp>
        <p:nvCxnSpPr>
          <p:cNvPr id="47" name="Соединитель: изогнутый 46">
            <a:extLst>
              <a:ext uri="{FF2B5EF4-FFF2-40B4-BE49-F238E27FC236}">
                <a16:creationId xmlns:a16="http://schemas.microsoft.com/office/drawing/2014/main" id="{033AF7EC-36EF-4C6A-BFBB-4516DA8AAD81}"/>
              </a:ext>
            </a:extLst>
          </p:cNvPr>
          <p:cNvCxnSpPr>
            <a:cxnSpLocks/>
            <a:endCxn id="2" idx="2"/>
          </p:cNvCxnSpPr>
          <p:nvPr/>
        </p:nvCxnSpPr>
        <p:spPr>
          <a:xfrm rot="5400000">
            <a:off x="-251299" y="1368890"/>
            <a:ext cx="1819647" cy="731215"/>
          </a:xfrm>
          <a:prstGeom prst="curvedConnector4">
            <a:avLst>
              <a:gd name="adj1" fmla="val -15806"/>
              <a:gd name="adj2" fmla="val 13126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: изогнутый 54">
            <a:extLst>
              <a:ext uri="{FF2B5EF4-FFF2-40B4-BE49-F238E27FC236}">
                <a16:creationId xmlns:a16="http://schemas.microsoft.com/office/drawing/2014/main" id="{98D89450-BBB2-4183-8453-AEAB6F8A412A}"/>
              </a:ext>
            </a:extLst>
          </p:cNvPr>
          <p:cNvCxnSpPr>
            <a:cxnSpLocks/>
            <a:endCxn id="56" idx="4"/>
          </p:cNvCxnSpPr>
          <p:nvPr/>
        </p:nvCxnSpPr>
        <p:spPr>
          <a:xfrm>
            <a:off x="3439636" y="1804833"/>
            <a:ext cx="2581689" cy="730734"/>
          </a:xfrm>
          <a:prstGeom prst="curvedConnector4">
            <a:avLst>
              <a:gd name="adj1" fmla="val 15201"/>
              <a:gd name="adj2" fmla="val 13128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>
            <a:extLst>
              <a:ext uri="{FF2B5EF4-FFF2-40B4-BE49-F238E27FC236}">
                <a16:creationId xmlns:a16="http://schemas.microsoft.com/office/drawing/2014/main" id="{7D25AFAE-6C93-45C3-98E4-536065B74568}"/>
              </a:ext>
            </a:extLst>
          </p:cNvPr>
          <p:cNvSpPr/>
          <p:nvPr/>
        </p:nvSpPr>
        <p:spPr>
          <a:xfrm>
            <a:off x="4224529" y="1636777"/>
            <a:ext cx="3593592" cy="89879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AAADDB2-A06A-4423-B4F4-444CD7AEF5CB}"/>
              </a:ext>
            </a:extLst>
          </p:cNvPr>
          <p:cNvSpPr/>
          <p:nvPr/>
        </p:nvSpPr>
        <p:spPr>
          <a:xfrm>
            <a:off x="4299849" y="1750843"/>
            <a:ext cx="3440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герметизация или минимизация выбросов технологического оборудования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D764718D-1845-43F3-980F-AF8A0E73C6FD}"/>
              </a:ext>
            </a:extLst>
          </p:cNvPr>
          <p:cNvSpPr/>
          <p:nvPr/>
        </p:nvSpPr>
        <p:spPr>
          <a:xfrm>
            <a:off x="4462274" y="594502"/>
            <a:ext cx="3118104" cy="6566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8EF70C03-0FA7-4699-A551-7A2EBA9790AA}"/>
              </a:ext>
            </a:extLst>
          </p:cNvPr>
          <p:cNvSpPr/>
          <p:nvPr/>
        </p:nvSpPr>
        <p:spPr>
          <a:xfrm>
            <a:off x="4462273" y="640775"/>
            <a:ext cx="3118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замена токсичных веществ менее токсичными</a:t>
            </a:r>
          </a:p>
        </p:txBody>
      </p:sp>
      <p:cxnSp>
        <p:nvCxnSpPr>
          <p:cNvPr id="68" name="Соединитель: изогнутый 67">
            <a:extLst>
              <a:ext uri="{FF2B5EF4-FFF2-40B4-BE49-F238E27FC236}">
                <a16:creationId xmlns:a16="http://schemas.microsoft.com/office/drawing/2014/main" id="{EF79DE90-E4C4-455C-8DB4-5DBD09B9196F}"/>
              </a:ext>
            </a:extLst>
          </p:cNvPr>
          <p:cNvCxnSpPr>
            <a:cxnSpLocks/>
            <a:endCxn id="66" idx="3"/>
          </p:cNvCxnSpPr>
          <p:nvPr/>
        </p:nvCxnSpPr>
        <p:spPr>
          <a:xfrm flipV="1">
            <a:off x="4135458" y="1155004"/>
            <a:ext cx="783452" cy="150158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01" name="Рисунок 2500">
            <a:extLst>
              <a:ext uri="{FF2B5EF4-FFF2-40B4-BE49-F238E27FC236}">
                <a16:creationId xmlns:a16="http://schemas.microsoft.com/office/drawing/2014/main" id="{2E5EEF4F-0133-4AF5-A68E-3D907C7C6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50" t="26317" r="19483" b="9194"/>
          <a:stretch/>
        </p:blipFill>
        <p:spPr>
          <a:xfrm>
            <a:off x="8203593" y="2022164"/>
            <a:ext cx="1630300" cy="1323751"/>
          </a:xfrm>
          <a:prstGeom prst="rect">
            <a:avLst/>
          </a:prstGeom>
        </p:spPr>
      </p:pic>
      <p:cxnSp>
        <p:nvCxnSpPr>
          <p:cNvPr id="73" name="Соединитель: изогнутый 72">
            <a:extLst>
              <a:ext uri="{FF2B5EF4-FFF2-40B4-BE49-F238E27FC236}">
                <a16:creationId xmlns:a16="http://schemas.microsoft.com/office/drawing/2014/main" id="{9F3C3B56-9A2C-470B-9377-11820B499703}"/>
              </a:ext>
            </a:extLst>
          </p:cNvPr>
          <p:cNvCxnSpPr>
            <a:cxnSpLocks/>
            <a:stCxn id="11" idx="1"/>
            <a:endCxn id="2501" idx="1"/>
          </p:cNvCxnSpPr>
          <p:nvPr/>
        </p:nvCxnSpPr>
        <p:spPr>
          <a:xfrm rot="10800000" flipH="1" flipV="1">
            <a:off x="8142395" y="1292256"/>
            <a:ext cx="61197" cy="1391784"/>
          </a:xfrm>
          <a:prstGeom prst="curvedConnector3">
            <a:avLst>
              <a:gd name="adj1" fmla="val -37354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06" name="Рисунок 2505">
            <a:extLst>
              <a:ext uri="{FF2B5EF4-FFF2-40B4-BE49-F238E27FC236}">
                <a16:creationId xmlns:a16="http://schemas.microsoft.com/office/drawing/2014/main" id="{2E9B4B2D-D339-4ED6-BC78-7748733A4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719" y="2022164"/>
            <a:ext cx="1701546" cy="1209988"/>
          </a:xfrm>
          <a:prstGeom prst="rect">
            <a:avLst/>
          </a:prstGeom>
        </p:spPr>
      </p:pic>
      <p:cxnSp>
        <p:nvCxnSpPr>
          <p:cNvPr id="79" name="Соединитель: изогнутый 78">
            <a:extLst>
              <a:ext uri="{FF2B5EF4-FFF2-40B4-BE49-F238E27FC236}">
                <a16:creationId xmlns:a16="http://schemas.microsoft.com/office/drawing/2014/main" id="{57CD547C-98F8-4580-BA25-6B2EC03D15E1}"/>
              </a:ext>
            </a:extLst>
          </p:cNvPr>
          <p:cNvCxnSpPr>
            <a:cxnSpLocks/>
            <a:stCxn id="11" idx="3"/>
            <a:endCxn id="2506" idx="3"/>
          </p:cNvCxnSpPr>
          <p:nvPr/>
        </p:nvCxnSpPr>
        <p:spPr>
          <a:xfrm>
            <a:off x="11582626" y="1292256"/>
            <a:ext cx="277639" cy="1334902"/>
          </a:xfrm>
          <a:prstGeom prst="curvedConnector3">
            <a:avLst>
              <a:gd name="adj1" fmla="val 18233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3">
            <a:extLst>
              <a:ext uri="{FF2B5EF4-FFF2-40B4-BE49-F238E27FC236}">
                <a16:creationId xmlns:a16="http://schemas.microsoft.com/office/drawing/2014/main" id="{D45BA3B9-238E-46E9-ADEF-DFA10D62A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190" t="23107" r="54383" b="57542"/>
          <a:stretch/>
        </p:blipFill>
        <p:spPr bwMode="auto">
          <a:xfrm>
            <a:off x="1929388" y="5039706"/>
            <a:ext cx="1291233" cy="14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E0DDB67E-0BEE-4837-96C6-A98D33CEC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39" t="57825" r="49820" b="21146"/>
          <a:stretch/>
        </p:blipFill>
        <p:spPr bwMode="auto">
          <a:xfrm>
            <a:off x="3320601" y="5039706"/>
            <a:ext cx="1215171" cy="14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4" name="Соединитель: изогнутый 83">
            <a:extLst>
              <a:ext uri="{FF2B5EF4-FFF2-40B4-BE49-F238E27FC236}">
                <a16:creationId xmlns:a16="http://schemas.microsoft.com/office/drawing/2014/main" id="{5D40DDA6-AAD7-446D-90B2-28B0F9B54A19}"/>
              </a:ext>
            </a:extLst>
          </p:cNvPr>
          <p:cNvCxnSpPr>
            <a:cxnSpLocks/>
            <a:stCxn id="15" idx="1"/>
            <a:endCxn id="82" idx="1"/>
          </p:cNvCxnSpPr>
          <p:nvPr/>
        </p:nvCxnSpPr>
        <p:spPr>
          <a:xfrm rot="10800000" flipH="1" flipV="1">
            <a:off x="1545622" y="4242306"/>
            <a:ext cx="383766" cy="1542865"/>
          </a:xfrm>
          <a:prstGeom prst="curvedConnector3">
            <a:avLst>
              <a:gd name="adj1" fmla="val -59568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Соединитель: изогнутый 86">
            <a:extLst>
              <a:ext uri="{FF2B5EF4-FFF2-40B4-BE49-F238E27FC236}">
                <a16:creationId xmlns:a16="http://schemas.microsoft.com/office/drawing/2014/main" id="{A68F63C4-7626-45BA-9E12-2BDA3B26EC01}"/>
              </a:ext>
            </a:extLst>
          </p:cNvPr>
          <p:cNvCxnSpPr>
            <a:cxnSpLocks/>
            <a:stCxn id="15" idx="3"/>
            <a:endCxn id="83" idx="3"/>
          </p:cNvCxnSpPr>
          <p:nvPr/>
        </p:nvCxnSpPr>
        <p:spPr>
          <a:xfrm flipH="1">
            <a:off x="4535772" y="4242307"/>
            <a:ext cx="450080" cy="1542865"/>
          </a:xfrm>
          <a:prstGeom prst="curvedConnector3">
            <a:avLst>
              <a:gd name="adj1" fmla="val -5079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14" name="Рисунок 2513">
            <a:extLst>
              <a:ext uri="{FF2B5EF4-FFF2-40B4-BE49-F238E27FC236}">
                <a16:creationId xmlns:a16="http://schemas.microsoft.com/office/drawing/2014/main" id="{59CE4D35-A73B-4594-8457-8D1FCCB18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3169" y="4996685"/>
            <a:ext cx="2367117" cy="1578078"/>
          </a:xfrm>
          <a:prstGeom prst="rect">
            <a:avLst/>
          </a:prstGeom>
        </p:spPr>
      </p:pic>
      <p:cxnSp>
        <p:nvCxnSpPr>
          <p:cNvPr id="92" name="Соединитель: изогнутый 91">
            <a:extLst>
              <a:ext uri="{FF2B5EF4-FFF2-40B4-BE49-F238E27FC236}">
                <a16:creationId xmlns:a16="http://schemas.microsoft.com/office/drawing/2014/main" id="{AA97A99C-6A84-4E85-88C2-7AF1F66735CC}"/>
              </a:ext>
            </a:extLst>
          </p:cNvPr>
          <p:cNvCxnSpPr>
            <a:cxnSpLocks/>
            <a:stCxn id="20" idx="1"/>
            <a:endCxn id="2514" idx="1"/>
          </p:cNvCxnSpPr>
          <p:nvPr/>
        </p:nvCxnSpPr>
        <p:spPr>
          <a:xfrm rot="10800000" flipV="1">
            <a:off x="6483170" y="4211854"/>
            <a:ext cx="683159" cy="1573869"/>
          </a:xfrm>
          <a:prstGeom prst="curvedConnector3">
            <a:avLst>
              <a:gd name="adj1" fmla="val 133462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20" name="Рисунок 2519">
            <a:extLst>
              <a:ext uri="{FF2B5EF4-FFF2-40B4-BE49-F238E27FC236}">
                <a16:creationId xmlns:a16="http://schemas.microsoft.com/office/drawing/2014/main" id="{C513372E-E35D-4B63-8C1B-C56F4EB8C4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233" t="42926" b="15643"/>
          <a:stretch/>
        </p:blipFill>
        <p:spPr>
          <a:xfrm>
            <a:off x="9268403" y="4972527"/>
            <a:ext cx="1741089" cy="1880683"/>
          </a:xfrm>
          <a:prstGeom prst="rect">
            <a:avLst/>
          </a:prstGeom>
        </p:spPr>
      </p:pic>
      <p:cxnSp>
        <p:nvCxnSpPr>
          <p:cNvPr id="99" name="Соединитель: изогнутый 98">
            <a:extLst>
              <a:ext uri="{FF2B5EF4-FFF2-40B4-BE49-F238E27FC236}">
                <a16:creationId xmlns:a16="http://schemas.microsoft.com/office/drawing/2014/main" id="{3BE767B8-E16E-438D-8241-75AFAFEFBE05}"/>
              </a:ext>
            </a:extLst>
          </p:cNvPr>
          <p:cNvCxnSpPr>
            <a:cxnSpLocks/>
            <a:stCxn id="19" idx="3"/>
            <a:endCxn id="2520" idx="3"/>
          </p:cNvCxnSpPr>
          <p:nvPr/>
        </p:nvCxnSpPr>
        <p:spPr>
          <a:xfrm>
            <a:off x="10606558" y="4242307"/>
            <a:ext cx="402934" cy="1670562"/>
          </a:xfrm>
          <a:prstGeom prst="curvedConnector3">
            <a:avLst>
              <a:gd name="adj1" fmla="val 15673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335289"/>
      </p:ext>
    </p:extLst>
  </p:cSld>
  <p:clrMapOvr>
    <a:masterClrMapping/>
  </p:clrMapOvr>
  <p:transition spd="med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1775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310970" y="610502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7503452" y="640952"/>
            <a:ext cx="29404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None/>
              <a:tabLst/>
              <a:defRPr/>
            </a:pPr>
            <a:r>
              <a:rPr kumimoji="0" lang="ru-RU" sz="1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СП 60.13330.2020 «Отопление, вентиляция и кондиционирование воздуха»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50954" y="2031043"/>
            <a:ext cx="68311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СП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устанавливает: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ru-RU" sz="1400" i="1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общие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требования к системам вентиляции, кондиционирования воздуха и воздушного отопления производственных зданий и сооружений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ru-RU" sz="1400" i="1" dirty="0">
              <a:solidFill>
                <a:prstClr val="black"/>
              </a:solidFill>
              <a:latin typeface="Segoe UI" pitchFamily="34" charset="0"/>
              <a:cs typeface="Segoe U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Например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7.1.21 Очистка воздуха от пыли в системах механической вентиляции и кондиционирования должна обеспечивать содержание пыли в подаваемом воздухе не более: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а) ПДК в атмосферном воздухе населенных пунктов - при подаче его в помещения жилых и общественных зданий;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б) 30% ПДК в воздухе рабочей зоны - при подаче его в помещения производственных и административно-бытовых зданий;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в) 30% ПДК в воздухе рабочей зоны для частиц пыли размером не более 10 мкм - при подаче его в кабины крановщиков, посты управления, зону дыхания работающих, а также при воздушном </a:t>
            </a:r>
            <a:r>
              <a:rPr kumimoji="0" lang="ru-RU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душировании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73740F-0D8C-4C17-A118-43C807C77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87" y="246888"/>
            <a:ext cx="4464180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7474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E0E0CD-18F8-4F69-B375-FB37FDFB0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Google Shape;2493;p2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B1807B29-6824-4C84-8DE5-1CA9477C7C96}"/>
              </a:ext>
            </a:extLst>
          </p:cNvPr>
          <p:cNvSpPr txBox="1">
            <a:spLocks/>
          </p:cNvSpPr>
          <p:nvPr/>
        </p:nvSpPr>
        <p:spPr>
          <a:xfrm>
            <a:off x="529160" y="385481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Химический фактор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B7F6C3C8-01E3-448B-922F-6B97E6F9F459}"/>
              </a:ext>
            </a:extLst>
          </p:cNvPr>
          <p:cNvCxnSpPr/>
          <p:nvPr/>
        </p:nvCxnSpPr>
        <p:spPr>
          <a:xfrm>
            <a:off x="288500" y="319083"/>
            <a:ext cx="99459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FF2E60-3942-4D3A-BB68-6BBFA0F4E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3"/>
          <p:cNvSpPr>
            <a:spLocks noGrp="1"/>
          </p:cNvSpPr>
          <p:nvPr>
            <p:ph type="body" idx="1"/>
          </p:nvPr>
        </p:nvSpPr>
        <p:spPr>
          <a:xfrm>
            <a:off x="576072" y="1409484"/>
            <a:ext cx="10131552" cy="604986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Количество вентиляционного воздуха рассчитывают по </a:t>
            </a:r>
            <a:r>
              <a:rPr lang="ru-RU" alt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кратности воздухообмена </a:t>
            </a:r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(K, ч</a:t>
            </a:r>
            <a:r>
              <a:rPr lang="ru-RU" altLang="ru-RU" sz="20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-1</a:t>
            </a:r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), которая показывает, сколько раз в течение часа воздух в помещении полностью заменяется.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F3D9D8-97DF-48AA-B3E8-A60C402BB0DF}"/>
                  </a:ext>
                </a:extLst>
              </p:cNvPr>
              <p:cNvSpPr txBox="1"/>
              <p:nvPr/>
            </p:nvSpPr>
            <p:spPr>
              <a:xfrm>
                <a:off x="576072" y="3045874"/>
                <a:ext cx="2055114" cy="10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ru-RU" sz="3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ru-R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3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ru-RU" sz="3200" i="0">
                                  <a:latin typeface="Cambria Math" panose="02040503050406030204" pitchFamily="18" charset="0"/>
                                </a:rPr>
                                <m:t>п</m:t>
                              </m:r>
                            </m:sub>
                          </m:sSub>
                        </m:den>
                      </m:f>
                      <m:r>
                        <a:rPr lang="ru-RU" sz="32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F3D9D8-97DF-48AA-B3E8-A60C402BB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2" y="3045874"/>
                <a:ext cx="2055114" cy="1094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3">
            <a:extLst>
              <a:ext uri="{FF2B5EF4-FFF2-40B4-BE49-F238E27FC236}">
                <a16:creationId xmlns:a16="http://schemas.microsoft.com/office/drawing/2014/main" id="{AFDBDFDC-01DB-4013-8E19-B228745B5A0E}"/>
              </a:ext>
            </a:extLst>
          </p:cNvPr>
          <p:cNvSpPr txBox="1">
            <a:spLocks/>
          </p:cNvSpPr>
          <p:nvPr/>
        </p:nvSpPr>
        <p:spPr>
          <a:xfrm>
            <a:off x="1368552" y="5263867"/>
            <a:ext cx="9454896" cy="74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Значения кратности воздухообмена производственных помещений, как правило, изменяются в диапазоне от 3 до 10 ч</a:t>
            </a:r>
            <a:r>
              <a:rPr lang="ru-RU" altLang="ru-RU" sz="20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-1</a:t>
            </a:r>
            <a:endParaRPr lang="ru-RU" alt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F7F78A7-9725-4B72-9C4D-71DD4DADCFE6}"/>
              </a:ext>
            </a:extLst>
          </p:cNvPr>
          <p:cNvSpPr txBox="1">
            <a:spLocks/>
          </p:cNvSpPr>
          <p:nvPr/>
        </p:nvSpPr>
        <p:spPr>
          <a:xfrm>
            <a:off x="2549844" y="3288037"/>
            <a:ext cx="5181600" cy="74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где </a:t>
            </a:r>
            <a:r>
              <a:rPr lang="en-US" sz="18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</a:t>
            </a:r>
            <a:r>
              <a:rPr lang="ru-RU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– объем воздуха, затрачиваемого на 	вентиляцию помещения, м</a:t>
            </a:r>
            <a:r>
              <a:rPr lang="ru-RU" sz="18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3</a:t>
            </a:r>
            <a:r>
              <a:rPr lang="ru-RU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/ч;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ru-RU" sz="18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  </a:t>
            </a:r>
            <a:r>
              <a:rPr lang="en-US" sz="18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</a:t>
            </a:r>
            <a:r>
              <a:rPr lang="ru-RU" sz="1800" i="1" baseline="-25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</a:t>
            </a:r>
            <a:r>
              <a:rPr lang="ru-RU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– объем вентилируемого помещения, м</a:t>
            </a:r>
            <a:r>
              <a:rPr lang="ru-RU" sz="18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3</a:t>
            </a:r>
            <a:endParaRPr lang="ru-RU" alt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C7852A-0D8D-4908-9D95-0948F5658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905" y="2337663"/>
            <a:ext cx="3933634" cy="2809078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5FE46ED-330C-4C8E-BBDD-2315EB4563A2}"/>
              </a:ext>
            </a:extLst>
          </p:cNvPr>
          <p:cNvSpPr txBox="1">
            <a:spLocks/>
          </p:cNvSpPr>
          <p:nvPr/>
        </p:nvSpPr>
        <p:spPr>
          <a:xfrm>
            <a:off x="3826764" y="185266"/>
            <a:ext cx="4538472" cy="63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altLang="ru-RU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Кратность воздухообмена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xn--b1agjh0aj1f.xn--p1ai/admin/pictures/170300025bb.jpg">
            <a:extLst>
              <a:ext uri="{FF2B5EF4-FFF2-40B4-BE49-F238E27FC236}">
                <a16:creationId xmlns:a16="http://schemas.microsoft.com/office/drawing/2014/main" id="{CF89C35E-13F9-40D9-840D-A25E5648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0352" y="2960241"/>
            <a:ext cx="2385034" cy="1788775"/>
          </a:xfrm>
          <a:prstGeom prst="rect">
            <a:avLst/>
          </a:prstGeom>
          <a:noFill/>
        </p:spPr>
      </p:pic>
      <p:pic>
        <p:nvPicPr>
          <p:cNvPr id="249859" name="Picture 3" descr="C:\Users\ДЖИН\Desktop\приточновытяжн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2251" y="2960241"/>
            <a:ext cx="5004784" cy="3315364"/>
          </a:xfrm>
          <a:prstGeom prst="rect">
            <a:avLst/>
          </a:prstGeom>
          <a:noFill/>
        </p:spPr>
      </p:pic>
      <p:sp>
        <p:nvSpPr>
          <p:cNvPr id="25" name="Google Shape;1889;p237"/>
          <p:cNvSpPr/>
          <p:nvPr/>
        </p:nvSpPr>
        <p:spPr>
          <a:xfrm>
            <a:off x="1360352" y="5510553"/>
            <a:ext cx="3588984" cy="71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Чтобы не был</a:t>
            </a:r>
            <a:r>
              <a:rPr lang="ru-RU" sz="1800" dirty="0">
                <a:solidFill>
                  <a:prstClr val="black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о необходимости использовать СИЗОД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…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5282739" y="4583296"/>
            <a:ext cx="1182413" cy="772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Google Shape;1889;p237"/>
          <p:cNvSpPr/>
          <p:nvPr/>
        </p:nvSpPr>
        <p:spPr>
          <a:xfrm>
            <a:off x="5492053" y="5778654"/>
            <a:ext cx="3588984" cy="92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… должна  эффективно работать приточно-вытяжная вентиляция.</a:t>
            </a:r>
          </a:p>
        </p:txBody>
      </p:sp>
      <p:pic>
        <p:nvPicPr>
          <p:cNvPr id="16" name="Google Shape;143;p28">
            <a:extLst>
              <a:ext uri="{FF2B5EF4-FFF2-40B4-BE49-F238E27FC236}">
                <a16:creationId xmlns:a16="http://schemas.microsoft.com/office/drawing/2014/main" id="{F4A6A7CC-1FEC-4156-958E-E00EAFDA55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6909" y="3802347"/>
            <a:ext cx="1631151" cy="16311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78143D50-7312-49C3-9455-D1EB0944170E}"/>
              </a:ext>
            </a:extLst>
          </p:cNvPr>
          <p:cNvSpPr txBox="1">
            <a:spLocks/>
          </p:cNvSpPr>
          <p:nvPr/>
        </p:nvSpPr>
        <p:spPr>
          <a:xfrm>
            <a:off x="2374392" y="200520"/>
            <a:ext cx="7443216" cy="63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altLang="ru-RU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Классификация вентиляции по назначению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A42AF9D-C6DC-483E-889F-666A894C90EC}"/>
              </a:ext>
            </a:extLst>
          </p:cNvPr>
          <p:cNvSpPr/>
          <p:nvPr/>
        </p:nvSpPr>
        <p:spPr>
          <a:xfrm>
            <a:off x="5282739" y="840382"/>
            <a:ext cx="33970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приточная;</a:t>
            </a:r>
          </a:p>
          <a:p>
            <a:pPr>
              <a:buFont typeface="Wingdings" pitchFamily="2" charset="2"/>
              <a:buChar char="v"/>
            </a:pPr>
            <a:endParaRPr lang="ru-RU" sz="2000" i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вытяжная;</a:t>
            </a:r>
          </a:p>
          <a:p>
            <a:pPr>
              <a:buFont typeface="Wingdings" pitchFamily="2" charset="2"/>
              <a:buChar char="v"/>
            </a:pPr>
            <a:endParaRPr lang="ru-RU" sz="2000" i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приточно-вытяжная.</a:t>
            </a:r>
            <a:endParaRPr lang="ru-RU" sz="2000" i="1" dirty="0"/>
          </a:p>
        </p:txBody>
      </p:sp>
      <p:sp>
        <p:nvSpPr>
          <p:cNvPr id="24" name="Стрелка вправо 25">
            <a:extLst>
              <a:ext uri="{FF2B5EF4-FFF2-40B4-BE49-F238E27FC236}">
                <a16:creationId xmlns:a16="http://schemas.microsoft.com/office/drawing/2014/main" id="{424CE3F4-188B-47AF-83DF-86C23A8B6E5C}"/>
              </a:ext>
            </a:extLst>
          </p:cNvPr>
          <p:cNvSpPr/>
          <p:nvPr/>
        </p:nvSpPr>
        <p:spPr>
          <a:xfrm>
            <a:off x="3256701" y="840382"/>
            <a:ext cx="1182413" cy="4417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Стрелка вправо 25">
            <a:extLst>
              <a:ext uri="{FF2B5EF4-FFF2-40B4-BE49-F238E27FC236}">
                <a16:creationId xmlns:a16="http://schemas.microsoft.com/office/drawing/2014/main" id="{947A9366-9346-4F08-BE58-6411B7C42AA5}"/>
              </a:ext>
            </a:extLst>
          </p:cNvPr>
          <p:cNvSpPr/>
          <p:nvPr/>
        </p:nvSpPr>
        <p:spPr>
          <a:xfrm flipH="1">
            <a:off x="3256173" y="1437884"/>
            <a:ext cx="1182413" cy="4417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Стрелка вправо 25">
            <a:extLst>
              <a:ext uri="{FF2B5EF4-FFF2-40B4-BE49-F238E27FC236}">
                <a16:creationId xmlns:a16="http://schemas.microsoft.com/office/drawing/2014/main" id="{30E841E2-AB58-48FB-B472-44AA992D803B}"/>
              </a:ext>
            </a:extLst>
          </p:cNvPr>
          <p:cNvSpPr/>
          <p:nvPr/>
        </p:nvSpPr>
        <p:spPr>
          <a:xfrm flipH="1">
            <a:off x="2730071" y="2022613"/>
            <a:ext cx="1182413" cy="4417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Стрелка вправо 25">
            <a:extLst>
              <a:ext uri="{FF2B5EF4-FFF2-40B4-BE49-F238E27FC236}">
                <a16:creationId xmlns:a16="http://schemas.microsoft.com/office/drawing/2014/main" id="{E58C63C4-BB7F-448D-8419-FFD03B24F380}"/>
              </a:ext>
            </a:extLst>
          </p:cNvPr>
          <p:cNvSpPr/>
          <p:nvPr/>
        </p:nvSpPr>
        <p:spPr>
          <a:xfrm>
            <a:off x="3912484" y="2022613"/>
            <a:ext cx="1182413" cy="4417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78143D50-7312-49C3-9455-D1EB0944170E}"/>
              </a:ext>
            </a:extLst>
          </p:cNvPr>
          <p:cNvSpPr txBox="1">
            <a:spLocks/>
          </p:cNvSpPr>
          <p:nvPr/>
        </p:nvSpPr>
        <p:spPr>
          <a:xfrm>
            <a:off x="675247" y="230147"/>
            <a:ext cx="10841506" cy="63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altLang="ru-RU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Классификация вентиляции по способу перемещения воздуха:</a:t>
            </a:r>
          </a:p>
        </p:txBody>
      </p:sp>
      <p:pic>
        <p:nvPicPr>
          <p:cNvPr id="14" name="Picture 2" descr="https://teplo-ufa.ru/wp-content/uploads/2019/09/ventilyatsiya-1.jpg">
            <a:extLst>
              <a:ext uri="{FF2B5EF4-FFF2-40B4-BE49-F238E27FC236}">
                <a16:creationId xmlns:a16="http://schemas.microsoft.com/office/drawing/2014/main" id="{11A0C7AA-7342-43C7-A3CF-6EEC02D6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7233" y="770686"/>
            <a:ext cx="5311035" cy="3764738"/>
          </a:xfrm>
          <a:prstGeom prst="rect">
            <a:avLst/>
          </a:prstGeom>
          <a:noFill/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8A0E162-2457-40C3-B409-4B933A2E46BF}"/>
              </a:ext>
            </a:extLst>
          </p:cNvPr>
          <p:cNvSpPr txBox="1">
            <a:spLocks/>
          </p:cNvSpPr>
          <p:nvPr/>
        </p:nvSpPr>
        <p:spPr>
          <a:xfrm>
            <a:off x="562471" y="1269515"/>
            <a:ext cx="2537345" cy="63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altLang="ru-RU" sz="2600" dirty="0">
                <a:latin typeface="Segoe UI" panose="020B0502040204020203" pitchFamily="34" charset="0"/>
                <a:cs typeface="Segoe UI" panose="020B0502040204020203" pitchFamily="34" charset="0"/>
              </a:rPr>
              <a:t>естественная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7BCA931A-8EB8-465F-BD31-495C66428D73}"/>
              </a:ext>
            </a:extLst>
          </p:cNvPr>
          <p:cNvSpPr txBox="1">
            <a:spLocks/>
          </p:cNvSpPr>
          <p:nvPr/>
        </p:nvSpPr>
        <p:spPr>
          <a:xfrm>
            <a:off x="9227935" y="1269515"/>
            <a:ext cx="2537345" cy="63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altLang="ru-RU" sz="2600" dirty="0">
                <a:latin typeface="Segoe UI" panose="020B0502040204020203" pitchFamily="34" charset="0"/>
                <a:cs typeface="Segoe UI" panose="020B0502040204020203" pitchFamily="34" charset="0"/>
              </a:rPr>
              <a:t>механическая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F194D8C6-9790-4008-B6AA-6722C5D6C86F}"/>
              </a:ext>
            </a:extLst>
          </p:cNvPr>
          <p:cNvSpPr txBox="1">
            <a:spLocks/>
          </p:cNvSpPr>
          <p:nvPr/>
        </p:nvSpPr>
        <p:spPr>
          <a:xfrm>
            <a:off x="4946199" y="5286384"/>
            <a:ext cx="2537345" cy="63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ru-RU" altLang="ru-RU" sz="2600" dirty="0">
                <a:latin typeface="Segoe UI" panose="020B0502040204020203" pitchFamily="34" charset="0"/>
                <a:cs typeface="Segoe UI" panose="020B0502040204020203" pitchFamily="34" charset="0"/>
              </a:rPr>
              <a:t>смешанная</a:t>
            </a:r>
          </a:p>
        </p:txBody>
      </p:sp>
      <p:sp>
        <p:nvSpPr>
          <p:cNvPr id="21" name="Правая фигурная скобка 20">
            <a:extLst>
              <a:ext uri="{FF2B5EF4-FFF2-40B4-BE49-F238E27FC236}">
                <a16:creationId xmlns:a16="http://schemas.microsoft.com/office/drawing/2014/main" id="{30470B19-0E0C-4086-AA13-1BFFAC3833F4}"/>
              </a:ext>
            </a:extLst>
          </p:cNvPr>
          <p:cNvSpPr/>
          <p:nvPr/>
        </p:nvSpPr>
        <p:spPr>
          <a:xfrm rot="5400000">
            <a:off x="5874124" y="-700079"/>
            <a:ext cx="389964" cy="11905130"/>
          </a:xfrm>
          <a:prstGeom prst="rightBrace">
            <a:avLst>
              <a:gd name="adj1" fmla="val 8333"/>
              <a:gd name="adj2" fmla="val 4879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A7B356-8AC3-4E72-98AA-B0D9A384F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24" y="1832419"/>
            <a:ext cx="2205038" cy="2333626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22797F6-C5B1-46A3-A5CC-93CDB73C4403}"/>
              </a:ext>
            </a:extLst>
          </p:cNvPr>
          <p:cNvSpPr/>
          <p:nvPr/>
        </p:nvSpPr>
        <p:spPr>
          <a:xfrm>
            <a:off x="315985" y="4190210"/>
            <a:ext cx="4792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аэрация (организованная);</a:t>
            </a:r>
          </a:p>
          <a:p>
            <a:pPr>
              <a:buFont typeface="Wingdings" pitchFamily="2" charset="2"/>
              <a:buChar char="v"/>
            </a:pPr>
            <a:endParaRPr lang="ru-RU" sz="2000" i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инфильтрация (неорганизованная);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428A68-E0F7-425D-AEE0-DF505E62F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330" y="1798141"/>
            <a:ext cx="2279199" cy="2279199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7C10AAE-E4DC-4E2A-8CDC-5DD4FE365DD3}"/>
              </a:ext>
            </a:extLst>
          </p:cNvPr>
          <p:cNvSpPr/>
          <p:nvPr/>
        </p:nvSpPr>
        <p:spPr>
          <a:xfrm>
            <a:off x="9492231" y="3928087"/>
            <a:ext cx="2529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вентиляторы;</a:t>
            </a:r>
          </a:p>
          <a:p>
            <a:pPr>
              <a:buFont typeface="Wingdings" pitchFamily="2" charset="2"/>
              <a:buChar char="v"/>
            </a:pPr>
            <a:endParaRPr lang="ru-RU" sz="2000" i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эжекторы;</a:t>
            </a:r>
          </a:p>
        </p:txBody>
      </p:sp>
    </p:spTree>
    <p:extLst>
      <p:ext uri="{BB962C8B-B14F-4D97-AF65-F5344CB8AC3E}">
        <p14:creationId xmlns:p14="http://schemas.microsoft.com/office/powerpoint/2010/main" val="3291431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" y="38772"/>
            <a:ext cx="184731" cy="3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71" descr="схема-аэр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8181" y="38772"/>
            <a:ext cx="8575637" cy="584702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526280" y="5885797"/>
            <a:ext cx="34216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Схема аэрации промышленного здания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DAA24A-C808-418B-B224-8086983A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3"/>
          <p:cNvSpPr>
            <a:spLocks noGrp="1"/>
          </p:cNvSpPr>
          <p:nvPr>
            <p:ph type="body" idx="1"/>
          </p:nvPr>
        </p:nvSpPr>
        <p:spPr>
          <a:xfrm>
            <a:off x="609600" y="260361"/>
            <a:ext cx="10972800" cy="604837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b="1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b="1">
              <a:latin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/>
          <a:srcRect r="11057"/>
          <a:stretch/>
        </p:blipFill>
        <p:spPr bwMode="auto">
          <a:xfrm>
            <a:off x="644525" y="511979"/>
            <a:ext cx="969734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59B5AC-9806-4A04-806E-C48527BB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46" name="Rectangle 3"/>
          <p:cNvSpPr>
            <a:spLocks noGrp="1"/>
          </p:cNvSpPr>
          <p:nvPr>
            <p:ph type="body" idx="1"/>
          </p:nvPr>
        </p:nvSpPr>
        <p:spPr>
          <a:xfrm>
            <a:off x="609600" y="260361"/>
            <a:ext cx="10972800" cy="604837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b="1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b="1">
              <a:latin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66698"/>
            <a:ext cx="11233149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88255B-B5F9-4053-8FAF-3F7DA4D11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1459" y="353302"/>
            <a:ext cx="10631069" cy="1887885"/>
          </a:xfrm>
        </p:spPr>
        <p:txBody>
          <a:bodyPr/>
          <a:lstStyle/>
          <a:p>
            <a:r>
              <a:rPr lang="ru-RU" dirty="0"/>
              <a:t>Для увеличения эффективности аэрации на конце вытяжной трубы устанавливают насадки – </a:t>
            </a:r>
            <a:r>
              <a:rPr lang="ru-RU" i="1" dirty="0"/>
              <a:t>дефлекторы</a:t>
            </a:r>
            <a:r>
              <a:rPr lang="ru-RU" dirty="0"/>
              <a:t>. Дефлектор состоит из цилиндрической обечайки, в которой создается разряжение, а значит и тяга, при обтекании ее ветровым потоком, что увеличивает скорость движения воздуха в вентиляционных каналах. Дефлекторы увеличивают эффективность вентиляции на 15-20 %, их можно увидеть на крышах многих промышленных и жилых зданий.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2472" y="5435722"/>
            <a:ext cx="6096000" cy="12416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Схема дефлектора ЦАГИ (Центрального аэрогидродинамического института):</a:t>
            </a:r>
          </a:p>
          <a:p>
            <a:r>
              <a:rPr lang="ru-RU" dirty="0"/>
              <a:t>1 – патрубок; 2 – диффузор; 3 – цилиндрическая обечайка; 4 – козырек защиты от осадков</a:t>
            </a:r>
          </a:p>
        </p:txBody>
      </p:sp>
      <p:pic>
        <p:nvPicPr>
          <p:cNvPr id="5" name="Рисунок 4" descr="дефлекто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0421" y="2133605"/>
            <a:ext cx="3675529" cy="328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D2AD89-F531-4466-B678-742F53196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2" t="10524" r="21011"/>
          <a:stretch/>
        </p:blipFill>
        <p:spPr>
          <a:xfrm>
            <a:off x="7063740" y="2314609"/>
            <a:ext cx="2569464" cy="306812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4F982B-3F34-44D7-9C9F-3329779F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5600" y="380186"/>
            <a:ext cx="11360800" cy="4555200"/>
          </a:xfrm>
        </p:spPr>
        <p:txBody>
          <a:bodyPr/>
          <a:lstStyle/>
          <a:p>
            <a:r>
              <a:rPr lang="ru-RU" dirty="0"/>
              <a:t>Механическая вентиляция бывает </a:t>
            </a:r>
            <a:r>
              <a:rPr lang="ru-RU" i="1" dirty="0" err="1"/>
              <a:t>общеобменной</a:t>
            </a:r>
            <a:r>
              <a:rPr lang="ru-RU" dirty="0"/>
              <a:t>, </a:t>
            </a:r>
            <a:r>
              <a:rPr lang="ru-RU" i="1" dirty="0"/>
              <a:t>местной</a:t>
            </a:r>
            <a:r>
              <a:rPr lang="ru-RU" dirty="0"/>
              <a:t>, </a:t>
            </a:r>
            <a:r>
              <a:rPr lang="ru-RU" i="1" dirty="0"/>
              <a:t>комбинированной</a:t>
            </a:r>
            <a:r>
              <a:rPr lang="ru-RU" dirty="0"/>
              <a:t> (одновременное использование </a:t>
            </a:r>
            <a:r>
              <a:rPr lang="ru-RU" dirty="0" err="1"/>
              <a:t>общеобменной</a:t>
            </a:r>
            <a:r>
              <a:rPr lang="ru-RU" dirty="0"/>
              <a:t> и местной вентиляции) и </a:t>
            </a:r>
            <a:r>
              <a:rPr lang="ru-RU" i="1" dirty="0"/>
              <a:t>аварийной</a:t>
            </a:r>
            <a:r>
              <a:rPr lang="ru-RU" dirty="0"/>
              <a:t>.</a:t>
            </a:r>
          </a:p>
        </p:txBody>
      </p:sp>
      <p:pic>
        <p:nvPicPr>
          <p:cNvPr id="4" name="Рисунок 3" descr="местная-вентиляция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6995" y="1101259"/>
            <a:ext cx="6673383" cy="468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553078" y="5654823"/>
            <a:ext cx="543852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Устройство местной вентиляции: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– бортовые отсосы (1 – </a:t>
            </a:r>
            <a:r>
              <a:rPr kumimoji="0" lang="ru-RU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однобортовой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 2 – </a:t>
            </a:r>
            <a:r>
              <a:rPr kumimoji="0" lang="ru-RU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двухбортовой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); б – угловой боковой отсос; в – отсос от рабочих столов; г – вытяжные шкафы (1 – с верхним отсосом; 2 – нижним отсосом); </a:t>
            </a:r>
            <a:r>
              <a:rPr kumimoji="0" lang="ru-RU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вытяжные зонты (1 – прямой; 2 – наклонный)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FE4FD-5710-4E42-9AD7-317A9344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609600" y="562113"/>
            <a:ext cx="10972800" cy="3671559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000" b="1" dirty="0">
                <a:latin typeface="Times New Roman" pitchFamily="18" charset="0"/>
              </a:rPr>
              <a:t>Защита воздушной среды от загрязнений.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/>
              <a:t>Применение того или иного типа</a:t>
            </a:r>
            <a:r>
              <a:rPr lang="ru-RU" sz="2000" i="1" dirty="0"/>
              <a:t> пылеулавливающих установок </a:t>
            </a:r>
            <a:r>
              <a:rPr lang="ru-RU" sz="2000" dirty="0"/>
              <a:t>зависит от концентрации примесей в воздухе, плотности, дисперсности пыли и др. По дисперсности пыли делятся на пять групп: 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/>
              <a:t>I — очень крупнодисперсная пыль с диаметром частиц </a:t>
            </a:r>
            <a:r>
              <a:rPr lang="en-US" sz="2000" dirty="0"/>
              <a:t>d</a:t>
            </a:r>
            <a:r>
              <a:rPr lang="en-US" sz="2000" baseline="-25000" dirty="0"/>
              <a:t>50</a:t>
            </a:r>
            <a:r>
              <a:rPr lang="en-US" sz="2000" dirty="0"/>
              <a:t>&gt; </a:t>
            </a:r>
            <a:r>
              <a:rPr lang="ru-RU" sz="2000" dirty="0"/>
              <a:t>140 мкм: </a:t>
            </a:r>
            <a:endParaRPr lang="en-US" sz="2000" dirty="0"/>
          </a:p>
          <a:p>
            <a:pPr>
              <a:lnSpc>
                <a:spcPct val="80000"/>
              </a:lnSpc>
              <a:defRPr/>
            </a:pPr>
            <a:r>
              <a:rPr lang="ru-RU" sz="2000" dirty="0"/>
              <a:t>II — крупнодисперсная пыль с </a:t>
            </a:r>
            <a:r>
              <a:rPr lang="en-US" sz="2000" dirty="0"/>
              <a:t>d</a:t>
            </a:r>
            <a:r>
              <a:rPr lang="en-US" sz="2000" baseline="-25000" dirty="0"/>
              <a:t>50</a:t>
            </a:r>
            <a:r>
              <a:rPr lang="en-US" sz="2000" dirty="0"/>
              <a:t> = </a:t>
            </a:r>
            <a:r>
              <a:rPr lang="ru-RU" sz="2000" dirty="0"/>
              <a:t>40... 140 мкм;</a:t>
            </a:r>
            <a:endParaRPr lang="en-US" sz="2000" dirty="0"/>
          </a:p>
          <a:p>
            <a:pPr>
              <a:lnSpc>
                <a:spcPct val="80000"/>
              </a:lnSpc>
              <a:defRPr/>
            </a:pPr>
            <a:r>
              <a:rPr lang="ru-RU" sz="2000" dirty="0"/>
              <a:t>III — </a:t>
            </a:r>
            <a:r>
              <a:rPr lang="ru-RU" sz="2000" dirty="0" err="1"/>
              <a:t>среднедисперсная</a:t>
            </a:r>
            <a:r>
              <a:rPr lang="ru-RU" sz="2000" dirty="0"/>
              <a:t> пыль с </a:t>
            </a:r>
            <a:r>
              <a:rPr lang="en-US" sz="2000" dirty="0"/>
              <a:t>d</a:t>
            </a:r>
            <a:r>
              <a:rPr lang="en-US" sz="2000" baseline="-25000" dirty="0"/>
              <a:t>50</a:t>
            </a:r>
            <a:r>
              <a:rPr lang="en-US" sz="2000" dirty="0"/>
              <a:t>= </a:t>
            </a:r>
            <a:r>
              <a:rPr lang="ru-RU" sz="2000" dirty="0"/>
              <a:t>10... 40 мкм;</a:t>
            </a:r>
            <a:endParaRPr lang="en-US" sz="2000" dirty="0"/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IV</a:t>
            </a:r>
            <a:r>
              <a:rPr lang="ru-RU" sz="2000" dirty="0"/>
              <a:t> — мелкодисперсная пыль </a:t>
            </a:r>
            <a:r>
              <a:rPr lang="en-US" sz="2000" dirty="0"/>
              <a:t>cd</a:t>
            </a:r>
            <a:r>
              <a:rPr lang="en-US" sz="2000" baseline="-25000" dirty="0"/>
              <a:t>50</a:t>
            </a:r>
            <a:r>
              <a:rPr lang="en-US" sz="2000" dirty="0"/>
              <a:t>= </a:t>
            </a:r>
            <a:r>
              <a:rPr lang="ru-RU" sz="2000" dirty="0"/>
              <a:t>1... 10 мкм; </a:t>
            </a:r>
            <a:endParaRPr lang="en-US" sz="2000" dirty="0"/>
          </a:p>
          <a:p>
            <a:pPr>
              <a:lnSpc>
                <a:spcPct val="80000"/>
              </a:lnSpc>
              <a:defRPr/>
            </a:pPr>
            <a:r>
              <a:rPr lang="ru-RU" sz="2000" dirty="0"/>
              <a:t>V — очень мелкодисперсная пыль с </a:t>
            </a:r>
            <a:r>
              <a:rPr lang="en-US" sz="2000" dirty="0"/>
              <a:t>rf</a:t>
            </a:r>
            <a:r>
              <a:rPr lang="en-US" sz="2000" baseline="-25000" dirty="0"/>
              <a:t>50</a:t>
            </a:r>
            <a:r>
              <a:rPr lang="en-US" sz="2000" dirty="0"/>
              <a:t>&lt; </a:t>
            </a:r>
            <a:r>
              <a:rPr lang="ru-RU" sz="2000" dirty="0"/>
              <a:t>1 мкм </a:t>
            </a:r>
            <a:r>
              <a:rPr lang="en-US" sz="2000" dirty="0"/>
              <a:t>(d</a:t>
            </a:r>
            <a:r>
              <a:rPr lang="en-US" sz="2000" baseline="-25000" dirty="0"/>
              <a:t>x</a:t>
            </a:r>
            <a:r>
              <a:rPr lang="en-US" sz="2000" dirty="0"/>
              <a:t> </a:t>
            </a:r>
            <a:r>
              <a:rPr lang="ru-RU" sz="2000" dirty="0"/>
              <a:t>— медианный размер частиц, при котором доли частиц крупнее и мельче </a:t>
            </a:r>
            <a:r>
              <a:rPr lang="en-US" sz="2000" dirty="0"/>
              <a:t>d</a:t>
            </a:r>
            <a:r>
              <a:rPr lang="en-US" sz="2000" baseline="-25000" dirty="0"/>
              <a:t>50</a:t>
            </a:r>
            <a:r>
              <a:rPr lang="ru-RU" sz="2000" dirty="0"/>
              <a:t> равны).</a:t>
            </a:r>
            <a:endParaRPr lang="ru-RU" altLang="ru-RU" sz="20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ru-RU" altLang="ru-RU" sz="2000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449" y="4877460"/>
            <a:ext cx="11421035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случае если производственные процессы сопровождаются большим пылевыделением, используют более сложный тип местной вентиляции – </a:t>
            </a:r>
            <a:r>
              <a:rPr lang="ru-RU" i="1" dirty="0"/>
              <a:t>аспирацию</a:t>
            </a:r>
            <a:r>
              <a:rPr lang="ru-RU" dirty="0"/>
              <a:t>. </a:t>
            </a:r>
            <a:r>
              <a:rPr lang="ru-RU" b="1" dirty="0"/>
              <a:t>Аспирация</a:t>
            </a:r>
            <a:r>
              <a:rPr lang="ru-RU" dirty="0"/>
              <a:t> отличается от вентиляции большей скоростью воздуха в воздуховодах, отсутствием горизонтальных участков воздуховодов (все воздуховоды вертикальные или под углом 45 – 60° горизонту), а также тем, что аспирационные системы делают максимально короткими. Эти отличия позволяют избежать оседания и скопления пыли в воздуховодах.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45BD0A-865A-423A-B727-4746462C9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928" y="142376"/>
            <a:ext cx="383963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3335" y="1495690"/>
            <a:ext cx="597111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35105" y="5391131"/>
            <a:ext cx="3890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>
                <a:latin typeface="Times New Roman" pitchFamily="18" charset="0"/>
              </a:rPr>
              <a:t>Циклонный пылеуловитель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>
                <a:latin typeface="Times New Roman" pitchFamily="18" charset="0"/>
              </a:rPr>
              <a:t>1-входной патрубок, 2-выходной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>
                <a:latin typeface="Times New Roman" pitchFamily="18" charset="0"/>
              </a:rPr>
              <a:t>патрубок, 3-корпус циклона, 4-бункер,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>
                <a:latin typeface="Times New Roman" pitchFamily="18" charset="0"/>
              </a:rPr>
              <a:t>5-пылепровод.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19036" y="5743904"/>
            <a:ext cx="2233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dirty="0">
                <a:latin typeface="Times New Roman" pitchFamily="18" charset="0"/>
              </a:rPr>
              <a:t>Скруббер </a:t>
            </a:r>
            <a:r>
              <a:rPr lang="ru-RU" altLang="ru-RU" sz="2000" dirty="0" err="1">
                <a:latin typeface="Times New Roman" pitchFamily="18" charset="0"/>
              </a:rPr>
              <a:t>Вентури</a:t>
            </a:r>
            <a:endParaRPr lang="ru-RU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3EDEDB9-A539-484F-92E1-2F181289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5584" y="37330"/>
            <a:ext cx="6571488" cy="154100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alt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Широкое применение для очистки газов и воздуха от мелкодисперсной пыли с диаметром частиц, превышающим 0,3…1,0 мкм, а также для очистки от пыли взрывоопасных и имеющих высокую температуру газов нашли</a:t>
            </a:r>
            <a:r>
              <a:rPr lang="ru-RU" altLang="ru-RU" sz="1600" b="1" i="1" dirty="0">
                <a:latin typeface="Segoe UI" panose="020B0502040204020203" pitchFamily="34" charset="0"/>
                <a:cs typeface="Segoe UI" panose="020B0502040204020203" pitchFamily="34" charset="0"/>
              </a:rPr>
              <a:t> мокрые пылеуловители.</a:t>
            </a:r>
            <a:endParaRPr lang="ru-RU" alt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42E1E-CC1F-4117-A7C1-8B52E96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394" name="Picture 2" descr="https://www.magtu.ru/images/img/abit/mag/him/preim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53" y="1783977"/>
            <a:ext cx="12018297" cy="46885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1364" y="925019"/>
            <a:ext cx="107291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Химические вещества, смеси, в т.ч. некоторые вещества биологической природы (антибиотики, витамины, гормоны, ферменты, белковые препараты), получаемые химическим синтезом и/или для контроля которых используют методы химического анализа</a:t>
            </a:r>
            <a:endParaRPr lang="ru-RU" sz="1400" b="1" dirty="0"/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3B2449B8-A543-4F66-B0C6-5DA404962253}"/>
              </a:ext>
            </a:extLst>
          </p:cNvPr>
          <p:cNvSpPr txBox="1">
            <a:spLocks/>
          </p:cNvSpPr>
          <p:nvPr/>
        </p:nvSpPr>
        <p:spPr>
          <a:xfrm>
            <a:off x="684608" y="385481"/>
            <a:ext cx="7725544" cy="389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Химический фактор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2E5FFB0-5B09-43C5-8677-95F4BDC41B32}"/>
              </a:ext>
            </a:extLst>
          </p:cNvPr>
          <p:cNvCxnSpPr/>
          <p:nvPr/>
        </p:nvCxnSpPr>
        <p:spPr>
          <a:xfrm>
            <a:off x="288500" y="319083"/>
            <a:ext cx="994598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0A218-E3E5-4C1E-92FE-AEF3E3581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90" name="Rectangle 3"/>
          <p:cNvSpPr>
            <a:spLocks noGrp="1"/>
          </p:cNvSpPr>
          <p:nvPr>
            <p:ph type="body" idx="1"/>
          </p:nvPr>
        </p:nvSpPr>
        <p:spPr>
          <a:xfrm>
            <a:off x="465667" y="115888"/>
            <a:ext cx="10972800" cy="6553200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400" dirty="0">
                <a:latin typeface="Times New Roman" pitchFamily="18" charset="0"/>
              </a:rPr>
              <a:t>В различных отраслях промышленности для очистки газовоздушных смесей от взвешенных в них частиц пыли и тумана используются </a:t>
            </a:r>
            <a:r>
              <a:rPr lang="ru-RU" altLang="ru-RU" sz="2400" b="1" i="1" dirty="0">
                <a:latin typeface="Times New Roman" pitchFamily="18" charset="0"/>
              </a:rPr>
              <a:t>электрофильтры</a:t>
            </a:r>
            <a:r>
              <a:rPr lang="ru-RU" altLang="ru-RU" sz="2400" dirty="0">
                <a:latin typeface="Times New Roman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7053" y="1188768"/>
            <a:ext cx="9503833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58352" y="5428485"/>
            <a:ext cx="6096000" cy="10033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000" dirty="0" err="1">
                <a:latin typeface="Times New Roman" pitchFamily="18" charset="0"/>
              </a:rPr>
              <a:t>а</a:t>
            </a:r>
            <a:r>
              <a:rPr lang="ru-RU" altLang="ru-RU" sz="1800" dirty="0" err="1">
                <a:latin typeface="Times New Roman" pitchFamily="18" charset="0"/>
              </a:rPr>
              <a:t>-общий</a:t>
            </a:r>
            <a:r>
              <a:rPr lang="ru-RU" altLang="ru-RU" sz="1800" dirty="0">
                <a:latin typeface="Times New Roman" pitchFamily="18" charset="0"/>
              </a:rPr>
              <a:t> вид, </a:t>
            </a:r>
            <a:r>
              <a:rPr lang="ru-RU" altLang="ru-RU" sz="1800" dirty="0" err="1">
                <a:latin typeface="Times New Roman" pitchFamily="18" charset="0"/>
              </a:rPr>
              <a:t>б-схема</a:t>
            </a:r>
            <a:r>
              <a:rPr lang="ru-RU" altLang="ru-RU" sz="1800" dirty="0">
                <a:latin typeface="Times New Roman" pitchFamily="18" charset="0"/>
              </a:rPr>
              <a:t> расположения электродов, 1-бункер пыли, 2,3-осадительные и коронирующие электроды, 4-решетка, 5,7-встряхивающий механизм, 6-токопроводящее устройство, 8-корпус.</a:t>
            </a:r>
            <a:endParaRPr lang="ru-RU" altLang="ru-RU" sz="20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75D736-0512-456B-A1DF-A4477EF8F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371856" y="607833"/>
            <a:ext cx="10972800" cy="6048375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400" dirty="0">
                <a:latin typeface="Times New Roman" pitchFamily="18" charset="0"/>
              </a:rPr>
              <a:t>В ряде отраслей широкое распространение получили методы </a:t>
            </a:r>
            <a:r>
              <a:rPr lang="ru-RU" altLang="ru-RU" sz="2400" b="1" i="1" dirty="0">
                <a:latin typeface="Times New Roman" pitchFamily="18" charset="0"/>
              </a:rPr>
              <a:t>термической нейтрализации вредных примесей</a:t>
            </a:r>
            <a:r>
              <a:rPr lang="ru-RU" altLang="ru-RU" sz="2400" dirty="0">
                <a:latin typeface="Times New Roman" pitchFamily="18" charset="0"/>
              </a:rPr>
              <a:t>. 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400" dirty="0">
                <a:latin typeface="Times New Roman" pitchFamily="18" charset="0"/>
              </a:rPr>
              <a:t>Эти методы имеют следующие достоинства: небольшие габариты оборудования; высокая эффективность обезвреживания; простота обслуживания; низкая себестоимость очистки; наличие противопожарной автоматики и др.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400" b="1" i="1" dirty="0">
                <a:latin typeface="Times New Roman" pitchFamily="18" charset="0"/>
              </a:rPr>
              <a:t>Каталитическое окисление </a:t>
            </a:r>
            <a:r>
              <a:rPr lang="ru-RU" altLang="ru-RU" sz="2400" dirty="0">
                <a:latin typeface="Times New Roman" pitchFamily="18" charset="0"/>
              </a:rPr>
              <a:t>выгодно отличается от термического кратковременностью протекания процесса (иногда доли секунды), что позволяет значительно уменьшить габаритные размеры реактора.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endParaRPr lang="ru-RU" altLang="ru-RU" sz="2400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</a:pPr>
            <a:r>
              <a:rPr lang="ru-RU" altLang="ru-RU" sz="2400" b="1" i="1" dirty="0">
                <a:latin typeface="Times New Roman" pitchFamily="18" charset="0"/>
              </a:rPr>
              <a:t>Методы физико-химической </a:t>
            </a:r>
            <a:r>
              <a:rPr lang="ru-RU" altLang="ru-RU" sz="2400" dirty="0">
                <a:latin typeface="Times New Roman" pitchFamily="18" charset="0"/>
              </a:rPr>
              <a:t>очистки применяют для удаления газообразных примесей.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1B68F2-799B-43FC-A890-B362BB0EB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Средства защиты работающих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683" t="17689" r="32639" b="45548"/>
          <a:stretch>
            <a:fillRect/>
          </a:stretch>
        </p:blipFill>
        <p:spPr bwMode="auto">
          <a:xfrm>
            <a:off x="0" y="1104812"/>
            <a:ext cx="6100005" cy="363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683" t="56530" r="34412" b="8267"/>
          <a:stretch>
            <a:fillRect/>
          </a:stretch>
        </p:blipFill>
        <p:spPr bwMode="auto">
          <a:xfrm>
            <a:off x="6119622" y="3092823"/>
            <a:ext cx="5928943" cy="356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36FCBE-E166-49A2-ACB7-17C02E175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6518" y="1084729"/>
            <a:ext cx="1030941" cy="10578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888;p237"/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" name="Google Shape;1891;p237"/>
          <p:cNvSpPr/>
          <p:nvPr/>
        </p:nvSpPr>
        <p:spPr>
          <a:xfrm>
            <a:off x="3675492" y="129396"/>
            <a:ext cx="4854948" cy="43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Из истории создания СИЗОД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559620" y="999161"/>
            <a:ext cx="4357086" cy="1274195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Один из первых крупнейших случаев применения боевых отравляющих веществ произошел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22 апреля 1915 года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когда немецкие войска распылили около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168 т хлора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на позициях вблизи бельгийского города Ипр (Бельгия).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943601" y="5239468"/>
            <a:ext cx="6096000" cy="307777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Распыление отравляющего газа по ветру в сторону противника</a:t>
            </a:r>
          </a:p>
        </p:txBody>
      </p:sp>
      <p:pic>
        <p:nvPicPr>
          <p:cNvPr id="43012" name="Picture 4" descr="Распыление отравляющего газа по ветру в сторону противника"/>
          <p:cNvPicPr>
            <a:picLocks noChangeAspect="1" noChangeArrowheads="1"/>
          </p:cNvPicPr>
          <p:nvPr/>
        </p:nvPicPr>
        <p:blipFill>
          <a:blip r:embed="rId4"/>
          <a:srcRect t="725" r="3100" b="5771"/>
          <a:stretch>
            <a:fillRect/>
          </a:stretch>
        </p:blipFill>
        <p:spPr bwMode="auto">
          <a:xfrm>
            <a:off x="6027457" y="813609"/>
            <a:ext cx="5958355" cy="4412814"/>
          </a:xfrm>
          <a:prstGeom prst="rect">
            <a:avLst/>
          </a:prstGeom>
          <a:noFill/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069107" y="5591421"/>
            <a:ext cx="5952564" cy="683264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 результате этой химической атаки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погибло около 5 тысяч человек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, еще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10 тысяч человек получили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серьезные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повреждения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 глаз, легких и других внутренних органов.</a:t>
            </a:r>
          </a:p>
        </p:txBody>
      </p:sp>
      <p:pic>
        <p:nvPicPr>
          <p:cNvPr id="14" name="Picture 2" descr="https://s0.rbk.ru/v6_top_pics/resized/590xH/media/img/7/02/7549156638060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264" y="2518277"/>
            <a:ext cx="5619750" cy="3743325"/>
          </a:xfrm>
          <a:prstGeom prst="rect">
            <a:avLst/>
          </a:prstGeom>
          <a:noFill/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932330" y="6267362"/>
            <a:ext cx="4823370" cy="307777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Ослепленная хлором группа французских солдат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789D6A-93D6-4E7D-8C9E-3CDBDC2CE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Google Shape;1888;p237"/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7" name="Google Shape;1891;p237"/>
          <p:cNvSpPr/>
          <p:nvPr/>
        </p:nvSpPr>
        <p:spPr>
          <a:xfrm>
            <a:off x="2314575" y="129396"/>
            <a:ext cx="7372350" cy="43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Quattrocento Sans"/>
              </a:rPr>
              <a:t>История применения химического оружия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559621" y="1061912"/>
            <a:ext cx="4509486" cy="2653034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В 1915 году, проведя множество экспериментов на себе, Зелинский и его помощники смогли выявить нужные абсорбирующие вещества для создания противогаза, усовершенствовав активированный уголь.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К ноябрю 1915 года было уже совершенно ясно, что активированный уголь является лучшим средством для защиты от ядовитых газов. В первых числах февраля 1916 года защитные свойства противогаза демонстрировались царю.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76518" y="1084729"/>
            <a:ext cx="1030941" cy="10578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5062" name="Picture 6" descr="https://aeslib.ru/wp-content/uploads/2018/06/1528535168_seriynyy-protivoga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2235" y="824754"/>
            <a:ext cx="6040530" cy="4530398"/>
          </a:xfrm>
          <a:prstGeom prst="rect">
            <a:avLst/>
          </a:prstGeom>
          <a:noFill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019364" y="5499445"/>
            <a:ext cx="3693459" cy="338554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Противогаз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Зелинского-Кумманта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cs typeface="Segoe UI" pitchFamily="34" charset="0"/>
              <a:sym typeface="Arial"/>
            </a:endParaRPr>
          </a:p>
        </p:txBody>
      </p:sp>
      <p:pic>
        <p:nvPicPr>
          <p:cNvPr id="22" name="Picture 2" descr="C:\Users\ДЖИН\Desktop\фо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90743" y="4347902"/>
            <a:ext cx="1078303" cy="1081753"/>
          </a:xfrm>
          <a:prstGeom prst="rect">
            <a:avLst/>
          </a:prstGeom>
          <a:noFill/>
        </p:spPr>
      </p:pic>
      <p:pic>
        <p:nvPicPr>
          <p:cNvPr id="38914" name="Picture 2" descr="http://xn----btbkgwqdm.xn--p1ai/sm/protivogaz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3118" y="3827929"/>
            <a:ext cx="3555814" cy="2666861"/>
          </a:xfrm>
          <a:prstGeom prst="rect">
            <a:avLst/>
          </a:prstGeom>
          <a:noFill/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437542" y="4961563"/>
            <a:ext cx="681318" cy="338554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Угль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428579" y="5490479"/>
            <a:ext cx="1479177" cy="584775"/>
          </a:xfrm>
          <a:prstGeom prst="rect">
            <a:avLst/>
          </a:prstGeom>
          <a:noFill/>
          <a:ln w="1206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  <a:sym typeface="Arial"/>
              </a:rPr>
              <a:t>Складчатый фильтр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906E18-E088-4E0C-817E-C71B95EB7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967" t="20400" r="29329" b="10509"/>
          <a:stretch>
            <a:fillRect/>
          </a:stretch>
        </p:blipFill>
        <p:spPr bwMode="auto">
          <a:xfrm>
            <a:off x="5011271" y="0"/>
            <a:ext cx="7180729" cy="685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978" t="25867" r="34600" b="42222"/>
          <a:stretch>
            <a:fillRect/>
          </a:stretch>
        </p:blipFill>
        <p:spPr bwMode="auto">
          <a:xfrm>
            <a:off x="0" y="0"/>
            <a:ext cx="5563497" cy="328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817" t="47155" r="34201" b="18178"/>
          <a:stretch>
            <a:fillRect/>
          </a:stretch>
        </p:blipFill>
        <p:spPr bwMode="auto">
          <a:xfrm>
            <a:off x="0" y="3254189"/>
            <a:ext cx="5226424" cy="32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064;p432"/>
          <p:cNvSpPr/>
          <p:nvPr/>
        </p:nvSpPr>
        <p:spPr>
          <a:xfrm>
            <a:off x="5270743" y="1992702"/>
            <a:ext cx="1460180" cy="1460180"/>
          </a:xfrm>
          <a:prstGeom prst="ellipse">
            <a:avLst/>
          </a:prstGeom>
          <a:solidFill>
            <a:schemeClr val="lt1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1888;p237"/>
          <p:cNvSpPr/>
          <p:nvPr/>
        </p:nvSpPr>
        <p:spPr>
          <a:xfrm>
            <a:off x="1" y="0"/>
            <a:ext cx="12192000" cy="1116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8" name="Google Shape;1600;p219"/>
          <p:cNvSpPr txBox="1"/>
          <p:nvPr/>
        </p:nvSpPr>
        <p:spPr>
          <a:xfrm>
            <a:off x="774492" y="276622"/>
            <a:ext cx="10643016" cy="63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Arial"/>
              <a:buNone/>
              <a:tabLst/>
              <a:defRPr/>
            </a:pPr>
            <a:r>
              <a:rPr kumimoji="0" lang="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  <a:sym typeface="Open Sans"/>
              </a:rPr>
              <a:t>Газоопасные работы внутри емкостей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charset="0"/>
              <a:ea typeface="Open Sans" charset="0"/>
              <a:cs typeface="Open Sans" charset="0"/>
              <a:sym typeface="Open San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4574" y="1109802"/>
            <a:ext cx="10221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Несмотря на предварительную промывку, пропарку и продувку емкостей инертным газом и воздухом при проведении газоопасных работ работникам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запрещается дышать воздухом, находящемся в емкости (даже с использованием фильтрующих противогазов)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78129" y="2457814"/>
            <a:ext cx="46640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Шланговые противогазы.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Кислородно-изолирующие противогазы.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Воздушные изолирующие аппараты.</a:t>
            </a:r>
          </a:p>
        </p:txBody>
      </p:sp>
      <p:pic>
        <p:nvPicPr>
          <p:cNvPr id="75781" name="Picture 5" descr="C:\Users\ДЖИН\Desktop\шланговый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7952" y="2130188"/>
            <a:ext cx="1371514" cy="1198890"/>
          </a:xfrm>
          <a:prstGeom prst="rect">
            <a:avLst/>
          </a:prstGeom>
          <a:noFill/>
        </p:spPr>
      </p:pic>
      <p:sp>
        <p:nvSpPr>
          <p:cNvPr id="15" name="Google Shape;4064;p432"/>
          <p:cNvSpPr/>
          <p:nvPr/>
        </p:nvSpPr>
        <p:spPr>
          <a:xfrm>
            <a:off x="5285120" y="3542582"/>
            <a:ext cx="1460180" cy="1460180"/>
          </a:xfrm>
          <a:prstGeom prst="ellipse">
            <a:avLst/>
          </a:prstGeom>
          <a:solidFill>
            <a:schemeClr val="lt1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782" name="Picture 6" descr="C:\Users\ДЖИН\Desktop\КИП-8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5852" y="3517068"/>
            <a:ext cx="1521544" cy="1486255"/>
          </a:xfrm>
          <a:prstGeom prst="rect">
            <a:avLst/>
          </a:prstGeom>
          <a:noFill/>
        </p:spPr>
      </p:pic>
      <p:sp>
        <p:nvSpPr>
          <p:cNvPr id="18" name="Google Shape;4064;p432"/>
          <p:cNvSpPr/>
          <p:nvPr/>
        </p:nvSpPr>
        <p:spPr>
          <a:xfrm>
            <a:off x="5293746" y="5095896"/>
            <a:ext cx="1460180" cy="1460180"/>
          </a:xfrm>
          <a:prstGeom prst="ellipse">
            <a:avLst/>
          </a:prstGeom>
          <a:solidFill>
            <a:schemeClr val="lt1"/>
          </a:solidFill>
          <a:ln w="22225" cap="flat" cmpd="sng">
            <a:solidFill>
              <a:srgbClr val="13426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783" name="Picture 7" descr="C:\Users\ДЖИН\Desktop\ВИА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2500" y="5046396"/>
            <a:ext cx="1349364" cy="1349364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14916" y="4031203"/>
            <a:ext cx="4022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 связи с этим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следует применять</a:t>
            </a:r>
          </a:p>
        </p:txBody>
      </p:sp>
      <p:sp>
        <p:nvSpPr>
          <p:cNvPr id="20" name="Левая фигурная скобка 19"/>
          <p:cNvSpPr/>
          <p:nvPr/>
        </p:nvSpPr>
        <p:spPr>
          <a:xfrm>
            <a:off x="4252823" y="1958195"/>
            <a:ext cx="1043796" cy="458062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0835D5-229D-40BF-BD7B-2A822771D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F4D3788-B7A3-D589-90D2-E409ADEB2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" y="353579"/>
            <a:ext cx="10635672" cy="59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E584D7-C9B3-4453-AA11-6100C1C7F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Средства индивидуальной защиты населения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00" t="30844" r="29750" b="40178"/>
          <a:stretch>
            <a:fillRect/>
          </a:stretch>
        </p:blipFill>
        <p:spPr bwMode="auto">
          <a:xfrm>
            <a:off x="1561830" y="1722658"/>
            <a:ext cx="9140415" cy="365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73F40F-949E-47E6-B913-4CBFFFCC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500" t="53067" r="32250" b="18844"/>
          <a:stretch>
            <a:fillRect/>
          </a:stretch>
        </p:blipFill>
        <p:spPr bwMode="auto">
          <a:xfrm>
            <a:off x="789791" y="1330004"/>
            <a:ext cx="10162860" cy="419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255"/>
          <p:cNvSpPr/>
          <p:nvPr/>
        </p:nvSpPr>
        <p:spPr>
          <a:xfrm>
            <a:off x="0" y="0"/>
            <a:ext cx="12191775" cy="68580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" name="Google Shape;1840;p235">
            <a:extLst>
              <a:ext uri="{FF2B5EF4-FFF2-40B4-BE49-F238E27FC236}">
                <a16:creationId xmlns:a16="http://schemas.microsoft.com/office/drawing/2014/main" id="{A15FA177-2121-4731-B84A-34ADAD305D38}"/>
              </a:ext>
            </a:extLst>
          </p:cNvPr>
          <p:cNvGrpSpPr/>
          <p:nvPr/>
        </p:nvGrpSpPr>
        <p:grpSpPr>
          <a:xfrm>
            <a:off x="6310970" y="985406"/>
            <a:ext cx="1147386" cy="1094376"/>
            <a:chOff x="4573226" y="900340"/>
            <a:chExt cx="1584000" cy="1584000"/>
          </a:xfrm>
        </p:grpSpPr>
        <p:sp>
          <p:nvSpPr>
            <p:cNvPr id="8" name="Google Shape;1841;p235">
              <a:extLst>
                <a:ext uri="{FF2B5EF4-FFF2-40B4-BE49-F238E27FC236}">
                  <a16:creationId xmlns:a16="http://schemas.microsoft.com/office/drawing/2014/main" id="{4A262B63-C796-4BBC-BF0F-5760716106D5}"/>
                </a:ext>
              </a:extLst>
            </p:cNvPr>
            <p:cNvSpPr/>
            <p:nvPr/>
          </p:nvSpPr>
          <p:spPr>
            <a:xfrm>
              <a:off x="4573226" y="900340"/>
              <a:ext cx="1584000" cy="1584000"/>
            </a:xfrm>
            <a:prstGeom prst="ellipse">
              <a:avLst/>
            </a:prstGeom>
            <a:solidFill>
              <a:schemeClr val="lt1"/>
            </a:solidFill>
            <a:ln w="28575" cap="flat" cmpd="sng">
              <a:solidFill>
                <a:schemeClr val="accent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sx="101000" sy="101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400"/>
              </a:pPr>
              <a:endParaRPr dirty="0">
                <a:solidFill>
                  <a:schemeClr val="lt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Calibri"/>
              </a:endParaRPr>
            </a:p>
          </p:txBody>
        </p:sp>
        <p:pic>
          <p:nvPicPr>
            <p:cNvPr id="10" name="Google Shape;1842;p235">
              <a:extLst>
                <a:ext uri="{FF2B5EF4-FFF2-40B4-BE49-F238E27FC236}">
                  <a16:creationId xmlns:a16="http://schemas.microsoft.com/office/drawing/2014/main" id="{8387A8C1-7FD0-402A-B374-64B31EFDAD0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61920" y="1169043"/>
              <a:ext cx="795570" cy="101857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54294E-373C-4257-A560-DE8BA2F72D60}"/>
              </a:ext>
            </a:extLst>
          </p:cNvPr>
          <p:cNvSpPr/>
          <p:nvPr/>
        </p:nvSpPr>
        <p:spPr>
          <a:xfrm>
            <a:off x="7503452" y="1015856"/>
            <a:ext cx="29404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ГОСТ 12.1.007-76</a:t>
            </a:r>
          </a:p>
          <a:p>
            <a:pPr algn="ctr">
              <a:buClr>
                <a:schemeClr val="dk1"/>
              </a:buClr>
              <a:buSzPts val="1500"/>
            </a:pPr>
            <a:r>
              <a:rPr lang="ru-RU" sz="1700" b="1" dirty="0">
                <a:solidFill>
                  <a:schemeClr val="dk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  <a:sym typeface="Quattrocento Sans"/>
              </a:rPr>
              <a:t>Вредные вещества. Классификация и общие требования безопасности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34000" y="2653528"/>
            <a:ext cx="6490447" cy="1488143"/>
          </a:xfrm>
          <a:prstGeom prst="roundRect">
            <a:avLst/>
          </a:prstGeom>
          <a:solidFill>
            <a:srgbClr val="E692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307105" y="2716431"/>
            <a:ext cx="65532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«Вредное вещество 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– </a:t>
            </a:r>
            <a:r>
              <a:rPr lang="ru-RU" sz="1400" dirty="0" err="1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вещество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которое при контакте с организмом человека в случае нарушений требований безопасности может вызвать производственные травмы, профессиональные заболевания или отклонения в состоянии здоровья, обнаруживаемые современными методами, как в процессе работы, так и в отдаленные сроки жизни настоящего и последующих поколений»</a:t>
            </a:r>
            <a:endParaRPr lang="ru-RU" sz="1400" dirty="0"/>
          </a:p>
        </p:txBody>
      </p:sp>
      <p:pic>
        <p:nvPicPr>
          <p:cNvPr id="46082" name="Picture 2" descr="https://img.standartgost.ru/images/g/Data2/1/4294852/4294852044.files/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917" y="143435"/>
            <a:ext cx="4647039" cy="657888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181600" y="4796260"/>
            <a:ext cx="68311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ГОСТ</a:t>
            </a:r>
            <a:r>
              <a:rPr lang="en-US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подразделяет вещества на 4 класса опасности и устанавливает общие требования безопасности при:</a:t>
            </a:r>
          </a:p>
          <a:p>
            <a:endParaRPr lang="ru-RU" sz="1400" i="1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производстве;</a:t>
            </a:r>
          </a:p>
          <a:p>
            <a:pPr>
              <a:buFont typeface="Wingdings" pitchFamily="2" charset="2"/>
              <a:buChar char="v"/>
            </a:pP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хранении;</a:t>
            </a:r>
          </a:p>
          <a:p>
            <a:pPr>
              <a:buFont typeface="Wingdings" pitchFamily="2" charset="2"/>
              <a:buChar char="v"/>
            </a:pPr>
            <a:r>
              <a:rPr lang="ru-RU" sz="1400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применении вредных веществ.</a:t>
            </a:r>
            <a:endParaRPr lang="ru-RU" sz="14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2E8C71F-C90C-4F4A-8736-C8170C9B4107}"/>
              </a:ext>
            </a:extLst>
          </p:cNvPr>
          <p:cNvSpPr/>
          <p:nvPr/>
        </p:nvSpPr>
        <p:spPr>
          <a:xfrm rot="20301655">
            <a:off x="316346" y="4496758"/>
            <a:ext cx="4190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Segoe Print" panose="02000600000000000000" pitchFamily="2" charset="0"/>
                <a:cs typeface="Segoe UI" pitchFamily="34" charset="0"/>
              </a:rPr>
              <a:t>Яд от лекарства отличает только доза</a:t>
            </a:r>
          </a:p>
          <a:p>
            <a:pPr algn="ctr"/>
            <a:r>
              <a:rPr lang="ru-RU" sz="1400" b="1" i="1" dirty="0">
                <a:solidFill>
                  <a:schemeClr val="tx1"/>
                </a:solidFill>
                <a:latin typeface="Segoe Print" panose="02000600000000000000" pitchFamily="2" charset="0"/>
                <a:cs typeface="Segoe UI" pitchFamily="34" charset="0"/>
              </a:rPr>
              <a:t>(Из соображений Парацельса)</a:t>
            </a:r>
            <a:endParaRPr lang="ru-RU" sz="1400" b="1" i="1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ABB381-D507-40F2-8A65-1BFF4EEE0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0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Google Shape;1576;p218">
            <a:extLst>
              <a:ext uri="{FF2B5EF4-FFF2-40B4-BE49-F238E27FC236}">
                <a16:creationId xmlns:a16="http://schemas.microsoft.com/office/drawing/2014/main" id="{D58EA0D0-34DA-4081-954B-FBB555A83284}"/>
              </a:ext>
            </a:extLst>
          </p:cNvPr>
          <p:cNvSpPr/>
          <p:nvPr/>
        </p:nvSpPr>
        <p:spPr>
          <a:xfrm>
            <a:off x="-13391" y="1"/>
            <a:ext cx="12192000" cy="6857999"/>
          </a:xfrm>
          <a:prstGeom prst="rect">
            <a:avLst/>
          </a:prstGeom>
          <a:blipFill dpi="0" rotWithShape="1"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4" name="Google Shape;2494;p268"/>
          <p:cNvSpPr txBox="1">
            <a:spLocks noGrp="1"/>
          </p:cNvSpPr>
          <p:nvPr>
            <p:ph type="ctrTitle"/>
          </p:nvPr>
        </p:nvSpPr>
        <p:spPr>
          <a:xfrm>
            <a:off x="2357774" y="3774142"/>
            <a:ext cx="7449670" cy="978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b" anchorCtr="0">
            <a:noAutofit/>
          </a:bodyPr>
          <a:lstStyle/>
          <a:p>
            <a:pPr>
              <a:lnSpc>
                <a:spcPct val="65384"/>
              </a:lnSpc>
              <a:buSzPts val="3900"/>
            </a:pPr>
            <a:r>
              <a:rPr lang="ru" sz="4000" b="1" dirty="0">
                <a:solidFill>
                  <a:schemeClr val="bg1"/>
                </a:solidFill>
                <a:sym typeface="Quattrocento Sans"/>
              </a:rPr>
              <a:t>Спасибо за внимание!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2495" name="Google Shape;2495;p268"/>
          <p:cNvSpPr/>
          <p:nvPr/>
        </p:nvSpPr>
        <p:spPr>
          <a:xfrm>
            <a:off x="1811528" y="3738445"/>
            <a:ext cx="864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6" name="Google Shape;2496;p268"/>
          <p:cNvSpPr/>
          <p:nvPr/>
        </p:nvSpPr>
        <p:spPr>
          <a:xfrm>
            <a:off x="1802564" y="5197873"/>
            <a:ext cx="8640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497" name="Google Shape;2497;p268">
            <a:hlinkClick r:id="" action="ppaction://noaction"/>
          </p:cNvPr>
          <p:cNvSpPr/>
          <p:nvPr/>
        </p:nvSpPr>
        <p:spPr>
          <a:xfrm>
            <a:off x="350640" y="5922706"/>
            <a:ext cx="745957" cy="657641"/>
          </a:xfrm>
          <a:custGeom>
            <a:avLst/>
            <a:gdLst/>
            <a:ahLst/>
            <a:cxnLst/>
            <a:rect l="l" t="t" r="r" b="b"/>
            <a:pathLst>
              <a:path w="200" h="176" extrusionOk="0">
                <a:moveTo>
                  <a:pt x="28" y="105"/>
                </a:moveTo>
                <a:cubicBezTo>
                  <a:pt x="28" y="168"/>
                  <a:pt x="28" y="168"/>
                  <a:pt x="28" y="168"/>
                </a:cubicBezTo>
                <a:cubicBezTo>
                  <a:pt x="28" y="173"/>
                  <a:pt x="31" y="176"/>
                  <a:pt x="36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2" y="176"/>
                  <a:pt x="84" y="174"/>
                  <a:pt x="84" y="172"/>
                </a:cubicBezTo>
                <a:cubicBezTo>
                  <a:pt x="84" y="116"/>
                  <a:pt x="84" y="116"/>
                  <a:pt x="84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16" y="174"/>
                  <a:pt x="118" y="176"/>
                  <a:pt x="120" y="176"/>
                </a:cubicBezTo>
                <a:cubicBezTo>
                  <a:pt x="164" y="176"/>
                  <a:pt x="164" y="176"/>
                  <a:pt x="164" y="176"/>
                </a:cubicBezTo>
                <a:cubicBezTo>
                  <a:pt x="169" y="176"/>
                  <a:pt x="172" y="173"/>
                  <a:pt x="172" y="168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00" y="37"/>
                  <a:pt x="100" y="37"/>
                  <a:pt x="100" y="37"/>
                </a:cubicBezTo>
                <a:lnTo>
                  <a:pt x="28" y="105"/>
                </a:lnTo>
                <a:close/>
                <a:moveTo>
                  <a:pt x="198" y="93"/>
                </a:moveTo>
                <a:cubicBezTo>
                  <a:pt x="198" y="93"/>
                  <a:pt x="198" y="93"/>
                  <a:pt x="198" y="93"/>
                </a:cubicBezTo>
                <a:cubicBezTo>
                  <a:pt x="156" y="52"/>
                  <a:pt x="156" y="52"/>
                  <a:pt x="156" y="52"/>
                </a:cubicBezTo>
                <a:cubicBezTo>
                  <a:pt x="156" y="28"/>
                  <a:pt x="156" y="28"/>
                  <a:pt x="156" y="28"/>
                </a:cubicBezTo>
                <a:cubicBezTo>
                  <a:pt x="156" y="23"/>
                  <a:pt x="152" y="19"/>
                  <a:pt x="147" y="19"/>
                </a:cubicBezTo>
                <a:cubicBezTo>
                  <a:pt x="143" y="19"/>
                  <a:pt x="139" y="23"/>
                  <a:pt x="139" y="28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06" y="2"/>
                  <a:pt x="106" y="2"/>
                  <a:pt x="106" y="2"/>
                </a:cubicBezTo>
                <a:cubicBezTo>
                  <a:pt x="106" y="2"/>
                  <a:pt x="106" y="2"/>
                  <a:pt x="106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8" y="0"/>
                  <a:pt x="96" y="1"/>
                  <a:pt x="94" y="2"/>
                </a:cubicBezTo>
                <a:cubicBezTo>
                  <a:pt x="94" y="2"/>
                  <a:pt x="94" y="2"/>
                  <a:pt x="94" y="2"/>
                </a:cubicBezTo>
                <a:cubicBezTo>
                  <a:pt x="2" y="93"/>
                  <a:pt x="2" y="93"/>
                  <a:pt x="2" y="93"/>
                </a:cubicBezTo>
                <a:cubicBezTo>
                  <a:pt x="2" y="93"/>
                  <a:pt x="2" y="93"/>
                  <a:pt x="2" y="93"/>
                </a:cubicBezTo>
                <a:cubicBezTo>
                  <a:pt x="1" y="94"/>
                  <a:pt x="0" y="96"/>
                  <a:pt x="0" y="98"/>
                </a:cubicBezTo>
                <a:cubicBezTo>
                  <a:pt x="0" y="103"/>
                  <a:pt x="4" y="106"/>
                  <a:pt x="8" y="106"/>
                </a:cubicBezTo>
                <a:cubicBezTo>
                  <a:pt x="10" y="106"/>
                  <a:pt x="12" y="105"/>
                  <a:pt x="14" y="104"/>
                </a:cubicBezTo>
                <a:cubicBezTo>
                  <a:pt x="100" y="19"/>
                  <a:pt x="100" y="19"/>
                  <a:pt x="100" y="19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7" y="104"/>
                  <a:pt x="187" y="104"/>
                  <a:pt x="187" y="104"/>
                </a:cubicBezTo>
                <a:cubicBezTo>
                  <a:pt x="188" y="106"/>
                  <a:pt x="190" y="106"/>
                  <a:pt x="192" y="106"/>
                </a:cubicBezTo>
                <a:cubicBezTo>
                  <a:pt x="196" y="106"/>
                  <a:pt x="200" y="103"/>
                  <a:pt x="200" y="98"/>
                </a:cubicBezTo>
                <a:cubicBezTo>
                  <a:pt x="200" y="96"/>
                  <a:pt x="199" y="94"/>
                  <a:pt x="198" y="9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 l="22727" t="17419" r="6777" b="14425"/>
          <a:stretch>
            <a:fillRect/>
          </a:stretch>
        </p:blipFill>
        <p:spPr bwMode="auto">
          <a:xfrm>
            <a:off x="0" y="0"/>
            <a:ext cx="12192000" cy="663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03" y="17354"/>
            <a:ext cx="10120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Химические вещества, оказывающие вредное и опасное воздействие на работающих людей, представляют собой</a:t>
            </a:r>
            <a:endParaRPr kumimoji="0" lang="ru-RU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017" y="505467"/>
            <a:ext cx="2428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воздушной среде: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606" y="2639070"/>
            <a:ext cx="725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газы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393" y="2621141"/>
            <a:ext cx="797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пары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44" y="4216856"/>
            <a:ext cx="12008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туманы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111" y="6260821"/>
            <a:ext cx="797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пыли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61442" name="Picture 2" descr="https://present5.com/presentation/171814458_441319172/image-17.jpg"/>
          <p:cNvPicPr>
            <a:picLocks noChangeAspect="1" noChangeArrowheads="1"/>
          </p:cNvPicPr>
          <p:nvPr/>
        </p:nvPicPr>
        <p:blipFill>
          <a:blip r:embed="rId3"/>
          <a:srcRect l="70278" t="2317" r="618" b="41012"/>
          <a:stretch>
            <a:fillRect/>
          </a:stretch>
        </p:blipFill>
        <p:spPr bwMode="auto">
          <a:xfrm>
            <a:off x="3254188" y="914400"/>
            <a:ext cx="1246094" cy="1819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4" name="Picture 4" descr="https://ohranatryda.ru/wp-content/uploads/2019/08/2.-vrednye-pary.jpg"/>
          <p:cNvPicPr>
            <a:picLocks noChangeAspect="1" noChangeArrowheads="1"/>
          </p:cNvPicPr>
          <p:nvPr/>
        </p:nvPicPr>
        <p:blipFill>
          <a:blip r:embed="rId4"/>
          <a:srcRect l="9773" t="29794" r="51232" b="11034"/>
          <a:stretch>
            <a:fillRect/>
          </a:stretch>
        </p:blipFill>
        <p:spPr bwMode="auto">
          <a:xfrm>
            <a:off x="815802" y="950966"/>
            <a:ext cx="1748117" cy="176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6" descr="http://inapcache.boston.com/universal/site_graphics/blogs/bigpicture/china_2012/bp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5400" y="4756396"/>
            <a:ext cx="2196353" cy="157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50" name="Picture 10" descr="https://fb.ru/misc/i/gallery/40632/11396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685" y="3172645"/>
            <a:ext cx="3914401" cy="114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775" y="505466"/>
            <a:ext cx="3235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конденсированной фазе: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61452" name="Picture 12" descr="https://fsd.kopilkaurokov.ru/uploads/user_file_54f2d8fde6697/img_user_file_54f2d8fde6697_8.jpg"/>
          <p:cNvPicPr>
            <a:picLocks noChangeAspect="1" noChangeArrowheads="1"/>
          </p:cNvPicPr>
          <p:nvPr/>
        </p:nvPicPr>
        <p:blipFill>
          <a:blip r:embed="rId7"/>
          <a:srcRect l="5095" t="21123" r="55052" b="6720"/>
          <a:stretch>
            <a:fillRect/>
          </a:stretch>
        </p:blipFill>
        <p:spPr bwMode="auto">
          <a:xfrm>
            <a:off x="6639794" y="1030940"/>
            <a:ext cx="1841882" cy="250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3914" y="3499680"/>
            <a:ext cx="1434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жидкости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61454" name="Picture 14" descr="http://cdn.bolshoyvopros.ru/files/users/images/3c/8e/3c8e5b01de3763a7cad80863c92fd56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90842" y="4082776"/>
            <a:ext cx="4918448" cy="1918822"/>
          </a:xfrm>
          <a:prstGeom prst="rect">
            <a:avLst/>
          </a:prstGeom>
          <a:noFill/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96BDB4B2-948E-4C02-9303-E4AB9F89C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654" y="5841520"/>
            <a:ext cx="28059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твердые вещества</a:t>
            </a:r>
            <a:r>
              <a:rPr lang="en-US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(</a:t>
            </a: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кристаллы, порошки)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6A1EA69E-E862-4EAF-9287-6CD4EC4E1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095" y="3487803"/>
            <a:ext cx="3235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пастообразные вещества</a:t>
            </a:r>
            <a:endParaRPr kumimoji="0" lang="ru-R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92FAFB-D875-4D81-9D7C-5A2ED20BCC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095" y="1425481"/>
            <a:ext cx="2886245" cy="161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1D9D19-3610-4559-A3D9-0478BA1EE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796"/>
            <a:ext cx="12192000" cy="6227203"/>
          </a:xfrm>
          <a:prstGeom prst="rect">
            <a:avLst/>
          </a:prstGeom>
        </p:spPr>
      </p:pic>
      <p:pic>
        <p:nvPicPr>
          <p:cNvPr id="24578" name="Picture 2" descr="https://fs3.ppt4web.ru/images/135901/201388/640/img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l="1000" t="26614" b="3779"/>
          <a:stretch>
            <a:fillRect/>
          </a:stretch>
        </p:blipFill>
        <p:spPr bwMode="auto">
          <a:xfrm>
            <a:off x="1416425" y="664815"/>
            <a:ext cx="5597024" cy="2951503"/>
          </a:xfrm>
          <a:prstGeom prst="rect">
            <a:avLst/>
          </a:prstGeom>
          <a:noFill/>
        </p:spPr>
      </p:pic>
      <p:sp>
        <p:nvSpPr>
          <p:cNvPr id="3" name="Google Shape;1888;p237"/>
          <p:cNvSpPr/>
          <p:nvPr/>
        </p:nvSpPr>
        <p:spPr>
          <a:xfrm>
            <a:off x="0" y="0"/>
            <a:ext cx="12192000" cy="7159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1660" y="107576"/>
            <a:ext cx="10470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Пути поступления вредных веществ в организм человека</a:t>
            </a:r>
            <a:endParaRPr lang="ru-RU" sz="2800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57458" y="854102"/>
            <a:ext cx="2577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ЖКТ (пероральный)</a:t>
            </a:r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83716" y="1858149"/>
            <a:ext cx="4202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органы дыхания (ингаляционный)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78140" y="3014596"/>
            <a:ext cx="4964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кожно-резорбтивный (кожа и слизистые)</a:t>
            </a:r>
            <a:endParaRPr lang="ru-RU" sz="1800" dirty="0"/>
          </a:p>
        </p:txBody>
      </p:sp>
      <p:sp>
        <p:nvSpPr>
          <p:cNvPr id="8" name="Правая фигурная скобка 7"/>
          <p:cNvSpPr/>
          <p:nvPr/>
        </p:nvSpPr>
        <p:spPr>
          <a:xfrm rot="5400000">
            <a:off x="5901021" y="-742183"/>
            <a:ext cx="389964" cy="1090108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58" y="4876775"/>
            <a:ext cx="5948854" cy="1712284"/>
          </a:xfrm>
          <a:prstGeom prst="round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0663" y="4939678"/>
            <a:ext cx="600637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Острые отравления  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часто происходят в результате аварий, поломок оборудования и грубых нарушений техники безопасности, характеризуются кратковременностью действия относительно больших количеств вредных веществ и ярким типичным проявлением непосредственно 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 момент воздействия 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или через сравнительно небольшой (обычно несколько часов) 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скрытый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(латентный) 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период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.</a:t>
            </a:r>
            <a:endParaRPr lang="ru-RU" sz="1400" dirty="0"/>
          </a:p>
        </p:txBody>
      </p:sp>
      <p:sp>
        <p:nvSpPr>
          <p:cNvPr id="11" name="Google Shape;1888;p237"/>
          <p:cNvSpPr/>
          <p:nvPr/>
        </p:nvSpPr>
        <p:spPr>
          <a:xfrm>
            <a:off x="5369859" y="4334079"/>
            <a:ext cx="1452282" cy="33051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78835" y="4325117"/>
            <a:ext cx="14522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Проявления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40804" y="4858845"/>
            <a:ext cx="5948854" cy="1712284"/>
          </a:xfrm>
          <a:prstGeom prst="roundRect">
            <a:avLst/>
          </a:prstGeom>
          <a:solidFill>
            <a:srgbClr val="EBD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87014" y="4993468"/>
            <a:ext cx="60780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Хронические отравления 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возникают при 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длительном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, многолетнем 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воздействии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 вредных химических веществ, проникающих в организм в относительно небольших количествах. Они развиваются вследствие накопления вредного химического  вещества в организме (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материальная кумуляция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) или вызываемых им изменений (</a:t>
            </a:r>
            <a:r>
              <a:rPr lang="ru-RU" sz="1400" b="1" i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функциональная кумуляция</a:t>
            </a:r>
            <a:r>
              <a:rPr lang="ru-RU" sz="14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).</a:t>
            </a:r>
            <a:endParaRPr lang="ru-RU" sz="1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B2FF763-0CC2-4B77-AF49-175B3285E28F}"/>
              </a:ext>
            </a:extLst>
          </p:cNvPr>
          <p:cNvSpPr/>
          <p:nvPr/>
        </p:nvSpPr>
        <p:spPr>
          <a:xfrm>
            <a:off x="7104887" y="3419898"/>
            <a:ext cx="4495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- через открытые раны</a:t>
            </a:r>
          </a:p>
          <a:p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- при проникающих ранениях</a:t>
            </a:r>
          </a:p>
          <a:p>
            <a:r>
              <a:rPr lang="ru-RU" sz="1800" b="1" dirty="0"/>
              <a:t>- при внутримышечных, подкожных, внутривенных инъекциях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F1DB83-1E1A-467E-9BBD-D2172704E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9177" y="143532"/>
            <a:ext cx="9251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Важнейшей характеристикой вредного химического вещества является степень его физиологической активности (</a:t>
            </a:r>
            <a:r>
              <a:rPr lang="ru-RU" sz="1800" b="1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токсичности</a:t>
            </a:r>
            <a:r>
              <a:rPr lang="ru-RU" sz="1800" dirty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).</a:t>
            </a:r>
          </a:p>
        </p:txBody>
      </p:sp>
      <p:sp>
        <p:nvSpPr>
          <p:cNvPr id="11" name="Google Shape;1888;p237"/>
          <p:cNvSpPr/>
          <p:nvPr/>
        </p:nvSpPr>
        <p:spPr>
          <a:xfrm>
            <a:off x="1506070" y="152374"/>
            <a:ext cx="9197789" cy="62752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cxnSp>
        <p:nvCxnSpPr>
          <p:cNvPr id="15" name="Соединитель: уступ 21">
            <a:extLst>
              <a:ext uri="{FF2B5EF4-FFF2-40B4-BE49-F238E27FC236}">
                <a16:creationId xmlns:a16="http://schemas.microsoft.com/office/drawing/2014/main" id="{81BCA83F-736A-4D2D-859A-EB7D2946DAED}"/>
              </a:ext>
            </a:extLst>
          </p:cNvPr>
          <p:cNvCxnSpPr>
            <a:cxnSpLocks/>
            <a:stCxn id="5" idx="2"/>
            <a:endCxn id="16" idx="0"/>
          </p:cNvCxnSpPr>
          <p:nvPr/>
        </p:nvCxnSpPr>
        <p:spPr>
          <a:xfrm rot="5400000">
            <a:off x="4272183" y="-362603"/>
            <a:ext cx="680316" cy="2985249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6">
            <a:extLst>
              <a:ext uri="{FF2B5EF4-FFF2-40B4-BE49-F238E27FC236}">
                <a16:creationId xmlns:a16="http://schemas.microsoft.com/office/drawing/2014/main" id="{9DB9EAFA-006B-450B-9422-6732C84C0044}"/>
              </a:ext>
            </a:extLst>
          </p:cNvPr>
          <p:cNvSpPr/>
          <p:nvPr/>
        </p:nvSpPr>
        <p:spPr>
          <a:xfrm>
            <a:off x="71716" y="1470179"/>
            <a:ext cx="6096000" cy="2823883"/>
          </a:xfrm>
          <a:prstGeom prst="round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519C0DF-7679-40B0-B4D0-2D130756250E}"/>
              </a:ext>
            </a:extLst>
          </p:cNvPr>
          <p:cNvSpPr/>
          <p:nvPr/>
        </p:nvSpPr>
        <p:spPr>
          <a:xfrm>
            <a:off x="3227297" y="773920"/>
            <a:ext cx="2321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 algn="ctr"/>
            <a:r>
              <a:rPr lang="ru-RU" sz="1800" b="1" dirty="0">
                <a:solidFill>
                  <a:srgbClr val="99CC00"/>
                </a:solidFill>
                <a:latin typeface="Segoe UI" pitchFamily="34" charset="0"/>
                <a:cs typeface="Segoe UI" pitchFamily="34" charset="0"/>
              </a:rPr>
              <a:t>параметры острой токсичности</a:t>
            </a:r>
          </a:p>
        </p:txBody>
      </p:sp>
      <p:cxnSp>
        <p:nvCxnSpPr>
          <p:cNvPr id="20" name="Соединитель: уступ 21">
            <a:extLst>
              <a:ext uri="{FF2B5EF4-FFF2-40B4-BE49-F238E27FC236}">
                <a16:creationId xmlns:a16="http://schemas.microsoft.com/office/drawing/2014/main" id="{81BCA83F-736A-4D2D-859A-EB7D2946DAED}"/>
              </a:ext>
            </a:extLst>
          </p:cNvPr>
          <p:cNvCxnSpPr>
            <a:cxnSpLocks/>
            <a:stCxn id="11" idx="2"/>
            <a:endCxn id="21" idx="0"/>
          </p:cNvCxnSpPr>
          <p:nvPr/>
        </p:nvCxnSpPr>
        <p:spPr>
          <a:xfrm rot="16200000" flipH="1">
            <a:off x="7287930" y="-403065"/>
            <a:ext cx="699997" cy="3065927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6">
            <a:extLst>
              <a:ext uri="{FF2B5EF4-FFF2-40B4-BE49-F238E27FC236}">
                <a16:creationId xmlns:a16="http://schemas.microsoft.com/office/drawing/2014/main" id="{9DB9EAFA-006B-450B-9422-6732C84C0044}"/>
              </a:ext>
            </a:extLst>
          </p:cNvPr>
          <p:cNvSpPr/>
          <p:nvPr/>
        </p:nvSpPr>
        <p:spPr>
          <a:xfrm flipH="1">
            <a:off x="6302187" y="1479898"/>
            <a:ext cx="5737411" cy="2796234"/>
          </a:xfrm>
          <a:prstGeom prst="roundRect">
            <a:avLst/>
          </a:prstGeom>
          <a:solidFill>
            <a:srgbClr val="E8CF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19C0DF-7679-40B0-B4D0-2D130756250E}"/>
              </a:ext>
            </a:extLst>
          </p:cNvPr>
          <p:cNvSpPr/>
          <p:nvPr/>
        </p:nvSpPr>
        <p:spPr>
          <a:xfrm flipH="1">
            <a:off x="6087036" y="782886"/>
            <a:ext cx="3065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 algn="ctr"/>
            <a:r>
              <a:rPr lang="ru-RU" sz="1800" b="1" dirty="0">
                <a:solidFill>
                  <a:srgbClr val="E6924C"/>
                </a:solidFill>
                <a:latin typeface="Segoe UI" pitchFamily="34" charset="0"/>
                <a:cs typeface="Segoe UI" pitchFamily="34" charset="0"/>
              </a:rPr>
              <a:t>параметры хронической токсичности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3417" y="1524093"/>
            <a:ext cx="60063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Segoe UI" pitchFamily="34" charset="0"/>
                <a:cs typeface="Segoe UI" pitchFamily="34" charset="0"/>
              </a:rPr>
              <a:t>Средняя смертельная доза при введении в желудок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400" i="1" dirty="0">
                <a:latin typeface="Segoe UI" pitchFamily="34" charset="0"/>
                <a:cs typeface="Segoe UI" pitchFamily="34" charset="0"/>
              </a:rPr>
              <a:t>DL</a:t>
            </a:r>
            <a:r>
              <a:rPr lang="ru-RU" sz="1400" i="1" baseline="-25000" dirty="0">
                <a:latin typeface="Segoe UI" pitchFamily="34" charset="0"/>
                <a:cs typeface="Segoe UI" pitchFamily="34" charset="0"/>
              </a:rPr>
              <a:t>50ж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, мг/кг) </a:t>
            </a:r>
            <a:r>
              <a:rPr lang="ru-RU" sz="1400" b="1" dirty="0">
                <a:latin typeface="Segoe UI" pitchFamily="34" charset="0"/>
                <a:cs typeface="Segoe UI" pitchFamily="34" charset="0"/>
              </a:rPr>
              <a:t>–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доза вещества, вызывающая гибель 50 %  животных при однократном введении в желудок.</a:t>
            </a:r>
          </a:p>
          <a:p>
            <a:r>
              <a:rPr lang="ru-RU" sz="1400" b="1" dirty="0">
                <a:latin typeface="Segoe UI" pitchFamily="34" charset="0"/>
                <a:cs typeface="Segoe UI" pitchFamily="34" charset="0"/>
              </a:rPr>
              <a:t>Средняя смертельная доза при нанесении на кожу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400" i="1" dirty="0">
                <a:latin typeface="Segoe UI" pitchFamily="34" charset="0"/>
                <a:cs typeface="Segoe UI" pitchFamily="34" charset="0"/>
              </a:rPr>
              <a:t>DL</a:t>
            </a:r>
            <a:r>
              <a:rPr lang="ru-RU" sz="1400" i="1" baseline="-25000" dirty="0">
                <a:latin typeface="Segoe UI" pitchFamily="34" charset="0"/>
                <a:cs typeface="Segoe UI" pitchFamily="34" charset="0"/>
              </a:rPr>
              <a:t>50</a:t>
            </a:r>
            <a:r>
              <a:rPr lang="ru-RU" sz="1400" baseline="-25000" dirty="0">
                <a:latin typeface="Segoe UI" pitchFamily="34" charset="0"/>
                <a:cs typeface="Segoe UI" pitchFamily="34" charset="0"/>
              </a:rPr>
              <a:t>к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, мг/кг)</a:t>
            </a:r>
            <a:r>
              <a:rPr lang="ru-RU" sz="1400" b="1" dirty="0">
                <a:latin typeface="Segoe UI" pitchFamily="34" charset="0"/>
                <a:cs typeface="Segoe UI" pitchFamily="34" charset="0"/>
              </a:rPr>
              <a:t> –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доза</a:t>
            </a:r>
            <a:r>
              <a:rPr lang="ru-RU" sz="14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вещества, вызывающая гибель 50 %</a:t>
            </a:r>
            <a:r>
              <a:rPr lang="ru-RU" sz="1400" i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животных при однократном нанесении на кожу.</a:t>
            </a:r>
          </a:p>
          <a:p>
            <a:r>
              <a:rPr lang="ru-RU" sz="1400" b="1" dirty="0">
                <a:latin typeface="Segoe UI" pitchFamily="34" charset="0"/>
                <a:cs typeface="Segoe UI" pitchFamily="34" charset="0"/>
              </a:rPr>
              <a:t>Средняя  смертельная концентрация в воздухе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(</a:t>
            </a:r>
            <a:r>
              <a:rPr lang="en-US" sz="1400" i="1" dirty="0">
                <a:latin typeface="Segoe UI" pitchFamily="34" charset="0"/>
                <a:cs typeface="Segoe UI" pitchFamily="34" charset="0"/>
              </a:rPr>
              <a:t>CL</a:t>
            </a:r>
            <a:r>
              <a:rPr lang="ru-RU" sz="1400" i="1" baseline="-25000" dirty="0">
                <a:latin typeface="Segoe UI" pitchFamily="34" charset="0"/>
                <a:cs typeface="Segoe UI" pitchFamily="34" charset="0"/>
              </a:rPr>
              <a:t>50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)</a:t>
            </a:r>
            <a:r>
              <a:rPr lang="ru-RU" sz="1400" b="1" dirty="0">
                <a:latin typeface="Segoe UI" pitchFamily="34" charset="0"/>
                <a:cs typeface="Segoe UI" pitchFamily="34" charset="0"/>
              </a:rPr>
              <a:t> – 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концентрация вещества, вызывающая гибель 50 % животных при 2 – 4 часовом ингаляционном воздействии.</a:t>
            </a:r>
          </a:p>
          <a:p>
            <a:r>
              <a:rPr lang="ru-RU" sz="1400" b="1" dirty="0">
                <a:latin typeface="Segoe UI" pitchFamily="34" charset="0"/>
                <a:cs typeface="Segoe UI" pitchFamily="34" charset="0"/>
              </a:rPr>
              <a:t>Порог острого действия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(</a:t>
            </a:r>
            <a:r>
              <a:rPr lang="en-US" sz="1400" i="1" dirty="0" err="1">
                <a:latin typeface="Segoe UI" pitchFamily="34" charset="0"/>
                <a:cs typeface="Segoe UI" pitchFamily="34" charset="0"/>
              </a:rPr>
              <a:t>Lim</a:t>
            </a:r>
            <a:r>
              <a:rPr lang="en-US" sz="1400" i="1" baseline="-25000" dirty="0" err="1">
                <a:latin typeface="Segoe UI" pitchFamily="34" charset="0"/>
                <a:cs typeface="Segoe UI" pitchFamily="34" charset="0"/>
              </a:rPr>
              <a:t>ac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) – минимальная концентрация вещества, вызывающая при однократном воздействии изменение показателей жизнедеятельности организма, отличающиеся от нормы.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338028" y="1859616"/>
            <a:ext cx="57015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Segoe UI" pitchFamily="34" charset="0"/>
                <a:cs typeface="Segoe UI" pitchFamily="34" charset="0"/>
              </a:rPr>
              <a:t>При изучении </a:t>
            </a:r>
            <a:r>
              <a:rPr lang="ru-RU" sz="1400" i="1" dirty="0">
                <a:latin typeface="Segoe UI" pitchFamily="34" charset="0"/>
                <a:cs typeface="Segoe UI" pitchFamily="34" charset="0"/>
              </a:rPr>
              <a:t>хронического токсического действия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лабораторные животные длительное время (4 месяца – 1,5 года) подвергаются токсическому воздействию, после чего оценивается состояние их организма. Минимальная доза или концентрация вещества, которая вызывает отклонение изучаемых показателей жизнедеятельности организма от физиологической нормы при длительном воздействии, называется </a:t>
            </a:r>
            <a:r>
              <a:rPr lang="ru-RU" sz="1400" b="1" dirty="0">
                <a:latin typeface="Segoe UI" pitchFamily="34" charset="0"/>
                <a:cs typeface="Segoe UI" pitchFamily="34" charset="0"/>
              </a:rPr>
              <a:t>порогом хронического токсического действия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(</a:t>
            </a:r>
            <a:r>
              <a:rPr lang="en-US" sz="1400" i="1" dirty="0" err="1">
                <a:latin typeface="Segoe UI" pitchFamily="34" charset="0"/>
                <a:cs typeface="Segoe UI" pitchFamily="34" charset="0"/>
              </a:rPr>
              <a:t>Lim</a:t>
            </a:r>
            <a:r>
              <a:rPr lang="en-US" sz="1400" i="1" baseline="-25000" dirty="0" err="1">
                <a:latin typeface="Segoe UI" pitchFamily="34" charset="0"/>
                <a:cs typeface="Segoe UI" pitchFamily="34" charset="0"/>
              </a:rPr>
              <a:t>ch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).</a:t>
            </a:r>
          </a:p>
        </p:txBody>
      </p:sp>
      <p:sp>
        <p:nvSpPr>
          <p:cNvPr id="44" name="Правая фигурная скобка 43"/>
          <p:cNvSpPr/>
          <p:nvPr/>
        </p:nvSpPr>
        <p:spPr>
          <a:xfrm rot="5400000">
            <a:off x="5874124" y="-1230431"/>
            <a:ext cx="389964" cy="11905130"/>
          </a:xfrm>
          <a:prstGeom prst="rightBrace">
            <a:avLst>
              <a:gd name="adj1" fmla="val 8333"/>
              <a:gd name="adj2" fmla="val 4879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Google Shape;1888;p237"/>
          <p:cNvSpPr/>
          <p:nvPr/>
        </p:nvSpPr>
        <p:spPr>
          <a:xfrm>
            <a:off x="5764310" y="4347853"/>
            <a:ext cx="932331" cy="33051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809158" y="4338891"/>
            <a:ext cx="8695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Расчет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52401" y="4733357"/>
            <a:ext cx="100673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8775" algn="l"/>
              </a:tabLst>
            </a:pPr>
            <a:r>
              <a:rPr lang="ru-RU" sz="1400" i="1" dirty="0">
                <a:latin typeface="Segoe UI" pitchFamily="34" charset="0"/>
                <a:cs typeface="Segoe UI" pitchFamily="34" charset="0"/>
              </a:rPr>
              <a:t>Критерии потенциальной опасности:</a:t>
            </a:r>
          </a:p>
          <a:p>
            <a:pPr>
              <a:buFont typeface="Wingdings" pitchFamily="2" charset="2"/>
              <a:buChar char="Ø"/>
              <a:tabLst>
                <a:tab pos="358775" algn="l"/>
              </a:tabLst>
            </a:pPr>
            <a:r>
              <a:rPr lang="ru-RU" sz="1400" b="1" dirty="0">
                <a:latin typeface="Segoe UI" pitchFamily="34" charset="0"/>
                <a:ea typeface="Times New Roman"/>
                <a:cs typeface="Segoe UI" pitchFamily="34" charset="0"/>
              </a:rPr>
              <a:t>	КВИО</a:t>
            </a:r>
            <a:r>
              <a:rPr lang="en-US" sz="1400" b="1" dirty="0">
                <a:latin typeface="Segoe UI" pitchFamily="34" charset="0"/>
                <a:ea typeface="Times New Roman"/>
                <a:cs typeface="Segoe UI" pitchFamily="34" charset="0"/>
              </a:rPr>
              <a:t> </a:t>
            </a:r>
            <a:r>
              <a:rPr lang="en-US" sz="1400" dirty="0">
                <a:latin typeface="Segoe UI" pitchFamily="34" charset="0"/>
                <a:ea typeface="Times New Roman"/>
                <a:cs typeface="Segoe UI" pitchFamily="34" charset="0"/>
              </a:rPr>
              <a:t>(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коэффициент возможности ингаляционного отравления</a:t>
            </a:r>
            <a:r>
              <a:rPr lang="en-US" sz="1400" dirty="0">
                <a:latin typeface="Segoe UI" pitchFamily="34" charset="0"/>
                <a:ea typeface="Times New Roman"/>
                <a:cs typeface="Segoe UI" pitchFamily="34" charset="0"/>
              </a:rPr>
              <a:t>)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 </a:t>
            </a:r>
            <a:r>
              <a:rPr lang="ru-RU" sz="1400" b="1" dirty="0">
                <a:latin typeface="Segoe UI" pitchFamily="34" charset="0"/>
                <a:ea typeface="Times New Roman"/>
                <a:cs typeface="Segoe UI" pitchFamily="34" charset="0"/>
              </a:rPr>
              <a:t>–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 отношение насыщенной концентрации вредного вещества в воздухе при 20 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  <a:sym typeface="Symbol"/>
              </a:rPr>
              <a:t>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С к средней смертельной концентрации вещества в воздухе (</a:t>
            </a:r>
            <a:r>
              <a:rPr lang="en-US" sz="1400" i="1" dirty="0">
                <a:latin typeface="Segoe UI" pitchFamily="34" charset="0"/>
                <a:ea typeface="Times New Roman"/>
                <a:cs typeface="Segoe UI" pitchFamily="34" charset="0"/>
              </a:rPr>
              <a:t>CL</a:t>
            </a:r>
            <a:r>
              <a:rPr lang="ru-RU" sz="1400" i="1" baseline="-25000" dirty="0">
                <a:latin typeface="Segoe UI" pitchFamily="34" charset="0"/>
                <a:ea typeface="Times New Roman"/>
                <a:cs typeface="Segoe UI" pitchFamily="34" charset="0"/>
              </a:rPr>
              <a:t>50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ea typeface="Times New Roman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).</a:t>
            </a:r>
          </a:p>
          <a:p>
            <a:pPr>
              <a:buFont typeface="Wingdings" pitchFamily="2" charset="2"/>
              <a:buChar char="Ø"/>
              <a:tabLst>
                <a:tab pos="358775" algn="l"/>
              </a:tabLst>
            </a:pPr>
            <a:endParaRPr lang="ru-RU" sz="1400" dirty="0">
              <a:latin typeface="Segoe UI" pitchFamily="34" charset="0"/>
              <a:ea typeface="Times New Roman"/>
              <a:cs typeface="Segoe UI" pitchFamily="34" charset="0"/>
            </a:endParaRPr>
          </a:p>
          <a:p>
            <a:pPr>
              <a:tabLst>
                <a:tab pos="358775" algn="l"/>
              </a:tabLst>
            </a:pPr>
            <a:r>
              <a:rPr lang="ru-RU" sz="1400" i="1" dirty="0">
                <a:latin typeface="Segoe UI" pitchFamily="34" charset="0"/>
                <a:cs typeface="Segoe UI" pitchFamily="34" charset="0"/>
              </a:rPr>
              <a:t>Критерии реальной опасности: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>
              <a:buFont typeface="Wingdings" pitchFamily="2" charset="2"/>
              <a:buChar char="Ø"/>
              <a:tabLst>
                <a:tab pos="358775" algn="l"/>
              </a:tabLst>
            </a:pPr>
            <a:r>
              <a:rPr lang="ru-RU" sz="1400" b="1" dirty="0">
                <a:latin typeface="Segoe UI" pitchFamily="34" charset="0"/>
                <a:ea typeface="Times New Roman"/>
                <a:cs typeface="Segoe UI" pitchFamily="34" charset="0"/>
              </a:rPr>
              <a:t>	Зона острого действия - 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отношение  средней смертельной концентрации (</a:t>
            </a:r>
            <a:r>
              <a:rPr lang="en-US" sz="1400" i="1" dirty="0">
                <a:latin typeface="Segoe UI" pitchFamily="34" charset="0"/>
                <a:ea typeface="Times New Roman"/>
                <a:cs typeface="Segoe UI" pitchFamily="34" charset="0"/>
              </a:rPr>
              <a:t>CL</a:t>
            </a:r>
            <a:r>
              <a:rPr lang="ru-RU" sz="1400" i="1" baseline="-25000" dirty="0">
                <a:latin typeface="Segoe UI" pitchFamily="34" charset="0"/>
                <a:ea typeface="Times New Roman"/>
                <a:cs typeface="Segoe UI" pitchFamily="34" charset="0"/>
              </a:rPr>
              <a:t>50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ea typeface="Times New Roman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) к пороговой концентрации при однократном воздействии (</a:t>
            </a:r>
            <a:r>
              <a:rPr lang="en-US" sz="1400" i="1" dirty="0" err="1">
                <a:latin typeface="Segoe UI" pitchFamily="34" charset="0"/>
                <a:ea typeface="Times New Roman"/>
                <a:cs typeface="Segoe UI" pitchFamily="34" charset="0"/>
              </a:rPr>
              <a:t>Lim</a:t>
            </a:r>
            <a:r>
              <a:rPr lang="en-US" sz="1400" i="1" baseline="-25000" dirty="0" err="1">
                <a:latin typeface="Segoe UI" pitchFamily="34" charset="0"/>
                <a:ea typeface="Times New Roman"/>
                <a:cs typeface="Segoe UI" pitchFamily="34" charset="0"/>
              </a:rPr>
              <a:t>ac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ea typeface="Times New Roman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);</a:t>
            </a:r>
          </a:p>
          <a:p>
            <a:pPr>
              <a:buFont typeface="Wingdings" pitchFamily="2" charset="2"/>
              <a:buChar char="Ø"/>
              <a:tabLst>
                <a:tab pos="358775" algn="l"/>
              </a:tabLst>
            </a:pPr>
            <a:r>
              <a:rPr lang="ru-RU" sz="1400" b="1" dirty="0">
                <a:latin typeface="Segoe UI" pitchFamily="34" charset="0"/>
                <a:ea typeface="Times New Roman"/>
                <a:cs typeface="Segoe UI" pitchFamily="34" charset="0"/>
              </a:rPr>
              <a:t>	Зона хронического действия –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 отношение пороговой концентрации при однократном воздействии (</a:t>
            </a:r>
            <a:r>
              <a:rPr lang="en-US" sz="1400" i="1" dirty="0" err="1">
                <a:latin typeface="Segoe UI" pitchFamily="34" charset="0"/>
                <a:ea typeface="Times New Roman"/>
                <a:cs typeface="Segoe UI" pitchFamily="34" charset="0"/>
              </a:rPr>
              <a:t>Lim</a:t>
            </a:r>
            <a:r>
              <a:rPr lang="en-US" sz="1400" i="1" baseline="-25000" dirty="0" err="1">
                <a:latin typeface="Segoe UI" pitchFamily="34" charset="0"/>
                <a:ea typeface="Times New Roman"/>
                <a:cs typeface="Segoe UI" pitchFamily="34" charset="0"/>
              </a:rPr>
              <a:t>ac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ea typeface="Times New Roman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) к пороговой концентрации при хроническом воздействии (</a:t>
            </a:r>
            <a:r>
              <a:rPr lang="en-US" sz="1400" i="1" dirty="0" err="1">
                <a:latin typeface="Segoe UI" pitchFamily="34" charset="0"/>
                <a:ea typeface="Times New Roman"/>
                <a:cs typeface="Segoe UI" pitchFamily="34" charset="0"/>
              </a:rPr>
              <a:t>Lim</a:t>
            </a:r>
            <a:r>
              <a:rPr lang="en-US" sz="1400" i="1" baseline="-25000" dirty="0" err="1">
                <a:latin typeface="Segoe UI" pitchFamily="34" charset="0"/>
                <a:ea typeface="Times New Roman"/>
                <a:cs typeface="Segoe UI" pitchFamily="34" charset="0"/>
              </a:rPr>
              <a:t>ch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, мг/м</a:t>
            </a:r>
            <a:r>
              <a:rPr lang="ru-RU" sz="1400" baseline="30000" dirty="0">
                <a:latin typeface="Segoe UI" pitchFamily="34" charset="0"/>
                <a:ea typeface="Times New Roman"/>
                <a:cs typeface="Segoe UI" pitchFamily="34" charset="0"/>
              </a:rPr>
              <a:t>3</a:t>
            </a:r>
            <a:r>
              <a:rPr lang="ru-RU" sz="1400" dirty="0">
                <a:latin typeface="Segoe UI" pitchFamily="34" charset="0"/>
                <a:ea typeface="Times New Roman"/>
                <a:cs typeface="Segoe UI" pitchFamily="34" charset="0"/>
              </a:rPr>
              <a:t>).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90098" y="4921623"/>
            <a:ext cx="1282641" cy="555811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69384" y="5567085"/>
            <a:ext cx="1265170" cy="573740"/>
          </a:xfrm>
          <a:prstGeom prst="rect">
            <a:avLst/>
          </a:prstGeom>
          <a:noFill/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61803" y="6185645"/>
            <a:ext cx="1319879" cy="591670"/>
          </a:xfrm>
          <a:prstGeom prst="rect">
            <a:avLst/>
          </a:prstGeom>
          <a:noFill/>
        </p:spPr>
      </p:pic>
      <p:sp>
        <p:nvSpPr>
          <p:cNvPr id="55" name="Скругленный прямоугольник 54"/>
          <p:cNvSpPr/>
          <p:nvPr/>
        </p:nvSpPr>
        <p:spPr>
          <a:xfrm>
            <a:off x="10345271" y="4814051"/>
            <a:ext cx="1613647" cy="6723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452847" y="5540192"/>
            <a:ext cx="1613647" cy="1210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16608</TotalTime>
  <Words>3961</Words>
  <Application>Microsoft Office PowerPoint</Application>
  <PresentationFormat>Широкоэкранный</PresentationFormat>
  <Paragraphs>543</Paragraphs>
  <Slides>60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2" baseType="lpstr">
      <vt:lpstr>Segoe UI</vt:lpstr>
      <vt:lpstr>Cambria Math</vt:lpstr>
      <vt:lpstr>Roboto</vt:lpstr>
      <vt:lpstr>Segoe Print</vt:lpstr>
      <vt:lpstr>Open Sans</vt:lpstr>
      <vt:lpstr>Calibri</vt:lpstr>
      <vt:lpstr>Wingdings</vt:lpstr>
      <vt:lpstr>Arial</vt:lpstr>
      <vt:lpstr>Times New Roman</vt:lpstr>
      <vt:lpstr>Simple Light</vt:lpstr>
      <vt:lpstr>1_Оформление по умолчанию</vt:lpstr>
      <vt:lpstr>Equation.3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Средства защиты работающих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Средства индивидуальной защиты населения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технической эксплуатации тепловых энергоустановок и тепловых сетей.</dc:title>
  <dc:creator>ДЖИН DJIN</dc:creator>
  <cp:lastModifiedBy>Александр Шушпанов</cp:lastModifiedBy>
  <cp:revision>1566</cp:revision>
  <dcterms:modified xsi:type="dcterms:W3CDTF">2022-10-13T05:49:55Z</dcterms:modified>
</cp:coreProperties>
</file>