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9" r:id="rId14"/>
    <p:sldId id="271" r:id="rId15"/>
    <p:sldId id="272" r:id="rId16"/>
    <p:sldId id="270" r:id="rId17"/>
    <p:sldId id="268"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384A5-9980-4D40-ACF0-EB088D5DB724}" type="datetimeFigureOut">
              <a:rPr lang="ru-RU" smtClean="0"/>
              <a:t>18.02.2021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61519E-DB24-4E7E-B205-E18593A8DFBD}" type="slidenum">
              <a:rPr lang="ru-RU" smtClean="0"/>
              <a:t>‹#›</a:t>
            </a:fld>
            <a:endParaRPr lang="ru-RU"/>
          </a:p>
        </p:txBody>
      </p:sp>
    </p:spTree>
    <p:extLst>
      <p:ext uri="{BB962C8B-B14F-4D97-AF65-F5344CB8AC3E}">
        <p14:creationId xmlns:p14="http://schemas.microsoft.com/office/powerpoint/2010/main" val="243589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7A5A99-5288-4739-842F-24A8972A06E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0830438-73BE-4F28-9120-2B6B269734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D6F8F1EC-8453-48E3-BE47-B56E6A364FFC}"/>
              </a:ext>
            </a:extLst>
          </p:cNvPr>
          <p:cNvSpPr>
            <a:spLocks noGrp="1"/>
          </p:cNvSpPr>
          <p:nvPr>
            <p:ph type="dt" sz="half" idx="10"/>
          </p:nvPr>
        </p:nvSpPr>
        <p:spPr/>
        <p:txBody>
          <a:bodyPr/>
          <a:lstStyle/>
          <a:p>
            <a:fld id="{0F26E709-456F-44A4-9261-E0F54DD91A85}" type="datetime1">
              <a:rPr lang="ru-RU" smtClean="0"/>
              <a:t>18.02.2021</a:t>
            </a:fld>
            <a:endParaRPr lang="ru-RU"/>
          </a:p>
        </p:txBody>
      </p:sp>
      <p:sp>
        <p:nvSpPr>
          <p:cNvPr id="5" name="Нижний колонтитул 4">
            <a:extLst>
              <a:ext uri="{FF2B5EF4-FFF2-40B4-BE49-F238E27FC236}">
                <a16:creationId xmlns:a16="http://schemas.microsoft.com/office/drawing/2014/main" id="{A14C99FE-5CCF-4EC2-80D1-58C249608FE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00F3E81-A89F-497F-AA00-86E40BF39BF9}"/>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3605560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4ADE9A-9D9C-4A1F-9F9B-E888215F367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98EE20E-19AC-4457-B9CB-EDC2A611BEB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57F9075-6690-4C4F-B950-53964389C79F}"/>
              </a:ext>
            </a:extLst>
          </p:cNvPr>
          <p:cNvSpPr>
            <a:spLocks noGrp="1"/>
          </p:cNvSpPr>
          <p:nvPr>
            <p:ph type="dt" sz="half" idx="10"/>
          </p:nvPr>
        </p:nvSpPr>
        <p:spPr/>
        <p:txBody>
          <a:bodyPr/>
          <a:lstStyle/>
          <a:p>
            <a:fld id="{7AEC90FA-8AEE-4D65-B80B-27382964386A}" type="datetime1">
              <a:rPr lang="ru-RU" smtClean="0"/>
              <a:t>18.02.2021</a:t>
            </a:fld>
            <a:endParaRPr lang="ru-RU"/>
          </a:p>
        </p:txBody>
      </p:sp>
      <p:sp>
        <p:nvSpPr>
          <p:cNvPr id="5" name="Нижний колонтитул 4">
            <a:extLst>
              <a:ext uri="{FF2B5EF4-FFF2-40B4-BE49-F238E27FC236}">
                <a16:creationId xmlns:a16="http://schemas.microsoft.com/office/drawing/2014/main" id="{BDEBF01D-3748-45B3-B2D9-78C95E96C3D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07D9E40-CC65-47A1-BA21-52470D9CD134}"/>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233333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6F46D8C-E331-4839-B286-C34EDA4E670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AF71346-EC3F-4F9A-8D13-8440F6C4A2F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DAC7C9-7EB0-402B-BFE4-3547A5AD66D5}"/>
              </a:ext>
            </a:extLst>
          </p:cNvPr>
          <p:cNvSpPr>
            <a:spLocks noGrp="1"/>
          </p:cNvSpPr>
          <p:nvPr>
            <p:ph type="dt" sz="half" idx="10"/>
          </p:nvPr>
        </p:nvSpPr>
        <p:spPr/>
        <p:txBody>
          <a:bodyPr/>
          <a:lstStyle/>
          <a:p>
            <a:fld id="{8FA4072A-080B-4F69-B2AF-B50B9202FECF}" type="datetime1">
              <a:rPr lang="ru-RU" smtClean="0"/>
              <a:t>18.02.2021</a:t>
            </a:fld>
            <a:endParaRPr lang="ru-RU"/>
          </a:p>
        </p:txBody>
      </p:sp>
      <p:sp>
        <p:nvSpPr>
          <p:cNvPr id="5" name="Нижний колонтитул 4">
            <a:extLst>
              <a:ext uri="{FF2B5EF4-FFF2-40B4-BE49-F238E27FC236}">
                <a16:creationId xmlns:a16="http://schemas.microsoft.com/office/drawing/2014/main" id="{6977FC9D-E025-41D2-A155-56828E5A7D9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D1CEB7B-A27B-4B18-A6B6-0DE7C26BD33D}"/>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24861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C6A1DE-29E7-4EF7-8133-5DA4D82665B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500DED0-ACBC-40B3-B9DB-993EAFB7CC2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0E99B21-F3AE-40D0-8F10-B6CC5FF056D5}"/>
              </a:ext>
            </a:extLst>
          </p:cNvPr>
          <p:cNvSpPr>
            <a:spLocks noGrp="1"/>
          </p:cNvSpPr>
          <p:nvPr>
            <p:ph type="dt" sz="half" idx="10"/>
          </p:nvPr>
        </p:nvSpPr>
        <p:spPr/>
        <p:txBody>
          <a:bodyPr/>
          <a:lstStyle/>
          <a:p>
            <a:fld id="{9A58CB09-F09D-41A2-938B-3268E93BEA5C}" type="datetime1">
              <a:rPr lang="ru-RU" smtClean="0"/>
              <a:t>18.02.2021</a:t>
            </a:fld>
            <a:endParaRPr lang="ru-RU"/>
          </a:p>
        </p:txBody>
      </p:sp>
      <p:sp>
        <p:nvSpPr>
          <p:cNvPr id="5" name="Нижний колонтитул 4">
            <a:extLst>
              <a:ext uri="{FF2B5EF4-FFF2-40B4-BE49-F238E27FC236}">
                <a16:creationId xmlns:a16="http://schemas.microsoft.com/office/drawing/2014/main" id="{61D748F2-1E8F-4EE0-92EA-DD472768875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4EEDB52-0FFD-45C5-A7A3-CC2C32191BB6}"/>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327978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F0A0D1-2A6E-4E57-A7EC-8F6E0B36FE8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FA908E28-85DD-4D37-9693-BD672D0A8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156BB25-890B-41C3-A7EC-496297577E08}"/>
              </a:ext>
            </a:extLst>
          </p:cNvPr>
          <p:cNvSpPr>
            <a:spLocks noGrp="1"/>
          </p:cNvSpPr>
          <p:nvPr>
            <p:ph type="dt" sz="half" idx="10"/>
          </p:nvPr>
        </p:nvSpPr>
        <p:spPr/>
        <p:txBody>
          <a:bodyPr/>
          <a:lstStyle/>
          <a:p>
            <a:fld id="{41ABAF6F-B7EF-4DEC-BB3D-76FB2E4C0D22}" type="datetime1">
              <a:rPr lang="ru-RU" smtClean="0"/>
              <a:t>18.02.2021</a:t>
            </a:fld>
            <a:endParaRPr lang="ru-RU"/>
          </a:p>
        </p:txBody>
      </p:sp>
      <p:sp>
        <p:nvSpPr>
          <p:cNvPr id="5" name="Нижний колонтитул 4">
            <a:extLst>
              <a:ext uri="{FF2B5EF4-FFF2-40B4-BE49-F238E27FC236}">
                <a16:creationId xmlns:a16="http://schemas.microsoft.com/office/drawing/2014/main" id="{83336EC5-33A6-4C1A-9697-59E3851DB91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316A224-1665-47FA-83AF-CBD2BE7C7C72}"/>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1773502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C0442C-BC03-4198-AAF8-181E43B7895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C741FE8-EBBB-4B90-9236-5D363221B96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0259747-890A-47BB-B4F8-6BC4CA7FC13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02E0BE8D-CAD8-45AF-B97F-0B701CB1B6C8}"/>
              </a:ext>
            </a:extLst>
          </p:cNvPr>
          <p:cNvSpPr>
            <a:spLocks noGrp="1"/>
          </p:cNvSpPr>
          <p:nvPr>
            <p:ph type="dt" sz="half" idx="10"/>
          </p:nvPr>
        </p:nvSpPr>
        <p:spPr/>
        <p:txBody>
          <a:bodyPr/>
          <a:lstStyle/>
          <a:p>
            <a:fld id="{3C21AE36-C692-46E1-8A28-12CA840012FB}" type="datetime1">
              <a:rPr lang="ru-RU" smtClean="0"/>
              <a:t>18.02.2021</a:t>
            </a:fld>
            <a:endParaRPr lang="ru-RU"/>
          </a:p>
        </p:txBody>
      </p:sp>
      <p:sp>
        <p:nvSpPr>
          <p:cNvPr id="6" name="Нижний колонтитул 5">
            <a:extLst>
              <a:ext uri="{FF2B5EF4-FFF2-40B4-BE49-F238E27FC236}">
                <a16:creationId xmlns:a16="http://schemas.microsoft.com/office/drawing/2014/main" id="{20E9A507-155C-4FBA-8800-148C0AE7954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C74C537-D868-4575-8821-943855681022}"/>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296938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D7DA3C-CE01-4939-9087-A47CE470479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ED9AFF22-FA15-4469-96DB-2F29F4DF1F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B3367ED-1E7C-4EB3-9016-C7A3DB4F8B0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BDBB4AAC-96C1-47F4-9F76-9FD48DB93C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15207C8-BA61-463D-A675-2E0B5220AB7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083F236-B9B4-496C-90C0-6913DCA93FE2}"/>
              </a:ext>
            </a:extLst>
          </p:cNvPr>
          <p:cNvSpPr>
            <a:spLocks noGrp="1"/>
          </p:cNvSpPr>
          <p:nvPr>
            <p:ph type="dt" sz="half" idx="10"/>
          </p:nvPr>
        </p:nvSpPr>
        <p:spPr/>
        <p:txBody>
          <a:bodyPr/>
          <a:lstStyle/>
          <a:p>
            <a:fld id="{CBE5405B-5CB4-4F63-A2F9-4EAFEE0E1EC2}" type="datetime1">
              <a:rPr lang="ru-RU" smtClean="0"/>
              <a:t>18.02.2021</a:t>
            </a:fld>
            <a:endParaRPr lang="ru-RU"/>
          </a:p>
        </p:txBody>
      </p:sp>
      <p:sp>
        <p:nvSpPr>
          <p:cNvPr id="8" name="Нижний колонтитул 7">
            <a:extLst>
              <a:ext uri="{FF2B5EF4-FFF2-40B4-BE49-F238E27FC236}">
                <a16:creationId xmlns:a16="http://schemas.microsoft.com/office/drawing/2014/main" id="{0B81405F-860A-4608-976E-3AF27954585E}"/>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F79A9894-5E2E-4033-82F9-D0C3A71488AC}"/>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20856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147C8C-9ABE-423E-B27D-0AA62F46014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4CBAC03-FCAB-45B6-8223-BEB435664233}"/>
              </a:ext>
            </a:extLst>
          </p:cNvPr>
          <p:cNvSpPr>
            <a:spLocks noGrp="1"/>
          </p:cNvSpPr>
          <p:nvPr>
            <p:ph type="dt" sz="half" idx="10"/>
          </p:nvPr>
        </p:nvSpPr>
        <p:spPr/>
        <p:txBody>
          <a:bodyPr/>
          <a:lstStyle/>
          <a:p>
            <a:fld id="{08569C96-E35B-4320-AC2A-2E20F4C13E16}" type="datetime1">
              <a:rPr lang="ru-RU" smtClean="0"/>
              <a:t>18.02.2021</a:t>
            </a:fld>
            <a:endParaRPr lang="ru-RU"/>
          </a:p>
        </p:txBody>
      </p:sp>
      <p:sp>
        <p:nvSpPr>
          <p:cNvPr id="4" name="Нижний колонтитул 3">
            <a:extLst>
              <a:ext uri="{FF2B5EF4-FFF2-40B4-BE49-F238E27FC236}">
                <a16:creationId xmlns:a16="http://schemas.microsoft.com/office/drawing/2014/main" id="{95D1E442-ED09-4FB1-9139-4AFB0DD1CCA5}"/>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9FE56DB2-C15C-483C-9AA5-3615AF719416}"/>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57968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6AAB0EC-A9F1-447E-B8C7-BDE2607F4132}"/>
              </a:ext>
            </a:extLst>
          </p:cNvPr>
          <p:cNvSpPr>
            <a:spLocks noGrp="1"/>
          </p:cNvSpPr>
          <p:nvPr>
            <p:ph type="dt" sz="half" idx="10"/>
          </p:nvPr>
        </p:nvSpPr>
        <p:spPr/>
        <p:txBody>
          <a:bodyPr/>
          <a:lstStyle/>
          <a:p>
            <a:fld id="{690DB440-CD54-4BFB-ADB6-E460B182B2E4}" type="datetime1">
              <a:rPr lang="ru-RU" smtClean="0"/>
              <a:t>18.02.2021</a:t>
            </a:fld>
            <a:endParaRPr lang="ru-RU"/>
          </a:p>
        </p:txBody>
      </p:sp>
      <p:sp>
        <p:nvSpPr>
          <p:cNvPr id="3" name="Нижний колонтитул 2">
            <a:extLst>
              <a:ext uri="{FF2B5EF4-FFF2-40B4-BE49-F238E27FC236}">
                <a16:creationId xmlns:a16="http://schemas.microsoft.com/office/drawing/2014/main" id="{0B336102-23A4-4D24-920B-67E7E612A28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CBCE1C2F-CA13-4F85-B3F4-5D037FB38ACF}"/>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348684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E966AB-0939-44A2-8108-68519892D92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0094E099-88B9-4D83-9549-A910F15F3A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CC6A00A-8147-4E96-8CF6-C93E91E0E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C2F3CA4-BD4F-41D4-9EBE-F3C91AFC46FB}"/>
              </a:ext>
            </a:extLst>
          </p:cNvPr>
          <p:cNvSpPr>
            <a:spLocks noGrp="1"/>
          </p:cNvSpPr>
          <p:nvPr>
            <p:ph type="dt" sz="half" idx="10"/>
          </p:nvPr>
        </p:nvSpPr>
        <p:spPr/>
        <p:txBody>
          <a:bodyPr/>
          <a:lstStyle/>
          <a:p>
            <a:fld id="{33F98CB8-EE70-4B02-A1DE-7A904F79A751}" type="datetime1">
              <a:rPr lang="ru-RU" smtClean="0"/>
              <a:t>18.02.2021</a:t>
            </a:fld>
            <a:endParaRPr lang="ru-RU"/>
          </a:p>
        </p:txBody>
      </p:sp>
      <p:sp>
        <p:nvSpPr>
          <p:cNvPr id="6" name="Нижний колонтитул 5">
            <a:extLst>
              <a:ext uri="{FF2B5EF4-FFF2-40B4-BE49-F238E27FC236}">
                <a16:creationId xmlns:a16="http://schemas.microsoft.com/office/drawing/2014/main" id="{DEF25218-7FE7-4F98-81DD-C2B6DAFA3CE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E63E765-16B9-4825-8CE3-E1823139A81C}"/>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151880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6F1252-5206-4863-9CC7-B8F969F2934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A3FC3E11-E33B-4519-BE5D-492C2F1AE3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76B6956A-BBA6-4955-AC2E-E0BEE088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4A42AAD-B4B2-42AC-9079-747D6363282E}"/>
              </a:ext>
            </a:extLst>
          </p:cNvPr>
          <p:cNvSpPr>
            <a:spLocks noGrp="1"/>
          </p:cNvSpPr>
          <p:nvPr>
            <p:ph type="dt" sz="half" idx="10"/>
          </p:nvPr>
        </p:nvSpPr>
        <p:spPr/>
        <p:txBody>
          <a:bodyPr/>
          <a:lstStyle/>
          <a:p>
            <a:fld id="{0BE8F27A-2D82-446F-9F17-E38794FB92DA}" type="datetime1">
              <a:rPr lang="ru-RU" smtClean="0"/>
              <a:t>18.02.2021</a:t>
            </a:fld>
            <a:endParaRPr lang="ru-RU"/>
          </a:p>
        </p:txBody>
      </p:sp>
      <p:sp>
        <p:nvSpPr>
          <p:cNvPr id="6" name="Нижний колонтитул 5">
            <a:extLst>
              <a:ext uri="{FF2B5EF4-FFF2-40B4-BE49-F238E27FC236}">
                <a16:creationId xmlns:a16="http://schemas.microsoft.com/office/drawing/2014/main" id="{BA7783F1-D778-4E56-AB51-23685970083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8A3D434-3EA5-4145-89C4-9DFED6721F9D}"/>
              </a:ext>
            </a:extLst>
          </p:cNvPr>
          <p:cNvSpPr>
            <a:spLocks noGrp="1"/>
          </p:cNvSpPr>
          <p:nvPr>
            <p:ph type="sldNum" sz="quarter" idx="12"/>
          </p:nvPr>
        </p:nvSpPr>
        <p:spPr/>
        <p:txBody>
          <a:bodyPr/>
          <a:lstStyle/>
          <a:p>
            <a:fld id="{796F3D0D-A604-4817-A84B-039E833CEBC3}" type="slidenum">
              <a:rPr lang="ru-RU" smtClean="0"/>
              <a:t>‹#›</a:t>
            </a:fld>
            <a:endParaRPr lang="ru-RU"/>
          </a:p>
        </p:txBody>
      </p:sp>
    </p:spTree>
    <p:extLst>
      <p:ext uri="{BB962C8B-B14F-4D97-AF65-F5344CB8AC3E}">
        <p14:creationId xmlns:p14="http://schemas.microsoft.com/office/powerpoint/2010/main" val="1781269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2AC778-3162-4524-8D5D-2E5AA4332F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B5A585B1-86B7-4072-9A20-939DC46CD7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85CBCD6-BDD9-46DB-BBA3-CFB367BEC3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5534E-8641-4F88-A663-9EFE3CBC66B1}" type="datetime1">
              <a:rPr lang="ru-RU" smtClean="0"/>
              <a:t>18.02.2021</a:t>
            </a:fld>
            <a:endParaRPr lang="ru-RU"/>
          </a:p>
        </p:txBody>
      </p:sp>
      <p:sp>
        <p:nvSpPr>
          <p:cNvPr id="5" name="Нижний колонтитул 4">
            <a:extLst>
              <a:ext uri="{FF2B5EF4-FFF2-40B4-BE49-F238E27FC236}">
                <a16:creationId xmlns:a16="http://schemas.microsoft.com/office/drawing/2014/main" id="{64E7D9FE-EF60-4BCD-AA7D-4AE06DAEEB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E6DE523-C8C8-4DB6-A259-936B5EC03A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3D0D-A604-4817-A84B-039E833CEBC3}" type="slidenum">
              <a:rPr lang="ru-RU" smtClean="0"/>
              <a:t>‹#›</a:t>
            </a:fld>
            <a:endParaRPr lang="ru-RU"/>
          </a:p>
        </p:txBody>
      </p:sp>
    </p:spTree>
    <p:extLst>
      <p:ext uri="{BB962C8B-B14F-4D97-AF65-F5344CB8AC3E}">
        <p14:creationId xmlns:p14="http://schemas.microsoft.com/office/powerpoint/2010/main" val="2268114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B4D55E-3E6D-4494-998A-3CD658E90DBD}"/>
              </a:ext>
            </a:extLst>
          </p:cNvPr>
          <p:cNvSpPr>
            <a:spLocks noGrp="1"/>
          </p:cNvSpPr>
          <p:nvPr>
            <p:ph type="ctrTitle"/>
          </p:nvPr>
        </p:nvSpPr>
        <p:spPr/>
        <p:txBody>
          <a:bodyPr/>
          <a:lstStyle/>
          <a:p>
            <a:r>
              <a:rPr lang="ru-RU" b="1" dirty="0"/>
              <a:t>Экспертные системы</a:t>
            </a:r>
          </a:p>
        </p:txBody>
      </p:sp>
      <p:sp>
        <p:nvSpPr>
          <p:cNvPr id="3" name="Подзаголовок 2">
            <a:extLst>
              <a:ext uri="{FF2B5EF4-FFF2-40B4-BE49-F238E27FC236}">
                <a16:creationId xmlns:a16="http://schemas.microsoft.com/office/drawing/2014/main" id="{CCB72167-444E-4C3C-869A-44BDC0A78A22}"/>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209574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30158D-A049-4892-B0BF-DE59B0BD5DEB}"/>
              </a:ext>
            </a:extLst>
          </p:cNvPr>
          <p:cNvSpPr>
            <a:spLocks noGrp="1"/>
          </p:cNvSpPr>
          <p:nvPr>
            <p:ph type="title"/>
          </p:nvPr>
        </p:nvSpPr>
        <p:spPr>
          <a:xfrm>
            <a:off x="838200" y="365126"/>
            <a:ext cx="10515600" cy="575154"/>
          </a:xfrm>
        </p:spPr>
        <p:txBody>
          <a:bodyPr>
            <a:normAutofit/>
          </a:bodyPr>
          <a:lstStyle/>
          <a:p>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ТИПОВАЯ СТРУКТУРА ЭКСПЕРТНОЙ СИСТЕМЫ</a:t>
            </a:r>
            <a:endParaRPr lang="ru-RU" sz="2400" b="1" dirty="0"/>
          </a:p>
        </p:txBody>
      </p:sp>
      <p:sp>
        <p:nvSpPr>
          <p:cNvPr id="4" name="Номер слайда 3">
            <a:extLst>
              <a:ext uri="{FF2B5EF4-FFF2-40B4-BE49-F238E27FC236}">
                <a16:creationId xmlns:a16="http://schemas.microsoft.com/office/drawing/2014/main" id="{3D036619-4165-42D9-A38E-DB804343DF14}"/>
              </a:ext>
            </a:extLst>
          </p:cNvPr>
          <p:cNvSpPr>
            <a:spLocks noGrp="1"/>
          </p:cNvSpPr>
          <p:nvPr>
            <p:ph type="sldNum" sz="quarter" idx="12"/>
          </p:nvPr>
        </p:nvSpPr>
        <p:spPr/>
        <p:txBody>
          <a:bodyPr/>
          <a:lstStyle/>
          <a:p>
            <a:fld id="{796F3D0D-A604-4817-A84B-039E833CEBC3}" type="slidenum">
              <a:rPr lang="ru-RU" smtClean="0"/>
              <a:t>10</a:t>
            </a:fld>
            <a:endParaRPr lang="ru-RU"/>
          </a:p>
        </p:txBody>
      </p:sp>
      <p:pic>
        <p:nvPicPr>
          <p:cNvPr id="5" name="Объект 4">
            <a:extLst>
              <a:ext uri="{FF2B5EF4-FFF2-40B4-BE49-F238E27FC236}">
                <a16:creationId xmlns:a16="http://schemas.microsoft.com/office/drawing/2014/main" id="{67EFD4BD-59C2-47BD-8AE7-A8D263639C32}"/>
              </a:ext>
            </a:extLst>
          </p:cNvPr>
          <p:cNvPicPr>
            <a:picLocks noGrp="1"/>
          </p:cNvPicPr>
          <p:nvPr>
            <p:ph idx="1"/>
          </p:nvPr>
        </p:nvPicPr>
        <p:blipFill>
          <a:blip r:embed="rId2" cstate="print"/>
          <a:srcRect/>
          <a:stretch>
            <a:fillRect/>
          </a:stretch>
        </p:blipFill>
        <p:spPr bwMode="auto">
          <a:xfrm>
            <a:off x="215661" y="893493"/>
            <a:ext cx="9903123" cy="5071014"/>
          </a:xfrm>
          <a:prstGeom prst="rect">
            <a:avLst/>
          </a:prstGeom>
          <a:noFill/>
          <a:ln w="9525">
            <a:noFill/>
            <a:miter lim="800000"/>
            <a:headEnd/>
            <a:tailEnd/>
          </a:ln>
        </p:spPr>
      </p:pic>
      <p:sp>
        <p:nvSpPr>
          <p:cNvPr id="7" name="TextBox 6">
            <a:extLst>
              <a:ext uri="{FF2B5EF4-FFF2-40B4-BE49-F238E27FC236}">
                <a16:creationId xmlns:a16="http://schemas.microsoft.com/office/drawing/2014/main" id="{7D34C278-43E7-4271-A351-E1D14D53EECF}"/>
              </a:ext>
            </a:extLst>
          </p:cNvPr>
          <p:cNvSpPr txBox="1"/>
          <p:nvPr/>
        </p:nvSpPr>
        <p:spPr>
          <a:xfrm>
            <a:off x="8610600" y="3828375"/>
            <a:ext cx="3535033" cy="2893100"/>
          </a:xfrm>
          <a:prstGeom prst="rect">
            <a:avLst/>
          </a:prstGeom>
          <a:noFill/>
        </p:spPr>
        <p:txBody>
          <a:bodyPr wrap="square">
            <a:spAutoFit/>
          </a:bodyPr>
          <a:lstStyle/>
          <a:p>
            <a:pPr marL="342900" lvl="0" indent="-342900" algn="just">
              <a:buFont typeface="+mj-lt"/>
              <a:buAutoNum type="arabicPeriod"/>
            </a:pPr>
            <a:r>
              <a:rPr lang="ru-RU" sz="1400" dirty="0">
                <a:effectLst/>
                <a:ea typeface="Times New Roman" panose="02020603050405020304" pitchFamily="18" charset="0"/>
              </a:rPr>
              <a:t>Подсистема интеллектуального интерфейса;</a:t>
            </a:r>
          </a:p>
          <a:p>
            <a:pPr marL="342900" lvl="0" indent="-342900" algn="just">
              <a:buFont typeface="+mj-lt"/>
              <a:buAutoNum type="arabicPeriod"/>
            </a:pPr>
            <a:r>
              <a:rPr lang="ru-RU" sz="1400" dirty="0">
                <a:effectLst/>
                <a:ea typeface="Times New Roman" panose="02020603050405020304" pitchFamily="18" charset="0"/>
              </a:rPr>
              <a:t>Подсистема интеллектуального обеспечения;</a:t>
            </a:r>
          </a:p>
          <a:p>
            <a:pPr marL="342900" lvl="0" indent="-342900" algn="just">
              <a:buFont typeface="+mj-lt"/>
              <a:buAutoNum type="arabicPeriod"/>
            </a:pPr>
            <a:r>
              <a:rPr lang="ru-RU" sz="1400" dirty="0">
                <a:effectLst/>
                <a:ea typeface="Times New Roman" panose="02020603050405020304" pitchFamily="18" charset="0"/>
              </a:rPr>
              <a:t>Подсистема вывода решений (машина или механизм логического вывода; решающий блок);</a:t>
            </a:r>
          </a:p>
          <a:p>
            <a:pPr marL="342900" lvl="0" indent="-342900" algn="just">
              <a:buFont typeface="+mj-lt"/>
              <a:buAutoNum type="arabicPeriod"/>
            </a:pPr>
            <a:r>
              <a:rPr lang="ru-RU" sz="1400" dirty="0">
                <a:effectLst/>
                <a:ea typeface="Times New Roman" panose="02020603050405020304" pitchFamily="18" charset="0"/>
              </a:rPr>
              <a:t>Подсистема накопления знаний (рабочая память);</a:t>
            </a:r>
          </a:p>
          <a:p>
            <a:pPr marL="342900" lvl="0" indent="-342900" algn="just">
              <a:buFont typeface="+mj-lt"/>
              <a:buAutoNum type="arabicPeriod"/>
            </a:pPr>
            <a:r>
              <a:rPr lang="ru-RU" sz="1400" dirty="0">
                <a:effectLst/>
                <a:ea typeface="Times New Roman" panose="02020603050405020304" pitchFamily="18" charset="0"/>
              </a:rPr>
              <a:t>Подсистема объяснений;</a:t>
            </a:r>
          </a:p>
          <a:p>
            <a:pPr marL="342900" lvl="0" indent="-342900" algn="just">
              <a:buFont typeface="+mj-lt"/>
              <a:buAutoNum type="arabicPeriod"/>
            </a:pPr>
            <a:r>
              <a:rPr lang="ru-RU" sz="1400" dirty="0">
                <a:effectLst/>
                <a:ea typeface="Times New Roman" panose="02020603050405020304" pitchFamily="18" charset="0"/>
              </a:rPr>
              <a:t>Механизм приобретения знаний (интеллектуальный редактор базы знаний);</a:t>
            </a:r>
          </a:p>
        </p:txBody>
      </p:sp>
    </p:spTree>
    <p:extLst>
      <p:ext uri="{BB962C8B-B14F-4D97-AF65-F5344CB8AC3E}">
        <p14:creationId xmlns:p14="http://schemas.microsoft.com/office/powerpoint/2010/main" val="1885592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631CE9-922B-4685-8343-5E88FCD3A6C9}"/>
              </a:ext>
            </a:extLst>
          </p:cNvPr>
          <p:cNvSpPr>
            <a:spLocks noGrp="1"/>
          </p:cNvSpPr>
          <p:nvPr>
            <p:ph type="title"/>
          </p:nvPr>
        </p:nvSpPr>
        <p:spPr>
          <a:xfrm>
            <a:off x="838200" y="365125"/>
            <a:ext cx="10515600" cy="506143"/>
          </a:xfrm>
        </p:spPr>
        <p:txBody>
          <a:bodyPr>
            <a:normAutofit/>
          </a:bodyPr>
          <a:lstStyle/>
          <a:p>
            <a:pPr algn="ct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ТИПОВАЯ СТРУКТУРА ЭКСПЕРТНОЙ СИСТЕМЫ</a:t>
            </a:r>
            <a:endParaRPr lang="ru-RU" sz="2400" dirty="0"/>
          </a:p>
        </p:txBody>
      </p:sp>
      <p:sp>
        <p:nvSpPr>
          <p:cNvPr id="3" name="Объект 2">
            <a:extLst>
              <a:ext uri="{FF2B5EF4-FFF2-40B4-BE49-F238E27FC236}">
                <a16:creationId xmlns:a16="http://schemas.microsoft.com/office/drawing/2014/main" id="{620CD504-7A0C-4F01-A9A8-17AD2787739B}"/>
              </a:ext>
            </a:extLst>
          </p:cNvPr>
          <p:cNvSpPr>
            <a:spLocks noGrp="1"/>
          </p:cNvSpPr>
          <p:nvPr>
            <p:ph idx="1"/>
          </p:nvPr>
        </p:nvSpPr>
        <p:spPr>
          <a:xfrm>
            <a:off x="372374" y="1043797"/>
            <a:ext cx="10515600" cy="5312553"/>
          </a:xfrm>
        </p:spPr>
        <p:txBody>
          <a:bodyPr/>
          <a:lstStyle/>
          <a:p>
            <a:pPr marL="0" indent="457200" algn="just">
              <a:lnSpc>
                <a:spcPct val="115000"/>
              </a:lnSpc>
              <a:buFont typeface="Wingdings" panose="05000000000000000000" pitchFamily="2" charset="2"/>
              <a:buChar char="Ø"/>
            </a:pPr>
            <a:r>
              <a:rPr lang="ru-RU" sz="1800" b="1" dirty="0">
                <a:effectLst/>
                <a:latin typeface="Times New Roman" panose="02020603050405020304" pitchFamily="18" charset="0"/>
                <a:ea typeface="Times New Roman" panose="02020603050405020304" pitchFamily="18" charset="0"/>
              </a:rPr>
              <a:t>Подсистема интеллектуального интерфейса</a:t>
            </a:r>
            <a:r>
              <a:rPr lang="ru-RU" sz="1800" dirty="0">
                <a:effectLst/>
                <a:latin typeface="Times New Roman" panose="02020603050405020304" pitchFamily="18" charset="0"/>
                <a:ea typeface="Times New Roman" panose="02020603050405020304" pitchFamily="18" charset="0"/>
              </a:rPr>
              <a:t> – совокупность программно-аппаратных средств, обеспечивающих дружественное интеллектуальное взаимодействие пользователей системы на ограниченном естественном языке (ОЕЯ) при накоплении знаний, поиске и объяснении решения неформализованной задачи (НФЗ). В ее состав входят лингвистический процессор, блок регламентированного общения, блок когнитивной графики.</a:t>
            </a:r>
            <a:endParaRPr lang="ru-RU" sz="1800" dirty="0">
              <a:effectLst/>
              <a:latin typeface="Calibri" panose="020F0502020204030204" pitchFamily="34" charset="0"/>
              <a:ea typeface="Times New Roman" panose="02020603050405020304" pitchFamily="18" charset="0"/>
            </a:endParaRPr>
          </a:p>
          <a:p>
            <a:pPr marL="457200" indent="450215" algn="just">
              <a:lnSpc>
                <a:spcPct val="115000"/>
              </a:lnSpc>
            </a:pPr>
            <a:r>
              <a:rPr lang="ru-RU" sz="1800" b="1" i="1" dirty="0">
                <a:effectLst/>
                <a:latin typeface="Times New Roman" panose="02020603050405020304" pitchFamily="18" charset="0"/>
                <a:ea typeface="Times New Roman" panose="02020603050405020304" pitchFamily="18" charset="0"/>
              </a:rPr>
              <a:t>Лингвистический процессор</a:t>
            </a:r>
            <a:r>
              <a:rPr lang="ru-RU" sz="1800" dirty="0">
                <a:effectLst/>
                <a:latin typeface="Times New Roman" panose="02020603050405020304" pitchFamily="18" charset="0"/>
                <a:ea typeface="Times New Roman" panose="02020603050405020304" pitchFamily="18" charset="0"/>
              </a:rPr>
              <a:t> обеспечивает интеграцию экспертной системой запросов пользователей, выраженных на ОЕЯ, путем перевода их на внутренний язык ЭВМ, использующий модели представления знаний и решения обратной задачи.</a:t>
            </a:r>
            <a:endParaRPr lang="ru-RU" sz="1800" dirty="0">
              <a:effectLst/>
              <a:latin typeface="Calibri" panose="020F0502020204030204" pitchFamily="34" charset="0"/>
              <a:ea typeface="Times New Roman" panose="02020603050405020304" pitchFamily="18" charset="0"/>
            </a:endParaRPr>
          </a:p>
          <a:p>
            <a:pPr marL="457200" indent="450215" algn="just">
              <a:lnSpc>
                <a:spcPct val="115000"/>
              </a:lnSpc>
            </a:pPr>
            <a:r>
              <a:rPr lang="ru-RU" sz="1800" b="1" i="1" dirty="0">
                <a:effectLst/>
                <a:latin typeface="Times New Roman" panose="02020603050405020304" pitchFamily="18" charset="0"/>
                <a:ea typeface="Times New Roman" panose="02020603050405020304" pitchFamily="18" charset="0"/>
              </a:rPr>
              <a:t>Блок регламентированного общения</a:t>
            </a:r>
            <a:r>
              <a:rPr lang="ru-RU" sz="1800" dirty="0">
                <a:effectLst/>
                <a:latin typeface="Times New Roman" panose="02020603050405020304" pitchFamily="18" charset="0"/>
                <a:ea typeface="Times New Roman" panose="02020603050405020304" pitchFamily="18" charset="0"/>
              </a:rPr>
              <a:t> – совокупность программных средств, реализующих заранее запланированный сценарий взаимодействия ЛПР и ЭС.</a:t>
            </a:r>
            <a:endParaRPr lang="ru-RU" sz="1800" dirty="0">
              <a:effectLst/>
              <a:latin typeface="Calibri" panose="020F0502020204030204" pitchFamily="34" charset="0"/>
              <a:ea typeface="Times New Roman" panose="02020603050405020304" pitchFamily="18" charset="0"/>
            </a:endParaRPr>
          </a:p>
          <a:p>
            <a:pPr marL="457200" indent="450215" algn="just">
              <a:lnSpc>
                <a:spcPct val="115000"/>
              </a:lnSpc>
            </a:pPr>
            <a:r>
              <a:rPr lang="ru-RU" sz="1800" b="1" i="1" dirty="0">
                <a:effectLst/>
                <a:latin typeface="Times New Roman" panose="02020603050405020304" pitchFamily="18" charset="0"/>
                <a:ea typeface="Times New Roman" panose="02020603050405020304" pitchFamily="18" charset="0"/>
              </a:rPr>
              <a:t>Блок когнитивной графики</a:t>
            </a:r>
            <a:r>
              <a:rPr lang="ru-RU" sz="1800" dirty="0">
                <a:effectLst/>
                <a:latin typeface="Times New Roman" panose="02020603050405020304" pitchFamily="18" charset="0"/>
                <a:ea typeface="Times New Roman" panose="02020603050405020304" pitchFamily="18" charset="0"/>
              </a:rPr>
              <a:t> – совокупность программно-аппаратных средств, которые позволяют ЛПР визуально воспринимать процесс и результаты поиска решения.</a:t>
            </a:r>
            <a:endParaRPr lang="ru-RU" sz="1800" dirty="0">
              <a:effectLst/>
              <a:latin typeface="Calibri" panose="020F0502020204030204" pitchFamily="34"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0B22CEDE-B160-4491-B364-905C584E6705}"/>
              </a:ext>
            </a:extLst>
          </p:cNvPr>
          <p:cNvSpPr>
            <a:spLocks noGrp="1"/>
          </p:cNvSpPr>
          <p:nvPr>
            <p:ph type="sldNum" sz="quarter" idx="12"/>
          </p:nvPr>
        </p:nvSpPr>
        <p:spPr/>
        <p:txBody>
          <a:bodyPr/>
          <a:lstStyle/>
          <a:p>
            <a:fld id="{796F3D0D-A604-4817-A84B-039E833CEBC3}" type="slidenum">
              <a:rPr lang="ru-RU" smtClean="0"/>
              <a:t>11</a:t>
            </a:fld>
            <a:endParaRPr lang="ru-RU"/>
          </a:p>
        </p:txBody>
      </p:sp>
    </p:spTree>
    <p:extLst>
      <p:ext uri="{BB962C8B-B14F-4D97-AF65-F5344CB8AC3E}">
        <p14:creationId xmlns:p14="http://schemas.microsoft.com/office/powerpoint/2010/main" val="299443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4DD5B5-4CC2-4D2A-A642-837C5F5AB866}"/>
              </a:ext>
            </a:extLst>
          </p:cNvPr>
          <p:cNvSpPr>
            <a:spLocks noGrp="1"/>
          </p:cNvSpPr>
          <p:nvPr>
            <p:ph type="title"/>
          </p:nvPr>
        </p:nvSpPr>
        <p:spPr>
          <a:xfrm>
            <a:off x="838200" y="365125"/>
            <a:ext cx="10515600" cy="583781"/>
          </a:xfrm>
        </p:spPr>
        <p:txBody>
          <a:bodyPr>
            <a:normAutofit/>
          </a:bodyPr>
          <a:lstStyle/>
          <a:p>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ТИПОВАЯ СТРУКТУРА ЭКСПЕРТНОЙ СИСТЕМЫ</a:t>
            </a:r>
            <a:endParaRPr lang="ru-RU" sz="2400" dirty="0"/>
          </a:p>
        </p:txBody>
      </p:sp>
      <p:sp>
        <p:nvSpPr>
          <p:cNvPr id="3" name="Объект 2">
            <a:extLst>
              <a:ext uri="{FF2B5EF4-FFF2-40B4-BE49-F238E27FC236}">
                <a16:creationId xmlns:a16="http://schemas.microsoft.com/office/drawing/2014/main" id="{E0573774-4A19-475C-9BFD-A48782F3070C}"/>
              </a:ext>
            </a:extLst>
          </p:cNvPr>
          <p:cNvSpPr>
            <a:spLocks noGrp="1"/>
          </p:cNvSpPr>
          <p:nvPr>
            <p:ph idx="1"/>
          </p:nvPr>
        </p:nvSpPr>
        <p:spPr>
          <a:xfrm>
            <a:off x="838200" y="948906"/>
            <a:ext cx="10515600" cy="5228057"/>
          </a:xfrm>
        </p:spPr>
        <p:txBody>
          <a:bodyPr>
            <a:normAutofit lnSpcReduction="10000"/>
          </a:bodyPr>
          <a:lstStyle/>
          <a:p>
            <a:pPr marL="0" indent="457200" algn="just">
              <a:lnSpc>
                <a:spcPct val="115000"/>
              </a:lnSpc>
              <a:buFont typeface="Wingdings" panose="05000000000000000000" pitchFamily="2" charset="2"/>
              <a:buChar char="Ø"/>
            </a:pPr>
            <a:r>
              <a:rPr lang="ru-RU" sz="1800" b="1" dirty="0">
                <a:effectLst/>
                <a:latin typeface="Times New Roman" panose="02020603050405020304" pitchFamily="18" charset="0"/>
                <a:ea typeface="Times New Roman" panose="02020603050405020304" pitchFamily="18" charset="0"/>
              </a:rPr>
              <a:t>Подсистема интеллектуального обеспечения</a:t>
            </a:r>
            <a:r>
              <a:rPr lang="ru-RU" sz="1800" dirty="0">
                <a:effectLst/>
                <a:latin typeface="Times New Roman" panose="02020603050405020304" pitchFamily="18" charset="0"/>
                <a:ea typeface="Times New Roman" panose="02020603050405020304" pitchFamily="18" charset="0"/>
              </a:rPr>
              <a:t> включает в себя базы данных и знаний.</a:t>
            </a:r>
            <a:endParaRPr lang="ru-RU" sz="1800" dirty="0">
              <a:effectLst/>
              <a:latin typeface="Calibri" panose="020F0502020204030204" pitchFamily="34" charset="0"/>
              <a:ea typeface="Times New Roman" panose="02020603050405020304" pitchFamily="18" charset="0"/>
            </a:endParaRPr>
          </a:p>
          <a:p>
            <a:pPr marL="0" indent="0" algn="just">
              <a:lnSpc>
                <a:spcPct val="115000"/>
              </a:lnSpc>
              <a:buNone/>
            </a:pPr>
            <a:r>
              <a:rPr lang="ru-RU" sz="1800" dirty="0">
                <a:effectLst/>
                <a:latin typeface="Times New Roman" panose="02020603050405020304" pitchFamily="18" charset="0"/>
                <a:ea typeface="Times New Roman" panose="02020603050405020304" pitchFamily="18" charset="0"/>
              </a:rPr>
              <a:t>База знаний является ядром любой ЭС. В ней реализуются модели представления знаний. БЗ </a:t>
            </a:r>
            <a:r>
              <a:rPr lang="ru-RU" sz="1800" dirty="0">
                <a:effectLst/>
                <a:latin typeface="Times New Roman" panose="02020603050405020304" pitchFamily="18" charset="0"/>
                <a:ea typeface="Times New Roman" panose="02020603050405020304" pitchFamily="18" charset="0"/>
                <a:cs typeface="Calibri" panose="020F0502020204030204" pitchFamily="34" charset="0"/>
              </a:rPr>
              <a:t>состоит из правил анализа информации от пользователя по конкретной проблеме. ЭС анализирует ситуацию и, в зависимости от направленности ЭС, дает рекомендации по разрешению проблемы. </a:t>
            </a:r>
            <a:endParaRPr lang="ru-RU" sz="1800" dirty="0">
              <a:effectLst/>
              <a:latin typeface="Calibri" panose="020F0502020204030204" pitchFamily="34" charset="0"/>
              <a:ea typeface="Times New Roman" panose="02020603050405020304" pitchFamily="18" charset="0"/>
            </a:endParaRPr>
          </a:p>
          <a:p>
            <a:pPr marL="0" indent="457200" algn="just">
              <a:lnSpc>
                <a:spcPct val="115000"/>
              </a:lnSpc>
              <a:buFont typeface="Wingdings" panose="05000000000000000000" pitchFamily="2" charset="2"/>
              <a:buChar char="Ø"/>
            </a:pPr>
            <a:r>
              <a:rPr lang="ru-RU" sz="1800" b="1" dirty="0">
                <a:effectLst/>
                <a:latin typeface="Times New Roman" panose="02020603050405020304" pitchFamily="18" charset="0"/>
                <a:ea typeface="Times New Roman" panose="02020603050405020304" pitchFamily="18" charset="0"/>
                <a:cs typeface="Calibri" panose="020F0502020204030204" pitchFamily="34" charset="0"/>
              </a:rPr>
              <a:t>Подсистема вывода решений</a:t>
            </a:r>
            <a:r>
              <a:rPr lang="ru-RU" sz="1800" dirty="0">
                <a:effectLst/>
                <a:latin typeface="Times New Roman" panose="02020603050405020304" pitchFamily="18" charset="0"/>
                <a:ea typeface="Times New Roman" panose="02020603050405020304" pitchFamily="18" charset="0"/>
                <a:cs typeface="Calibri" panose="020F0502020204030204" pitchFamily="34" charset="0"/>
              </a:rPr>
              <a:t> – совокупность программных средств, которые реализуют операции извлечения и применения необходимых знаний из БЗ и рабочей памяти, а также данных из БД для автоматизированного решения НФЗ.</a:t>
            </a:r>
            <a:endParaRPr lang="ru-RU" sz="1800" dirty="0">
              <a:effectLst/>
              <a:latin typeface="Calibri" panose="020F0502020204030204" pitchFamily="34" charset="0"/>
              <a:ea typeface="Times New Roman" panose="02020603050405020304" pitchFamily="18" charset="0"/>
            </a:endParaRPr>
          </a:p>
          <a:p>
            <a:pPr marL="0" indent="457200" algn="just">
              <a:lnSpc>
                <a:spcPct val="115000"/>
              </a:lnSpc>
              <a:buFont typeface="Wingdings" panose="05000000000000000000" pitchFamily="2" charset="2"/>
              <a:buChar char="Ø"/>
            </a:pPr>
            <a:r>
              <a:rPr lang="ru-RU" sz="1800" b="1" dirty="0">
                <a:effectLst/>
                <a:latin typeface="Times New Roman" panose="02020603050405020304" pitchFamily="18" charset="0"/>
                <a:ea typeface="Times New Roman" panose="02020603050405020304" pitchFamily="18" charset="0"/>
                <a:cs typeface="Calibri" panose="020F0502020204030204" pitchFamily="34" charset="0"/>
              </a:rPr>
              <a:t>Рабочая память</a:t>
            </a:r>
            <a:r>
              <a:rPr lang="ru-RU" sz="1800" dirty="0">
                <a:effectLst/>
                <a:latin typeface="Times New Roman" panose="02020603050405020304" pitchFamily="18" charset="0"/>
                <a:ea typeface="Times New Roman" panose="02020603050405020304" pitchFamily="18" charset="0"/>
                <a:cs typeface="Calibri" panose="020F0502020204030204" pitchFamily="34" charset="0"/>
              </a:rPr>
              <a:t> – совокупность программно-реализованных средств, которые обеспечивают накопление, хранение, поиск знаний, полученных в ходе решения НФЗ и отражающих текущее состояние решения задачи.</a:t>
            </a:r>
            <a:endParaRPr lang="ru-RU" sz="1800" dirty="0">
              <a:effectLst/>
              <a:latin typeface="Calibri" panose="020F0502020204030204" pitchFamily="34" charset="0"/>
              <a:ea typeface="Times New Roman" panose="02020603050405020304" pitchFamily="18" charset="0"/>
            </a:endParaRPr>
          </a:p>
          <a:p>
            <a:pPr marL="0" indent="457200" algn="just">
              <a:lnSpc>
                <a:spcPct val="115000"/>
              </a:lnSpc>
              <a:buFont typeface="Wingdings" panose="05000000000000000000" pitchFamily="2" charset="2"/>
              <a:buChar char="Ø"/>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Подсистема объяснений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совокупность программных средств, позволяющих объяснять ЛПР, каким образом и на основе каких предпосылок экспертной системой получено конкретное заключение.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457200" algn="just">
              <a:lnSpc>
                <a:spcPct val="115000"/>
              </a:lnSpc>
              <a:buFont typeface="Wingdings" panose="05000000000000000000" pitchFamily="2" charset="2"/>
              <a:buChar char="Ø"/>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Интеллектуальный редактор БЗ</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предназначен для обеспечения работы инженера по знаниям по поддержанию моделей представления знаний адекватных реальной предметной области (генерации БЗ, ее тестирование, пополнение новыми знаниями, исключение неверных или устаревших знаний).</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D96A3B6F-44E4-4650-896B-2D7A2F96C28E}"/>
              </a:ext>
            </a:extLst>
          </p:cNvPr>
          <p:cNvSpPr>
            <a:spLocks noGrp="1"/>
          </p:cNvSpPr>
          <p:nvPr>
            <p:ph type="sldNum" sz="quarter" idx="12"/>
          </p:nvPr>
        </p:nvSpPr>
        <p:spPr/>
        <p:txBody>
          <a:bodyPr/>
          <a:lstStyle/>
          <a:p>
            <a:fld id="{796F3D0D-A604-4817-A84B-039E833CEBC3}" type="slidenum">
              <a:rPr lang="ru-RU" smtClean="0"/>
              <a:t>12</a:t>
            </a:fld>
            <a:endParaRPr lang="ru-RU"/>
          </a:p>
        </p:txBody>
      </p:sp>
    </p:spTree>
    <p:extLst>
      <p:ext uri="{BB962C8B-B14F-4D97-AF65-F5344CB8AC3E}">
        <p14:creationId xmlns:p14="http://schemas.microsoft.com/office/powerpoint/2010/main" val="1290876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294234-03B0-4B2A-9CFB-A759808EEB37}"/>
              </a:ext>
            </a:extLst>
          </p:cNvPr>
          <p:cNvSpPr>
            <a:spLocks noGrp="1"/>
          </p:cNvSpPr>
          <p:nvPr>
            <p:ph type="title"/>
          </p:nvPr>
        </p:nvSpPr>
        <p:spPr>
          <a:xfrm>
            <a:off x="838200" y="365125"/>
            <a:ext cx="10515600" cy="583781"/>
          </a:xfrm>
        </p:spPr>
        <p:txBody>
          <a:bodyPr>
            <a:normAutofit/>
          </a:bodyPr>
          <a:lstStyle/>
          <a:p>
            <a:pPr algn="ctr"/>
            <a:r>
              <a:rPr lang="ru-RU" sz="2400" b="1" dirty="0">
                <a:latin typeface="Times New Roman" panose="02020603050405020304" pitchFamily="18" charset="0"/>
                <a:cs typeface="Times New Roman" panose="02020603050405020304" pitchFamily="18" charset="0"/>
              </a:rPr>
              <a:t>ПОЛЬЗОВАТЕЛИ ЭКСПЕРТНЫХ СИСТЕМ</a:t>
            </a:r>
          </a:p>
        </p:txBody>
      </p:sp>
      <p:sp>
        <p:nvSpPr>
          <p:cNvPr id="3" name="Объект 2">
            <a:extLst>
              <a:ext uri="{FF2B5EF4-FFF2-40B4-BE49-F238E27FC236}">
                <a16:creationId xmlns:a16="http://schemas.microsoft.com/office/drawing/2014/main" id="{916F63B7-B604-4494-955C-62C79EA4AD2B}"/>
              </a:ext>
            </a:extLst>
          </p:cNvPr>
          <p:cNvSpPr>
            <a:spLocks noGrp="1"/>
          </p:cNvSpPr>
          <p:nvPr>
            <p:ph idx="1"/>
          </p:nvPr>
        </p:nvSpPr>
        <p:spPr>
          <a:xfrm>
            <a:off x="448574" y="948906"/>
            <a:ext cx="10905226" cy="5228057"/>
          </a:xfrm>
        </p:spPr>
        <p:txBody>
          <a:bodyPr/>
          <a:lstStyle/>
          <a:p>
            <a:pPr marL="0" indent="0">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Разработку, отладку и эксплуатацию ЭС осуществляют специалисты: </a:t>
            </a:r>
          </a:p>
          <a:p>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эксперт, </a:t>
            </a:r>
          </a:p>
          <a:p>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инженер по знаниям,</a:t>
            </a:r>
          </a:p>
          <a:p>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инженер программист, </a:t>
            </a:r>
          </a:p>
          <a:p>
            <a:r>
              <a:rPr lang="ru-RU" sz="1800" dirty="0">
                <a:latin typeface="Times New Roman" panose="02020603050405020304" pitchFamily="18" charset="0"/>
                <a:ea typeface="Times New Roman" panose="02020603050405020304" pitchFamily="18" charset="0"/>
                <a:cs typeface="Times New Roman" panose="02020603050405020304" pitchFamily="18" charset="0"/>
              </a:rPr>
              <a:t>п</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ользователь (лицо, принимающее решения).</a:t>
            </a:r>
          </a:p>
          <a:p>
            <a:pPr marL="0" indent="0">
              <a:buNone/>
            </a:pPr>
            <a:endParaRPr lang="ru-RU" sz="18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8B3BA9E2-D2DA-4ED8-9B2A-519D65018F9A}"/>
              </a:ext>
            </a:extLst>
          </p:cNvPr>
          <p:cNvSpPr>
            <a:spLocks noGrp="1"/>
          </p:cNvSpPr>
          <p:nvPr>
            <p:ph type="sldNum" sz="quarter" idx="12"/>
          </p:nvPr>
        </p:nvSpPr>
        <p:spPr/>
        <p:txBody>
          <a:bodyPr/>
          <a:lstStyle/>
          <a:p>
            <a:fld id="{796F3D0D-A604-4817-A84B-039E833CEBC3}" type="slidenum">
              <a:rPr lang="ru-RU" smtClean="0"/>
              <a:t>13</a:t>
            </a:fld>
            <a:endParaRPr lang="ru-RU"/>
          </a:p>
        </p:txBody>
      </p:sp>
    </p:spTree>
    <p:extLst>
      <p:ext uri="{BB962C8B-B14F-4D97-AF65-F5344CB8AC3E}">
        <p14:creationId xmlns:p14="http://schemas.microsoft.com/office/powerpoint/2010/main" val="2945907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460442-33A3-40D4-A929-BF468A5FB675}"/>
              </a:ext>
            </a:extLst>
          </p:cNvPr>
          <p:cNvSpPr>
            <a:spLocks noGrp="1"/>
          </p:cNvSpPr>
          <p:nvPr>
            <p:ph type="title"/>
          </p:nvPr>
        </p:nvSpPr>
        <p:spPr/>
        <p:txBody>
          <a:bodyPr/>
          <a:lstStyle/>
          <a:p>
            <a:endParaRPr lang="ru-RU"/>
          </a:p>
        </p:txBody>
      </p:sp>
      <p:sp>
        <p:nvSpPr>
          <p:cNvPr id="4" name="Номер слайда 3">
            <a:extLst>
              <a:ext uri="{FF2B5EF4-FFF2-40B4-BE49-F238E27FC236}">
                <a16:creationId xmlns:a16="http://schemas.microsoft.com/office/drawing/2014/main" id="{8C6F38B0-74F0-4DFA-A0C4-FB591E127493}"/>
              </a:ext>
            </a:extLst>
          </p:cNvPr>
          <p:cNvSpPr>
            <a:spLocks noGrp="1"/>
          </p:cNvSpPr>
          <p:nvPr>
            <p:ph type="sldNum" sz="quarter" idx="12"/>
          </p:nvPr>
        </p:nvSpPr>
        <p:spPr/>
        <p:txBody>
          <a:bodyPr/>
          <a:lstStyle/>
          <a:p>
            <a:fld id="{796F3D0D-A604-4817-A84B-039E833CEBC3}" type="slidenum">
              <a:rPr lang="ru-RU" smtClean="0"/>
              <a:t>14</a:t>
            </a:fld>
            <a:endParaRPr lang="ru-RU"/>
          </a:p>
        </p:txBody>
      </p:sp>
      <p:pic>
        <p:nvPicPr>
          <p:cNvPr id="3074" name="Picture 2">
            <a:extLst>
              <a:ext uri="{FF2B5EF4-FFF2-40B4-BE49-F238E27FC236}">
                <a16:creationId xmlns:a16="http://schemas.microsoft.com/office/drawing/2014/main" id="{D5B917D3-23B5-4D82-BC96-F4BF733257C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408" y="365125"/>
            <a:ext cx="7824159" cy="558310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070830A-AE29-4603-826D-7145E51CF888}"/>
              </a:ext>
            </a:extLst>
          </p:cNvPr>
          <p:cNvSpPr txBox="1"/>
          <p:nvPr/>
        </p:nvSpPr>
        <p:spPr>
          <a:xfrm>
            <a:off x="534120" y="6033184"/>
            <a:ext cx="6094562" cy="646331"/>
          </a:xfrm>
          <a:prstGeom prst="rect">
            <a:avLst/>
          </a:prstGeom>
          <a:noFill/>
        </p:spPr>
        <p:txBody>
          <a:bodyPr wrap="square">
            <a:spAutoFit/>
          </a:bodyPr>
          <a:lstStyle/>
          <a:p>
            <a:pPr>
              <a:buFont typeface="Wingdings" panose="05000000000000000000" pitchFamily="2" charset="2"/>
              <a:buChar char="q"/>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Знания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рода (декларативные)</a:t>
            </a:r>
          </a:p>
          <a:p>
            <a:pPr>
              <a:buFont typeface="Wingdings" panose="05000000000000000000" pitchFamily="2" charset="2"/>
              <a:buChar char="q"/>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Знания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II</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рода (процедурные)</a:t>
            </a:r>
          </a:p>
        </p:txBody>
      </p:sp>
      <p:sp>
        <p:nvSpPr>
          <p:cNvPr id="8" name="TextBox 7">
            <a:extLst>
              <a:ext uri="{FF2B5EF4-FFF2-40B4-BE49-F238E27FC236}">
                <a16:creationId xmlns:a16="http://schemas.microsoft.com/office/drawing/2014/main" id="{44BA0FA8-A114-4E4B-A772-8678DEBFF93D}"/>
              </a:ext>
            </a:extLst>
          </p:cNvPr>
          <p:cNvSpPr txBox="1"/>
          <p:nvPr/>
        </p:nvSpPr>
        <p:spPr>
          <a:xfrm>
            <a:off x="8160590" y="223088"/>
            <a:ext cx="3907765" cy="6186309"/>
          </a:xfrm>
          <a:prstGeom prst="rect">
            <a:avLst/>
          </a:prstGeom>
          <a:noFill/>
        </p:spPr>
        <p:txBody>
          <a:bodyPr wrap="square">
            <a:spAutoFit/>
          </a:bodyPr>
          <a:lstStyle/>
          <a:p>
            <a:r>
              <a:rPr lang="ru-RU" b="1" i="0" dirty="0">
                <a:solidFill>
                  <a:srgbClr val="333333"/>
                </a:solidFill>
                <a:effectLst/>
                <a:latin typeface="Arial" panose="020B0604020202020204" pitchFamily="34" charset="0"/>
              </a:rPr>
              <a:t>Процедурные</a:t>
            </a:r>
            <a:r>
              <a:rPr lang="ru-RU" b="0" i="0" dirty="0">
                <a:solidFill>
                  <a:srgbClr val="333333"/>
                </a:solidFill>
                <a:effectLst/>
                <a:latin typeface="Arial" panose="020B0604020202020204" pitchFamily="34" charset="0"/>
              </a:rPr>
              <a:t> </a:t>
            </a:r>
            <a:r>
              <a:rPr lang="ru-RU" b="1" i="0" dirty="0">
                <a:solidFill>
                  <a:srgbClr val="333333"/>
                </a:solidFill>
                <a:effectLst/>
                <a:latin typeface="Arial" panose="020B0604020202020204" pitchFamily="34" charset="0"/>
              </a:rPr>
              <a:t>знания</a:t>
            </a:r>
            <a:r>
              <a:rPr lang="ru-RU" b="0" i="0" dirty="0">
                <a:solidFill>
                  <a:srgbClr val="333333"/>
                </a:solidFill>
                <a:effectLst/>
                <a:latin typeface="Arial" panose="020B0604020202020204" pitchFamily="34" charset="0"/>
              </a:rPr>
              <a:t> (также известные как « ноу-хау» и иногда называемые практическими </a:t>
            </a:r>
            <a:r>
              <a:rPr lang="ru-RU" i="0" dirty="0">
                <a:solidFill>
                  <a:srgbClr val="333333"/>
                </a:solidFill>
                <a:effectLst/>
                <a:latin typeface="Arial" panose="020B0604020202020204" pitchFamily="34" charset="0"/>
              </a:rPr>
              <a:t>знаниями , императивными знаниями или перформативными знаниями ) - это знания, полученные при выполнении некоторой задачи</a:t>
            </a:r>
            <a:r>
              <a:rPr lang="ru-RU" b="0" i="0" dirty="0">
                <a:solidFill>
                  <a:srgbClr val="333333"/>
                </a:solidFill>
                <a:effectLst/>
                <a:latin typeface="Arial" panose="020B0604020202020204" pitchFamily="34" charset="0"/>
              </a:rPr>
              <a:t>. </a:t>
            </a:r>
          </a:p>
          <a:p>
            <a:r>
              <a:rPr lang="ru-RU" b="0" i="0" dirty="0">
                <a:solidFill>
                  <a:srgbClr val="333333"/>
                </a:solidFill>
                <a:effectLst/>
                <a:latin typeface="Arial" panose="020B0604020202020204" pitchFamily="34" charset="0"/>
              </a:rPr>
              <a:t>В отличие от описательного </a:t>
            </a:r>
            <a:r>
              <a:rPr lang="ru-RU" i="0" dirty="0">
                <a:solidFill>
                  <a:srgbClr val="333333"/>
                </a:solidFill>
                <a:effectLst/>
                <a:latin typeface="Arial" panose="020B0604020202020204" pitchFamily="34" charset="0"/>
              </a:rPr>
              <a:t>знания (также известного как </a:t>
            </a:r>
            <a:r>
              <a:rPr lang="ru-RU" b="0" i="0" dirty="0">
                <a:solidFill>
                  <a:srgbClr val="333333"/>
                </a:solidFill>
                <a:effectLst/>
                <a:latin typeface="Arial" panose="020B0604020202020204" pitchFamily="34" charset="0"/>
              </a:rPr>
              <a:t>«</a:t>
            </a:r>
            <a:r>
              <a:rPr lang="ru-RU" b="1" i="0" dirty="0">
                <a:solidFill>
                  <a:srgbClr val="333333"/>
                </a:solidFill>
                <a:effectLst/>
                <a:latin typeface="Arial" panose="020B0604020202020204" pitchFamily="34" charset="0"/>
              </a:rPr>
              <a:t>декларативное</a:t>
            </a:r>
            <a:r>
              <a:rPr lang="ru-RU" b="0" i="0" dirty="0">
                <a:solidFill>
                  <a:srgbClr val="333333"/>
                </a:solidFill>
                <a:effectLst/>
                <a:latin typeface="Arial" panose="020B0604020202020204" pitchFamily="34" charset="0"/>
              </a:rPr>
              <a:t> </a:t>
            </a:r>
            <a:r>
              <a:rPr lang="ru-RU" b="1" i="0" dirty="0">
                <a:solidFill>
                  <a:srgbClr val="333333"/>
                </a:solidFill>
                <a:effectLst/>
                <a:latin typeface="Arial" panose="020B0604020202020204" pitchFamily="34" charset="0"/>
              </a:rPr>
              <a:t>знание</a:t>
            </a:r>
            <a:r>
              <a:rPr lang="ru-RU" b="0" i="0" dirty="0">
                <a:solidFill>
                  <a:srgbClr val="333333"/>
                </a:solidFill>
                <a:effectLst/>
                <a:latin typeface="Arial" panose="020B0604020202020204" pitchFamily="34" charset="0"/>
              </a:rPr>
              <a:t>», </a:t>
            </a:r>
            <a:r>
              <a:rPr lang="ru-RU" i="0" dirty="0">
                <a:solidFill>
                  <a:srgbClr val="333333"/>
                </a:solidFill>
                <a:effectLst/>
                <a:latin typeface="Arial" panose="020B0604020202020204" pitchFamily="34" charset="0"/>
              </a:rPr>
              <a:t>«пропозициональное знание» или «знание того»), которое включает знание конкретных фактов или утверждений (например, «Я знаю, что формула воды Н2О»), процедурное знание </a:t>
            </a:r>
            <a:r>
              <a:rPr lang="ru-RU" b="0" i="0" dirty="0">
                <a:solidFill>
                  <a:srgbClr val="333333"/>
                </a:solidFill>
                <a:effectLst/>
                <a:latin typeface="Arial" panose="020B0604020202020204" pitchFamily="34" charset="0"/>
              </a:rPr>
              <a:t>включает способность сделать что-нибудь (например, «Я знаю, как проводить титрование»)</a:t>
            </a:r>
            <a:endParaRPr lang="ru-RU" dirty="0"/>
          </a:p>
        </p:txBody>
      </p:sp>
    </p:spTree>
    <p:extLst>
      <p:ext uri="{BB962C8B-B14F-4D97-AF65-F5344CB8AC3E}">
        <p14:creationId xmlns:p14="http://schemas.microsoft.com/office/powerpoint/2010/main" val="3900853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914511-ACDF-47D8-A5A8-7A85E334B4A2}"/>
              </a:ext>
            </a:extLst>
          </p:cNvPr>
          <p:cNvSpPr>
            <a:spLocks noGrp="1"/>
          </p:cNvSpPr>
          <p:nvPr>
            <p:ph type="title"/>
          </p:nvPr>
        </p:nvSpPr>
        <p:spPr>
          <a:xfrm>
            <a:off x="838200" y="365126"/>
            <a:ext cx="10515600" cy="652792"/>
          </a:xfrm>
        </p:spPr>
        <p:txBody>
          <a:bodyPr>
            <a:normAutofit/>
          </a:bodyPr>
          <a:lstStyle/>
          <a:p>
            <a:pPr algn="ctr"/>
            <a:r>
              <a:rPr lang="ru-RU" sz="2400" b="1" dirty="0">
                <a:latin typeface="Times New Roman" panose="02020603050405020304" pitchFamily="18" charset="0"/>
                <a:cs typeface="Times New Roman" panose="02020603050405020304" pitchFamily="18" charset="0"/>
              </a:rPr>
              <a:t>ТРУДНОСТИ ИЗВЛЕЧЕНИЯ ПРОЦЕДУРНЫХ ЗНАНИЙ</a:t>
            </a:r>
          </a:p>
        </p:txBody>
      </p:sp>
      <p:sp>
        <p:nvSpPr>
          <p:cNvPr id="3" name="Объект 2">
            <a:extLst>
              <a:ext uri="{FF2B5EF4-FFF2-40B4-BE49-F238E27FC236}">
                <a16:creationId xmlns:a16="http://schemas.microsoft.com/office/drawing/2014/main" id="{6B5C8F04-AF35-4359-877F-E97B50B65075}"/>
              </a:ext>
            </a:extLst>
          </p:cNvPr>
          <p:cNvSpPr>
            <a:spLocks noGrp="1"/>
          </p:cNvSpPr>
          <p:nvPr>
            <p:ph idx="1"/>
          </p:nvPr>
        </p:nvSpPr>
        <p:spPr>
          <a:xfrm>
            <a:off x="838200" y="1017918"/>
            <a:ext cx="10515600" cy="5159045"/>
          </a:xfrm>
        </p:spPr>
        <p:txBody>
          <a:bodyPr/>
          <a:lstStyle/>
          <a:p>
            <a:endParaRPr lang="ru-RU" dirty="0"/>
          </a:p>
        </p:txBody>
      </p:sp>
      <p:sp>
        <p:nvSpPr>
          <p:cNvPr id="4" name="Номер слайда 3">
            <a:extLst>
              <a:ext uri="{FF2B5EF4-FFF2-40B4-BE49-F238E27FC236}">
                <a16:creationId xmlns:a16="http://schemas.microsoft.com/office/drawing/2014/main" id="{22457B32-FC9D-4B51-97FE-6F527DD463E1}"/>
              </a:ext>
            </a:extLst>
          </p:cNvPr>
          <p:cNvSpPr>
            <a:spLocks noGrp="1"/>
          </p:cNvSpPr>
          <p:nvPr>
            <p:ph type="sldNum" sz="quarter" idx="12"/>
          </p:nvPr>
        </p:nvSpPr>
        <p:spPr/>
        <p:txBody>
          <a:bodyPr/>
          <a:lstStyle/>
          <a:p>
            <a:fld id="{796F3D0D-A604-4817-A84B-039E833CEBC3}" type="slidenum">
              <a:rPr lang="ru-RU" smtClean="0"/>
              <a:t>15</a:t>
            </a:fld>
            <a:endParaRPr lang="ru-RU"/>
          </a:p>
        </p:txBody>
      </p:sp>
    </p:spTree>
    <p:extLst>
      <p:ext uri="{BB962C8B-B14F-4D97-AF65-F5344CB8AC3E}">
        <p14:creationId xmlns:p14="http://schemas.microsoft.com/office/powerpoint/2010/main" val="2697586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72A3E8-E59D-4437-BEE6-9E5287E76329}"/>
              </a:ext>
            </a:extLst>
          </p:cNvPr>
          <p:cNvSpPr>
            <a:spLocks noGrp="1"/>
          </p:cNvSpPr>
          <p:nvPr>
            <p:ph type="title"/>
          </p:nvPr>
        </p:nvSpPr>
        <p:spPr>
          <a:xfrm>
            <a:off x="838200" y="365126"/>
            <a:ext cx="10515600" cy="609360"/>
          </a:xfrm>
        </p:spPr>
        <p:txBody>
          <a:bodyPr>
            <a:normAutofit/>
          </a:bodyPr>
          <a:lstStyle/>
          <a:p>
            <a:pPr algn="ct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ТИПОВАЯ СТРУКТУРА ЭКСПЕРТНОЙ СИСТЕМЫ</a:t>
            </a:r>
            <a:endParaRPr lang="ru-RU" sz="2400" dirty="0"/>
          </a:p>
        </p:txBody>
      </p:sp>
      <p:sp>
        <p:nvSpPr>
          <p:cNvPr id="4" name="Номер слайда 3">
            <a:extLst>
              <a:ext uri="{FF2B5EF4-FFF2-40B4-BE49-F238E27FC236}">
                <a16:creationId xmlns:a16="http://schemas.microsoft.com/office/drawing/2014/main" id="{A2721F04-CC41-4D3D-925D-542243E2F0EF}"/>
              </a:ext>
            </a:extLst>
          </p:cNvPr>
          <p:cNvSpPr>
            <a:spLocks noGrp="1"/>
          </p:cNvSpPr>
          <p:nvPr>
            <p:ph type="sldNum" sz="quarter" idx="12"/>
          </p:nvPr>
        </p:nvSpPr>
        <p:spPr/>
        <p:txBody>
          <a:bodyPr/>
          <a:lstStyle/>
          <a:p>
            <a:fld id="{796F3D0D-A604-4817-A84B-039E833CEBC3}" type="slidenum">
              <a:rPr lang="ru-RU" smtClean="0"/>
              <a:t>16</a:t>
            </a:fld>
            <a:endParaRPr lang="ru-RU"/>
          </a:p>
        </p:txBody>
      </p:sp>
      <p:grpSp>
        <p:nvGrpSpPr>
          <p:cNvPr id="82" name="Группа 81">
            <a:extLst>
              <a:ext uri="{FF2B5EF4-FFF2-40B4-BE49-F238E27FC236}">
                <a16:creationId xmlns:a16="http://schemas.microsoft.com/office/drawing/2014/main" id="{2DC4A797-71B8-44C7-ACD1-A20E19B76398}"/>
              </a:ext>
            </a:extLst>
          </p:cNvPr>
          <p:cNvGrpSpPr/>
          <p:nvPr/>
        </p:nvGrpSpPr>
        <p:grpSpPr>
          <a:xfrm>
            <a:off x="1759789" y="1260355"/>
            <a:ext cx="7841411" cy="4752975"/>
            <a:chOff x="254000" y="9525"/>
            <a:chExt cx="5762625" cy="4752975"/>
          </a:xfrm>
        </p:grpSpPr>
        <p:sp>
          <p:nvSpPr>
            <p:cNvPr id="5" name="Text Box 69">
              <a:extLst>
                <a:ext uri="{FF2B5EF4-FFF2-40B4-BE49-F238E27FC236}">
                  <a16:creationId xmlns:a16="http://schemas.microsoft.com/office/drawing/2014/main" id="{F3F8CC82-5802-445A-B927-6823442486A1}"/>
                </a:ext>
              </a:extLst>
            </p:cNvPr>
            <p:cNvSpPr txBox="1">
              <a:spLocks noChangeArrowheads="1"/>
            </p:cNvSpPr>
            <p:nvPr/>
          </p:nvSpPr>
          <p:spPr bwMode="auto">
            <a:xfrm>
              <a:off x="2168525" y="247650"/>
              <a:ext cx="695325" cy="495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Эксперт</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6" name="Text Box 68">
              <a:extLst>
                <a:ext uri="{FF2B5EF4-FFF2-40B4-BE49-F238E27FC236}">
                  <a16:creationId xmlns:a16="http://schemas.microsoft.com/office/drawing/2014/main" id="{B90957A2-E286-4C34-AE00-BAAAB98AA902}"/>
                </a:ext>
              </a:extLst>
            </p:cNvPr>
            <p:cNvSpPr txBox="1">
              <a:spLocks noChangeArrowheads="1"/>
            </p:cNvSpPr>
            <p:nvPr/>
          </p:nvSpPr>
          <p:spPr bwMode="auto">
            <a:xfrm>
              <a:off x="3121025" y="247650"/>
              <a:ext cx="933450" cy="495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Инженер по знаниям</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7" name="Text Box 67">
              <a:extLst>
                <a:ext uri="{FF2B5EF4-FFF2-40B4-BE49-F238E27FC236}">
                  <a16:creationId xmlns:a16="http://schemas.microsoft.com/office/drawing/2014/main" id="{56BDAE92-F763-40AD-BDC9-5381CCAB8113}"/>
                </a:ext>
              </a:extLst>
            </p:cNvPr>
            <p:cNvSpPr txBox="1">
              <a:spLocks noChangeArrowheads="1"/>
            </p:cNvSpPr>
            <p:nvPr/>
          </p:nvSpPr>
          <p:spPr bwMode="auto">
            <a:xfrm>
              <a:off x="4521200" y="238125"/>
              <a:ext cx="981075" cy="5048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Инженер-программист</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8" name="Text Box 66">
              <a:extLst>
                <a:ext uri="{FF2B5EF4-FFF2-40B4-BE49-F238E27FC236}">
                  <a16:creationId xmlns:a16="http://schemas.microsoft.com/office/drawing/2014/main" id="{08ADC5CF-8321-4D9D-A4D6-18426A55D126}"/>
                </a:ext>
              </a:extLst>
            </p:cNvPr>
            <p:cNvSpPr txBox="1">
              <a:spLocks noChangeArrowheads="1"/>
            </p:cNvSpPr>
            <p:nvPr/>
          </p:nvSpPr>
          <p:spPr bwMode="auto">
            <a:xfrm>
              <a:off x="692150" y="9525"/>
              <a:ext cx="695325" cy="266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знания</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9" name="Text Box 65">
              <a:extLst>
                <a:ext uri="{FF2B5EF4-FFF2-40B4-BE49-F238E27FC236}">
                  <a16:creationId xmlns:a16="http://schemas.microsoft.com/office/drawing/2014/main" id="{C14BF99B-8937-43C4-A3BF-B6713F866E9C}"/>
                </a:ext>
              </a:extLst>
            </p:cNvPr>
            <p:cNvSpPr txBox="1">
              <a:spLocks noChangeArrowheads="1"/>
            </p:cNvSpPr>
            <p:nvPr/>
          </p:nvSpPr>
          <p:spPr bwMode="auto">
            <a:xfrm>
              <a:off x="958850" y="285750"/>
              <a:ext cx="695325" cy="266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 рода</a:t>
              </a:r>
              <a:endParaRPr kumimoji="0" lang="en-US" altLang="ru-RU" sz="1800" b="0" i="0" u="none" strike="noStrike" cap="none" normalizeH="0" baseline="0">
                <a:ln>
                  <a:noFill/>
                </a:ln>
                <a:solidFill>
                  <a:schemeClr val="tx1"/>
                </a:solidFill>
                <a:effectLst/>
                <a:latin typeface="Arial" panose="020B0604020202020204" pitchFamily="34" charset="0"/>
              </a:endParaRPr>
            </a:p>
          </p:txBody>
        </p:sp>
        <p:sp>
          <p:nvSpPr>
            <p:cNvPr id="10" name="Text Box 64">
              <a:extLst>
                <a:ext uri="{FF2B5EF4-FFF2-40B4-BE49-F238E27FC236}">
                  <a16:creationId xmlns:a16="http://schemas.microsoft.com/office/drawing/2014/main" id="{CC2B9048-1CCB-4DC9-976F-E155547DD309}"/>
                </a:ext>
              </a:extLst>
            </p:cNvPr>
            <p:cNvSpPr txBox="1">
              <a:spLocks noChangeArrowheads="1"/>
            </p:cNvSpPr>
            <p:nvPr/>
          </p:nvSpPr>
          <p:spPr bwMode="auto">
            <a:xfrm>
              <a:off x="958850" y="552450"/>
              <a:ext cx="695325" cy="266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II рода</a:t>
              </a:r>
              <a:endParaRPr kumimoji="0" lang="en-US" altLang="ru-RU" sz="1800" b="0" i="0" u="none" strike="noStrike" cap="none" normalizeH="0" baseline="0">
                <a:ln>
                  <a:noFill/>
                </a:ln>
                <a:solidFill>
                  <a:schemeClr val="tx1"/>
                </a:solidFill>
                <a:effectLst/>
                <a:latin typeface="Arial" panose="020B0604020202020204" pitchFamily="34" charset="0"/>
              </a:endParaRPr>
            </a:p>
          </p:txBody>
        </p:sp>
        <p:sp>
          <p:nvSpPr>
            <p:cNvPr id="11" name="Text Box 63">
              <a:extLst>
                <a:ext uri="{FF2B5EF4-FFF2-40B4-BE49-F238E27FC236}">
                  <a16:creationId xmlns:a16="http://schemas.microsoft.com/office/drawing/2014/main" id="{75CC5123-B4BB-4E47-92E0-3250F01AB79B}"/>
                </a:ext>
              </a:extLst>
            </p:cNvPr>
            <p:cNvSpPr txBox="1">
              <a:spLocks noChangeArrowheads="1"/>
            </p:cNvSpPr>
            <p:nvPr/>
          </p:nvSpPr>
          <p:spPr bwMode="auto">
            <a:xfrm>
              <a:off x="2006600" y="1181100"/>
              <a:ext cx="2076450" cy="5238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Подсистема интеллектуального интерфейса</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2" name="Text Box 62">
              <a:extLst>
                <a:ext uri="{FF2B5EF4-FFF2-40B4-BE49-F238E27FC236}">
                  <a16:creationId xmlns:a16="http://schemas.microsoft.com/office/drawing/2014/main" id="{71F9A370-4BCF-4553-A355-0F3E679E70F9}"/>
                </a:ext>
              </a:extLst>
            </p:cNvPr>
            <p:cNvSpPr txBox="1">
              <a:spLocks noChangeArrowheads="1"/>
            </p:cNvSpPr>
            <p:nvPr/>
          </p:nvSpPr>
          <p:spPr bwMode="auto">
            <a:xfrm>
              <a:off x="1654175" y="1704975"/>
              <a:ext cx="857250" cy="714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Лингвистический процессор</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13" name="Text Box 61">
              <a:extLst>
                <a:ext uri="{FF2B5EF4-FFF2-40B4-BE49-F238E27FC236}">
                  <a16:creationId xmlns:a16="http://schemas.microsoft.com/office/drawing/2014/main" id="{14C4C296-6399-42CF-ADAD-5EC15E572307}"/>
                </a:ext>
              </a:extLst>
            </p:cNvPr>
            <p:cNvSpPr txBox="1">
              <a:spLocks noChangeArrowheads="1"/>
            </p:cNvSpPr>
            <p:nvPr/>
          </p:nvSpPr>
          <p:spPr bwMode="auto">
            <a:xfrm>
              <a:off x="2511425" y="1704975"/>
              <a:ext cx="857250" cy="714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Блок рег-ламентир. общения</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4" name="Text Box 60">
              <a:extLst>
                <a:ext uri="{FF2B5EF4-FFF2-40B4-BE49-F238E27FC236}">
                  <a16:creationId xmlns:a16="http://schemas.microsoft.com/office/drawing/2014/main" id="{E8568F50-9994-4900-9526-324FF6A0D1D2}"/>
                </a:ext>
              </a:extLst>
            </p:cNvPr>
            <p:cNvSpPr txBox="1">
              <a:spLocks noChangeArrowheads="1"/>
            </p:cNvSpPr>
            <p:nvPr/>
          </p:nvSpPr>
          <p:spPr bwMode="auto">
            <a:xfrm>
              <a:off x="3368675" y="1704975"/>
              <a:ext cx="857250" cy="714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Блок ког-нитивной графики</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5" name="Text Box 59">
              <a:extLst>
                <a:ext uri="{FF2B5EF4-FFF2-40B4-BE49-F238E27FC236}">
                  <a16:creationId xmlns:a16="http://schemas.microsoft.com/office/drawing/2014/main" id="{F26AF3D4-66A4-43B7-866E-8E83244B806A}"/>
                </a:ext>
              </a:extLst>
            </p:cNvPr>
            <p:cNvSpPr txBox="1">
              <a:spLocks noChangeArrowheads="1"/>
            </p:cNvSpPr>
            <p:nvPr/>
          </p:nvSpPr>
          <p:spPr bwMode="auto">
            <a:xfrm>
              <a:off x="4816475" y="1114425"/>
              <a:ext cx="1104900" cy="666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Механизм приобретения знаний</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16" name="Text Box 58">
              <a:extLst>
                <a:ext uri="{FF2B5EF4-FFF2-40B4-BE49-F238E27FC236}">
                  <a16:creationId xmlns:a16="http://schemas.microsoft.com/office/drawing/2014/main" id="{819FDB4E-499F-4F9A-A1C0-82D212A24AD0}"/>
                </a:ext>
              </a:extLst>
            </p:cNvPr>
            <p:cNvSpPr txBox="1">
              <a:spLocks noChangeArrowheads="1"/>
            </p:cNvSpPr>
            <p:nvPr/>
          </p:nvSpPr>
          <p:spPr bwMode="auto">
            <a:xfrm>
              <a:off x="463550" y="1704975"/>
              <a:ext cx="695325" cy="257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ЛПР</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7" name="Text Box 57">
              <a:extLst>
                <a:ext uri="{FF2B5EF4-FFF2-40B4-BE49-F238E27FC236}">
                  <a16:creationId xmlns:a16="http://schemas.microsoft.com/office/drawing/2014/main" id="{3E25FB72-24D8-4B33-B60A-41E752C5BA39}"/>
                </a:ext>
              </a:extLst>
            </p:cNvPr>
            <p:cNvSpPr txBox="1">
              <a:spLocks noChangeArrowheads="1"/>
            </p:cNvSpPr>
            <p:nvPr/>
          </p:nvSpPr>
          <p:spPr bwMode="auto">
            <a:xfrm>
              <a:off x="1654175" y="2743200"/>
              <a:ext cx="914400" cy="714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Подсистема вывода решений</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8" name="Text Box 56">
              <a:extLst>
                <a:ext uri="{FF2B5EF4-FFF2-40B4-BE49-F238E27FC236}">
                  <a16:creationId xmlns:a16="http://schemas.microsoft.com/office/drawing/2014/main" id="{1FD7C8D1-CFCC-43BB-B46E-0FD62E519692}"/>
                </a:ext>
              </a:extLst>
            </p:cNvPr>
            <p:cNvSpPr txBox="1">
              <a:spLocks noChangeArrowheads="1"/>
            </p:cNvSpPr>
            <p:nvPr/>
          </p:nvSpPr>
          <p:spPr bwMode="auto">
            <a:xfrm>
              <a:off x="3559175" y="2647950"/>
              <a:ext cx="1485900" cy="6953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Подсистема интеллектуального обеспечения</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9" name="Text Box 55">
              <a:extLst>
                <a:ext uri="{FF2B5EF4-FFF2-40B4-BE49-F238E27FC236}">
                  <a16:creationId xmlns:a16="http://schemas.microsoft.com/office/drawing/2014/main" id="{92325AEE-985E-4847-8B9F-BA6E78A48A78}"/>
                </a:ext>
              </a:extLst>
            </p:cNvPr>
            <p:cNvSpPr txBox="1">
              <a:spLocks noChangeArrowheads="1"/>
            </p:cNvSpPr>
            <p:nvPr/>
          </p:nvSpPr>
          <p:spPr bwMode="auto">
            <a:xfrm>
              <a:off x="3559175" y="3343275"/>
              <a:ext cx="800100" cy="257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БД</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20" name="Text Box 54">
              <a:extLst>
                <a:ext uri="{FF2B5EF4-FFF2-40B4-BE49-F238E27FC236}">
                  <a16:creationId xmlns:a16="http://schemas.microsoft.com/office/drawing/2014/main" id="{B583EEEB-D122-46EB-A0B2-7FA136D70651}"/>
                </a:ext>
              </a:extLst>
            </p:cNvPr>
            <p:cNvSpPr txBox="1">
              <a:spLocks noChangeArrowheads="1"/>
            </p:cNvSpPr>
            <p:nvPr/>
          </p:nvSpPr>
          <p:spPr bwMode="auto">
            <a:xfrm>
              <a:off x="4349750" y="3343275"/>
              <a:ext cx="695325" cy="257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БЗ</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21" name="Text Box 53">
              <a:extLst>
                <a:ext uri="{FF2B5EF4-FFF2-40B4-BE49-F238E27FC236}">
                  <a16:creationId xmlns:a16="http://schemas.microsoft.com/office/drawing/2014/main" id="{01E03F8A-6ADE-4716-ABDE-98026A3BFE2D}"/>
                </a:ext>
              </a:extLst>
            </p:cNvPr>
            <p:cNvSpPr txBox="1">
              <a:spLocks noChangeArrowheads="1"/>
            </p:cNvSpPr>
            <p:nvPr/>
          </p:nvSpPr>
          <p:spPr bwMode="auto">
            <a:xfrm>
              <a:off x="4302125" y="3819525"/>
              <a:ext cx="914400" cy="714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Подсистема накопления знаний</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22" name="Text Box 52">
              <a:extLst>
                <a:ext uri="{FF2B5EF4-FFF2-40B4-BE49-F238E27FC236}">
                  <a16:creationId xmlns:a16="http://schemas.microsoft.com/office/drawing/2014/main" id="{4679E398-7664-4A7A-A3ED-27A936427180}"/>
                </a:ext>
              </a:extLst>
            </p:cNvPr>
            <p:cNvSpPr txBox="1">
              <a:spLocks noChangeArrowheads="1"/>
            </p:cNvSpPr>
            <p:nvPr/>
          </p:nvSpPr>
          <p:spPr bwMode="auto">
            <a:xfrm>
              <a:off x="739775" y="3752850"/>
              <a:ext cx="914400" cy="714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Подсистема объяснений решений</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23" name="Прямая со стрелкой 20">
              <a:extLst>
                <a:ext uri="{FF2B5EF4-FFF2-40B4-BE49-F238E27FC236}">
                  <a16:creationId xmlns:a16="http://schemas.microsoft.com/office/drawing/2014/main" id="{E1D31B0B-F05A-4BCB-8B26-25AEDDA18758}"/>
                </a:ext>
              </a:extLst>
            </p:cNvPr>
            <p:cNvSpPr>
              <a:spLocks noChangeShapeType="1"/>
            </p:cNvSpPr>
            <p:nvPr/>
          </p:nvSpPr>
          <p:spPr bwMode="auto">
            <a:xfrm>
              <a:off x="1654175" y="409575"/>
              <a:ext cx="514350" cy="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4" name="Прямая со стрелкой 21">
              <a:extLst>
                <a:ext uri="{FF2B5EF4-FFF2-40B4-BE49-F238E27FC236}">
                  <a16:creationId xmlns:a16="http://schemas.microsoft.com/office/drawing/2014/main" id="{EF731CE4-C7F6-411E-840E-4D78CB8FC984}"/>
                </a:ext>
              </a:extLst>
            </p:cNvPr>
            <p:cNvSpPr>
              <a:spLocks noChangeShapeType="1"/>
            </p:cNvSpPr>
            <p:nvPr/>
          </p:nvSpPr>
          <p:spPr bwMode="auto">
            <a:xfrm>
              <a:off x="1654175" y="657225"/>
              <a:ext cx="514350" cy="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5" name="Прямая со стрелкой 22">
              <a:extLst>
                <a:ext uri="{FF2B5EF4-FFF2-40B4-BE49-F238E27FC236}">
                  <a16:creationId xmlns:a16="http://schemas.microsoft.com/office/drawing/2014/main" id="{50B84E9A-2DD7-43B8-B79E-80918A9A7125}"/>
                </a:ext>
              </a:extLst>
            </p:cNvPr>
            <p:cNvSpPr>
              <a:spLocks noChangeShapeType="1"/>
            </p:cNvSpPr>
            <p:nvPr/>
          </p:nvSpPr>
          <p:spPr bwMode="auto">
            <a:xfrm>
              <a:off x="2863850" y="552450"/>
              <a:ext cx="257175" cy="0"/>
            </a:xfrm>
            <a:prstGeom prst="straightConnector1">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6" name="Прямая со стрелкой 23">
              <a:extLst>
                <a:ext uri="{FF2B5EF4-FFF2-40B4-BE49-F238E27FC236}">
                  <a16:creationId xmlns:a16="http://schemas.microsoft.com/office/drawing/2014/main" id="{474E3636-AE77-4F7C-8C09-9A1AD634EAEB}"/>
                </a:ext>
              </a:extLst>
            </p:cNvPr>
            <p:cNvSpPr>
              <a:spLocks noChangeShapeType="1"/>
            </p:cNvSpPr>
            <p:nvPr/>
          </p:nvSpPr>
          <p:spPr bwMode="auto">
            <a:xfrm>
              <a:off x="4054475" y="495300"/>
              <a:ext cx="466725" cy="0"/>
            </a:xfrm>
            <a:prstGeom prst="straightConnector1">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7" name="Прямая со стрелкой 25">
              <a:extLst>
                <a:ext uri="{FF2B5EF4-FFF2-40B4-BE49-F238E27FC236}">
                  <a16:creationId xmlns:a16="http://schemas.microsoft.com/office/drawing/2014/main" id="{C7F1098C-CCA5-4DFF-9ECE-5D107D8A23D9}"/>
                </a:ext>
              </a:extLst>
            </p:cNvPr>
            <p:cNvSpPr>
              <a:spLocks noChangeShapeType="1"/>
            </p:cNvSpPr>
            <p:nvPr/>
          </p:nvSpPr>
          <p:spPr bwMode="auto">
            <a:xfrm>
              <a:off x="3559175" y="742950"/>
              <a:ext cx="0" cy="485775"/>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8" name="Прямая со стрелкой 27">
              <a:extLst>
                <a:ext uri="{FF2B5EF4-FFF2-40B4-BE49-F238E27FC236}">
                  <a16:creationId xmlns:a16="http://schemas.microsoft.com/office/drawing/2014/main" id="{CDE3EDB0-AC4B-4A03-B4A3-EDB360C315E9}"/>
                </a:ext>
              </a:extLst>
            </p:cNvPr>
            <p:cNvSpPr>
              <a:spLocks noChangeShapeType="1"/>
            </p:cNvSpPr>
            <p:nvPr/>
          </p:nvSpPr>
          <p:spPr bwMode="auto">
            <a:xfrm flipH="1">
              <a:off x="4054475" y="742950"/>
              <a:ext cx="676275" cy="43815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9" name="Прямая со стрелкой 28">
              <a:extLst>
                <a:ext uri="{FF2B5EF4-FFF2-40B4-BE49-F238E27FC236}">
                  <a16:creationId xmlns:a16="http://schemas.microsoft.com/office/drawing/2014/main" id="{B2AC59F0-EF72-45E7-B084-0540D50A869E}"/>
                </a:ext>
              </a:extLst>
            </p:cNvPr>
            <p:cNvSpPr>
              <a:spLocks noChangeShapeType="1"/>
            </p:cNvSpPr>
            <p:nvPr/>
          </p:nvSpPr>
          <p:spPr bwMode="auto">
            <a:xfrm flipH="1">
              <a:off x="4054475" y="1514475"/>
              <a:ext cx="762000" cy="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0" name="Прямая со стрелкой 29">
              <a:extLst>
                <a:ext uri="{FF2B5EF4-FFF2-40B4-BE49-F238E27FC236}">
                  <a16:creationId xmlns:a16="http://schemas.microsoft.com/office/drawing/2014/main" id="{608F5D33-1D79-429E-B093-CE267A553924}"/>
                </a:ext>
              </a:extLst>
            </p:cNvPr>
            <p:cNvSpPr>
              <a:spLocks noChangeShapeType="1"/>
            </p:cNvSpPr>
            <p:nvPr/>
          </p:nvSpPr>
          <p:spPr bwMode="auto">
            <a:xfrm flipV="1">
              <a:off x="1158875" y="1847850"/>
              <a:ext cx="495300" cy="9525"/>
            </a:xfrm>
            <a:prstGeom prst="straightConnector1">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1" name="Прямая соединительная линия 288">
              <a:extLst>
                <a:ext uri="{FF2B5EF4-FFF2-40B4-BE49-F238E27FC236}">
                  <a16:creationId xmlns:a16="http://schemas.microsoft.com/office/drawing/2014/main" id="{EC4D031D-76D7-45DE-8089-7BA8400D5B11}"/>
                </a:ext>
              </a:extLst>
            </p:cNvPr>
            <p:cNvSpPr>
              <a:spLocks noChangeShapeType="1"/>
            </p:cNvSpPr>
            <p:nvPr/>
          </p:nvSpPr>
          <p:spPr bwMode="auto">
            <a:xfrm>
              <a:off x="1387475" y="66675"/>
              <a:ext cx="22764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2" name="Прямая со стрелкой 289">
              <a:extLst>
                <a:ext uri="{FF2B5EF4-FFF2-40B4-BE49-F238E27FC236}">
                  <a16:creationId xmlns:a16="http://schemas.microsoft.com/office/drawing/2014/main" id="{181FCF8D-831B-4E35-8AFF-C0DE47301F0E}"/>
                </a:ext>
              </a:extLst>
            </p:cNvPr>
            <p:cNvSpPr>
              <a:spLocks noChangeShapeType="1"/>
            </p:cNvSpPr>
            <p:nvPr/>
          </p:nvSpPr>
          <p:spPr bwMode="auto">
            <a:xfrm>
              <a:off x="3663950" y="66675"/>
              <a:ext cx="0" cy="20955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3" name="Прямая соединительная линия 291">
              <a:extLst>
                <a:ext uri="{FF2B5EF4-FFF2-40B4-BE49-F238E27FC236}">
                  <a16:creationId xmlns:a16="http://schemas.microsoft.com/office/drawing/2014/main" id="{F98BC199-B9AB-4658-AC74-3980D0F61908}"/>
                </a:ext>
              </a:extLst>
            </p:cNvPr>
            <p:cNvSpPr>
              <a:spLocks noChangeShapeType="1"/>
            </p:cNvSpPr>
            <p:nvPr/>
          </p:nvSpPr>
          <p:spPr bwMode="auto">
            <a:xfrm>
              <a:off x="3844925" y="66675"/>
              <a:ext cx="0" cy="1809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4" name="Прямая соединительная линия 292">
              <a:extLst>
                <a:ext uri="{FF2B5EF4-FFF2-40B4-BE49-F238E27FC236}">
                  <a16:creationId xmlns:a16="http://schemas.microsoft.com/office/drawing/2014/main" id="{0F7F4241-6F84-4B9F-9EF4-5C76AB87BD60}"/>
                </a:ext>
              </a:extLst>
            </p:cNvPr>
            <p:cNvSpPr>
              <a:spLocks noChangeShapeType="1"/>
            </p:cNvSpPr>
            <p:nvPr/>
          </p:nvSpPr>
          <p:spPr bwMode="auto">
            <a:xfrm>
              <a:off x="3844925" y="66675"/>
              <a:ext cx="1952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5" name="Прямая со стрелкой 293">
              <a:extLst>
                <a:ext uri="{FF2B5EF4-FFF2-40B4-BE49-F238E27FC236}">
                  <a16:creationId xmlns:a16="http://schemas.microsoft.com/office/drawing/2014/main" id="{C6C38AA4-0C76-4C4A-85CC-FB4797AA5224}"/>
                </a:ext>
              </a:extLst>
            </p:cNvPr>
            <p:cNvSpPr>
              <a:spLocks noChangeShapeType="1"/>
            </p:cNvSpPr>
            <p:nvPr/>
          </p:nvSpPr>
          <p:spPr bwMode="auto">
            <a:xfrm>
              <a:off x="5797550" y="66675"/>
              <a:ext cx="0" cy="104775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6" name="Прямая со стрелкой 294">
              <a:extLst>
                <a:ext uri="{FF2B5EF4-FFF2-40B4-BE49-F238E27FC236}">
                  <a16:creationId xmlns:a16="http://schemas.microsoft.com/office/drawing/2014/main" id="{6E8C9097-54A4-47DD-A5A5-F0D77591C9FE}"/>
                </a:ext>
              </a:extLst>
            </p:cNvPr>
            <p:cNvSpPr>
              <a:spLocks noChangeShapeType="1"/>
            </p:cNvSpPr>
            <p:nvPr/>
          </p:nvSpPr>
          <p:spPr bwMode="auto">
            <a:xfrm>
              <a:off x="2168525" y="2419350"/>
              <a:ext cx="0" cy="32385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7" name="Прямая со стрелкой 295">
              <a:extLst>
                <a:ext uri="{FF2B5EF4-FFF2-40B4-BE49-F238E27FC236}">
                  <a16:creationId xmlns:a16="http://schemas.microsoft.com/office/drawing/2014/main" id="{978AC3BD-9880-4997-B290-6C54B96CBF3D}"/>
                </a:ext>
              </a:extLst>
            </p:cNvPr>
            <p:cNvSpPr>
              <a:spLocks noChangeShapeType="1"/>
            </p:cNvSpPr>
            <p:nvPr/>
          </p:nvSpPr>
          <p:spPr bwMode="auto">
            <a:xfrm flipV="1">
              <a:off x="2320925" y="2409825"/>
              <a:ext cx="0" cy="32385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8" name="Соединительная линия уступом 296">
              <a:extLst>
                <a:ext uri="{FF2B5EF4-FFF2-40B4-BE49-F238E27FC236}">
                  <a16:creationId xmlns:a16="http://schemas.microsoft.com/office/drawing/2014/main" id="{E7E5B68E-5722-4E66-BEB5-E2355E484575}"/>
                </a:ext>
              </a:extLst>
            </p:cNvPr>
            <p:cNvSpPr>
              <a:spLocks noChangeShapeType="1"/>
            </p:cNvSpPr>
            <p:nvPr/>
          </p:nvSpPr>
          <p:spPr bwMode="auto">
            <a:xfrm flipV="1">
              <a:off x="1111250" y="2143125"/>
              <a:ext cx="542925" cy="1609725"/>
            </a:xfrm>
            <a:prstGeom prst="bentConnector3">
              <a:avLst>
                <a:gd name="adj1" fmla="val 50000"/>
              </a:avLst>
            </a:prstGeom>
            <a:noFill/>
            <a:ln w="9525">
              <a:solidFill>
                <a:srgbClr val="000000"/>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9" name="Соединительная линия уступом 297">
              <a:extLst>
                <a:ext uri="{FF2B5EF4-FFF2-40B4-BE49-F238E27FC236}">
                  <a16:creationId xmlns:a16="http://schemas.microsoft.com/office/drawing/2014/main" id="{621EC936-E4DD-4805-9209-84D4A9890D76}"/>
                </a:ext>
              </a:extLst>
            </p:cNvPr>
            <p:cNvSpPr>
              <a:spLocks noChangeShapeType="1"/>
            </p:cNvSpPr>
            <p:nvPr/>
          </p:nvSpPr>
          <p:spPr bwMode="auto">
            <a:xfrm flipH="1">
              <a:off x="1654175" y="3457575"/>
              <a:ext cx="352425" cy="676275"/>
            </a:xfrm>
            <a:prstGeom prst="bentConnector3">
              <a:avLst>
                <a:gd name="adj1" fmla="val 47296"/>
              </a:avLst>
            </a:prstGeom>
            <a:noFill/>
            <a:ln w="9525">
              <a:solidFill>
                <a:srgbClr val="000000"/>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0" name="Прямая соединительная линия 298">
              <a:extLst>
                <a:ext uri="{FF2B5EF4-FFF2-40B4-BE49-F238E27FC236}">
                  <a16:creationId xmlns:a16="http://schemas.microsoft.com/office/drawing/2014/main" id="{0F38E07D-C35C-4F69-A3FB-5995266B5242}"/>
                </a:ext>
              </a:extLst>
            </p:cNvPr>
            <p:cNvSpPr>
              <a:spLocks noChangeShapeType="1"/>
            </p:cNvSpPr>
            <p:nvPr/>
          </p:nvSpPr>
          <p:spPr bwMode="auto">
            <a:xfrm>
              <a:off x="2320925" y="3457575"/>
              <a:ext cx="0" cy="2936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1" name="Прямая соединительная линия 299">
              <a:extLst>
                <a:ext uri="{FF2B5EF4-FFF2-40B4-BE49-F238E27FC236}">
                  <a16:creationId xmlns:a16="http://schemas.microsoft.com/office/drawing/2014/main" id="{92F6D7F5-A104-409D-91AD-704DC4C938F7}"/>
                </a:ext>
              </a:extLst>
            </p:cNvPr>
            <p:cNvSpPr>
              <a:spLocks noChangeShapeType="1"/>
            </p:cNvSpPr>
            <p:nvPr/>
          </p:nvSpPr>
          <p:spPr bwMode="auto">
            <a:xfrm>
              <a:off x="2319338" y="3752850"/>
              <a:ext cx="24098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2" name="Прямая со стрелкой 300">
              <a:extLst>
                <a:ext uri="{FF2B5EF4-FFF2-40B4-BE49-F238E27FC236}">
                  <a16:creationId xmlns:a16="http://schemas.microsoft.com/office/drawing/2014/main" id="{9B801AE0-858F-4702-9A8C-63D6B24B443A}"/>
                </a:ext>
              </a:extLst>
            </p:cNvPr>
            <p:cNvSpPr>
              <a:spLocks noChangeShapeType="1"/>
            </p:cNvSpPr>
            <p:nvPr/>
          </p:nvSpPr>
          <p:spPr bwMode="auto">
            <a:xfrm flipV="1">
              <a:off x="3959225" y="3600450"/>
              <a:ext cx="0" cy="15240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3" name="Прямая со стрелкой 301">
              <a:extLst>
                <a:ext uri="{FF2B5EF4-FFF2-40B4-BE49-F238E27FC236}">
                  <a16:creationId xmlns:a16="http://schemas.microsoft.com/office/drawing/2014/main" id="{900FF4E7-E9D6-4BDB-B060-9F50D56AAFA0}"/>
                </a:ext>
              </a:extLst>
            </p:cNvPr>
            <p:cNvSpPr>
              <a:spLocks noChangeShapeType="1"/>
            </p:cNvSpPr>
            <p:nvPr/>
          </p:nvSpPr>
          <p:spPr bwMode="auto">
            <a:xfrm flipV="1">
              <a:off x="4740275" y="3609975"/>
              <a:ext cx="0" cy="15240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4" name="Прямая со стрелкой 302">
              <a:extLst>
                <a:ext uri="{FF2B5EF4-FFF2-40B4-BE49-F238E27FC236}">
                  <a16:creationId xmlns:a16="http://schemas.microsoft.com/office/drawing/2014/main" id="{EA5336F8-6C56-45B0-8FB4-A827F792A9BD}"/>
                </a:ext>
              </a:extLst>
            </p:cNvPr>
            <p:cNvSpPr>
              <a:spLocks noChangeShapeType="1"/>
            </p:cNvSpPr>
            <p:nvPr/>
          </p:nvSpPr>
          <p:spPr bwMode="auto">
            <a:xfrm flipV="1">
              <a:off x="4949825" y="3600450"/>
              <a:ext cx="0" cy="219075"/>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5" name="Прямая соединительная линия 303">
              <a:extLst>
                <a:ext uri="{FF2B5EF4-FFF2-40B4-BE49-F238E27FC236}">
                  <a16:creationId xmlns:a16="http://schemas.microsoft.com/office/drawing/2014/main" id="{A6FFD053-717A-4028-9781-45D16D6C64C0}"/>
                </a:ext>
              </a:extLst>
            </p:cNvPr>
            <p:cNvSpPr>
              <a:spLocks noChangeShapeType="1"/>
            </p:cNvSpPr>
            <p:nvPr/>
          </p:nvSpPr>
          <p:spPr bwMode="auto">
            <a:xfrm>
              <a:off x="3844925" y="3752850"/>
              <a:ext cx="0" cy="5048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6" name="Прямая со стрелкой 304">
              <a:extLst>
                <a:ext uri="{FF2B5EF4-FFF2-40B4-BE49-F238E27FC236}">
                  <a16:creationId xmlns:a16="http://schemas.microsoft.com/office/drawing/2014/main" id="{4C1A8C37-41A9-473E-8A09-C59C8A6110FC}"/>
                </a:ext>
              </a:extLst>
            </p:cNvPr>
            <p:cNvSpPr>
              <a:spLocks noChangeShapeType="1"/>
            </p:cNvSpPr>
            <p:nvPr/>
          </p:nvSpPr>
          <p:spPr bwMode="auto">
            <a:xfrm>
              <a:off x="3844925" y="4257675"/>
              <a:ext cx="504825" cy="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7" name="Прямая соединительная линия 305">
              <a:extLst>
                <a:ext uri="{FF2B5EF4-FFF2-40B4-BE49-F238E27FC236}">
                  <a16:creationId xmlns:a16="http://schemas.microsoft.com/office/drawing/2014/main" id="{A8F1D623-B696-4E61-9C01-F37B0D68F140}"/>
                </a:ext>
              </a:extLst>
            </p:cNvPr>
            <p:cNvSpPr>
              <a:spLocks noChangeShapeType="1"/>
            </p:cNvSpPr>
            <p:nvPr/>
          </p:nvSpPr>
          <p:spPr bwMode="auto">
            <a:xfrm>
              <a:off x="1806575" y="933450"/>
              <a:ext cx="2000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8" name="Прямая соединительная линия 306">
              <a:extLst>
                <a:ext uri="{FF2B5EF4-FFF2-40B4-BE49-F238E27FC236}">
                  <a16:creationId xmlns:a16="http://schemas.microsoft.com/office/drawing/2014/main" id="{16B0A796-421F-42C5-8B5E-A9055FCBA884}"/>
                </a:ext>
              </a:extLst>
            </p:cNvPr>
            <p:cNvSpPr>
              <a:spLocks noChangeShapeType="1"/>
            </p:cNvSpPr>
            <p:nvPr/>
          </p:nvSpPr>
          <p:spPr bwMode="auto">
            <a:xfrm>
              <a:off x="2254250" y="933450"/>
              <a:ext cx="2000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9" name="Прямая соединительная линия 308">
              <a:extLst>
                <a:ext uri="{FF2B5EF4-FFF2-40B4-BE49-F238E27FC236}">
                  <a16:creationId xmlns:a16="http://schemas.microsoft.com/office/drawing/2014/main" id="{16803CE3-0167-40D5-8583-998BB81A41A0}"/>
                </a:ext>
              </a:extLst>
            </p:cNvPr>
            <p:cNvSpPr>
              <a:spLocks noChangeShapeType="1"/>
            </p:cNvSpPr>
            <p:nvPr/>
          </p:nvSpPr>
          <p:spPr bwMode="auto">
            <a:xfrm>
              <a:off x="2759075" y="933450"/>
              <a:ext cx="2000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0" name="Прямая соединительная линия 309">
              <a:extLst>
                <a:ext uri="{FF2B5EF4-FFF2-40B4-BE49-F238E27FC236}">
                  <a16:creationId xmlns:a16="http://schemas.microsoft.com/office/drawing/2014/main" id="{1010A4C6-49A8-47D8-910E-DDED1BA27201}"/>
                </a:ext>
              </a:extLst>
            </p:cNvPr>
            <p:cNvSpPr>
              <a:spLocks noChangeShapeType="1"/>
            </p:cNvSpPr>
            <p:nvPr/>
          </p:nvSpPr>
          <p:spPr bwMode="auto">
            <a:xfrm>
              <a:off x="3663950" y="933450"/>
              <a:ext cx="2000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1" name="Прямая соединительная линия 310">
              <a:extLst>
                <a:ext uri="{FF2B5EF4-FFF2-40B4-BE49-F238E27FC236}">
                  <a16:creationId xmlns:a16="http://schemas.microsoft.com/office/drawing/2014/main" id="{6FBEA75C-572B-4FC6-AC94-DC9F90C21D82}"/>
                </a:ext>
              </a:extLst>
            </p:cNvPr>
            <p:cNvSpPr>
              <a:spLocks noChangeShapeType="1"/>
            </p:cNvSpPr>
            <p:nvPr/>
          </p:nvSpPr>
          <p:spPr bwMode="auto">
            <a:xfrm>
              <a:off x="4635500" y="933450"/>
              <a:ext cx="2000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2" name="Прямая соединительная линия 311">
              <a:extLst>
                <a:ext uri="{FF2B5EF4-FFF2-40B4-BE49-F238E27FC236}">
                  <a16:creationId xmlns:a16="http://schemas.microsoft.com/office/drawing/2014/main" id="{6872FE11-6BF3-442E-9C68-AEE685D5F632}"/>
                </a:ext>
              </a:extLst>
            </p:cNvPr>
            <p:cNvSpPr>
              <a:spLocks noChangeShapeType="1"/>
            </p:cNvSpPr>
            <p:nvPr/>
          </p:nvSpPr>
          <p:spPr bwMode="auto">
            <a:xfrm>
              <a:off x="5302250" y="933450"/>
              <a:ext cx="2000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3" name="Прямая соединительная линия 312">
              <a:extLst>
                <a:ext uri="{FF2B5EF4-FFF2-40B4-BE49-F238E27FC236}">
                  <a16:creationId xmlns:a16="http://schemas.microsoft.com/office/drawing/2014/main" id="{4F6EBE7F-C0AA-4B96-B29B-9CD863D5732A}"/>
                </a:ext>
              </a:extLst>
            </p:cNvPr>
            <p:cNvSpPr>
              <a:spLocks noChangeShapeType="1"/>
            </p:cNvSpPr>
            <p:nvPr/>
          </p:nvSpPr>
          <p:spPr bwMode="auto">
            <a:xfrm>
              <a:off x="5816600" y="933450"/>
              <a:ext cx="2000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4" name="Прямая соединительная линия 313">
              <a:extLst>
                <a:ext uri="{FF2B5EF4-FFF2-40B4-BE49-F238E27FC236}">
                  <a16:creationId xmlns:a16="http://schemas.microsoft.com/office/drawing/2014/main" id="{BCD40247-7558-4A0B-BD0E-6E3597E8E009}"/>
                </a:ext>
              </a:extLst>
            </p:cNvPr>
            <p:cNvSpPr>
              <a:spLocks noChangeShapeType="1"/>
            </p:cNvSpPr>
            <p:nvPr/>
          </p:nvSpPr>
          <p:spPr bwMode="auto">
            <a:xfrm>
              <a:off x="1454150" y="933450"/>
              <a:ext cx="2000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5" name="Прямая соединительная линия 315">
              <a:extLst>
                <a:ext uri="{FF2B5EF4-FFF2-40B4-BE49-F238E27FC236}">
                  <a16:creationId xmlns:a16="http://schemas.microsoft.com/office/drawing/2014/main" id="{61B15435-79B0-4FCE-A0D8-C643F7864BFC}"/>
                </a:ext>
              </a:extLst>
            </p:cNvPr>
            <p:cNvSpPr>
              <a:spLocks noChangeShapeType="1"/>
            </p:cNvSpPr>
            <p:nvPr/>
          </p:nvSpPr>
          <p:spPr bwMode="auto">
            <a:xfrm>
              <a:off x="6016625" y="1181100"/>
              <a:ext cx="0" cy="1809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6" name="Прямая соединительная линия 316">
              <a:extLst>
                <a:ext uri="{FF2B5EF4-FFF2-40B4-BE49-F238E27FC236}">
                  <a16:creationId xmlns:a16="http://schemas.microsoft.com/office/drawing/2014/main" id="{1E1AE647-4D0D-4E60-B050-3042D2A2147F}"/>
                </a:ext>
              </a:extLst>
            </p:cNvPr>
            <p:cNvSpPr>
              <a:spLocks noChangeShapeType="1"/>
            </p:cNvSpPr>
            <p:nvPr/>
          </p:nvSpPr>
          <p:spPr bwMode="auto">
            <a:xfrm>
              <a:off x="6016625" y="1600200"/>
              <a:ext cx="0" cy="1809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7" name="Прямая соединительная линия 317">
              <a:extLst>
                <a:ext uri="{FF2B5EF4-FFF2-40B4-BE49-F238E27FC236}">
                  <a16:creationId xmlns:a16="http://schemas.microsoft.com/office/drawing/2014/main" id="{C363A5CC-24D1-4D07-83CF-B635FB6415F5}"/>
                </a:ext>
              </a:extLst>
            </p:cNvPr>
            <p:cNvSpPr>
              <a:spLocks noChangeShapeType="1"/>
            </p:cNvSpPr>
            <p:nvPr/>
          </p:nvSpPr>
          <p:spPr bwMode="auto">
            <a:xfrm>
              <a:off x="6016625" y="2095500"/>
              <a:ext cx="0" cy="1809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8" name="Прямая соединительная линия 318">
              <a:extLst>
                <a:ext uri="{FF2B5EF4-FFF2-40B4-BE49-F238E27FC236}">
                  <a16:creationId xmlns:a16="http://schemas.microsoft.com/office/drawing/2014/main" id="{F5C111E8-0252-4DFF-A566-AEAE733A0AE3}"/>
                </a:ext>
              </a:extLst>
            </p:cNvPr>
            <p:cNvSpPr>
              <a:spLocks noChangeShapeType="1"/>
            </p:cNvSpPr>
            <p:nvPr/>
          </p:nvSpPr>
          <p:spPr bwMode="auto">
            <a:xfrm>
              <a:off x="6016625" y="2733675"/>
              <a:ext cx="0" cy="1809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9" name="Прямая соединительная линия 319">
              <a:extLst>
                <a:ext uri="{FF2B5EF4-FFF2-40B4-BE49-F238E27FC236}">
                  <a16:creationId xmlns:a16="http://schemas.microsoft.com/office/drawing/2014/main" id="{AE701CD8-9C1E-4159-9E2B-5218F800E695}"/>
                </a:ext>
              </a:extLst>
            </p:cNvPr>
            <p:cNvSpPr>
              <a:spLocks noChangeShapeType="1"/>
            </p:cNvSpPr>
            <p:nvPr/>
          </p:nvSpPr>
          <p:spPr bwMode="auto">
            <a:xfrm>
              <a:off x="6007100" y="3248025"/>
              <a:ext cx="0" cy="1809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0" name="Прямая соединительная линия 320">
              <a:extLst>
                <a:ext uri="{FF2B5EF4-FFF2-40B4-BE49-F238E27FC236}">
                  <a16:creationId xmlns:a16="http://schemas.microsoft.com/office/drawing/2014/main" id="{B839CC94-8735-48EF-B31A-57833B359936}"/>
                </a:ext>
              </a:extLst>
            </p:cNvPr>
            <p:cNvSpPr>
              <a:spLocks noChangeShapeType="1"/>
            </p:cNvSpPr>
            <p:nvPr/>
          </p:nvSpPr>
          <p:spPr bwMode="auto">
            <a:xfrm>
              <a:off x="6016625" y="3760788"/>
              <a:ext cx="0" cy="1809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1" name="Прямая соединительная линия 321">
              <a:extLst>
                <a:ext uri="{FF2B5EF4-FFF2-40B4-BE49-F238E27FC236}">
                  <a16:creationId xmlns:a16="http://schemas.microsoft.com/office/drawing/2014/main" id="{AC16BB33-7BE6-417C-9A92-5140489DD82E}"/>
                </a:ext>
              </a:extLst>
            </p:cNvPr>
            <p:cNvSpPr>
              <a:spLocks noChangeShapeType="1"/>
            </p:cNvSpPr>
            <p:nvPr/>
          </p:nvSpPr>
          <p:spPr bwMode="auto">
            <a:xfrm>
              <a:off x="6007100" y="4351338"/>
              <a:ext cx="0" cy="1809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2" name="Прямая соединительная линия 322">
              <a:extLst>
                <a:ext uri="{FF2B5EF4-FFF2-40B4-BE49-F238E27FC236}">
                  <a16:creationId xmlns:a16="http://schemas.microsoft.com/office/drawing/2014/main" id="{089DF8DA-080B-419D-B65F-97EDA847EFBF}"/>
                </a:ext>
              </a:extLst>
            </p:cNvPr>
            <p:cNvSpPr>
              <a:spLocks noChangeShapeType="1"/>
            </p:cNvSpPr>
            <p:nvPr/>
          </p:nvSpPr>
          <p:spPr bwMode="auto">
            <a:xfrm flipH="1">
              <a:off x="5397500" y="4705350"/>
              <a:ext cx="266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3" name="Прямая соединительная линия 323">
              <a:extLst>
                <a:ext uri="{FF2B5EF4-FFF2-40B4-BE49-F238E27FC236}">
                  <a16:creationId xmlns:a16="http://schemas.microsoft.com/office/drawing/2014/main" id="{B01E51F3-8977-4FDB-8129-62219097DE88}"/>
                </a:ext>
              </a:extLst>
            </p:cNvPr>
            <p:cNvSpPr>
              <a:spLocks noChangeShapeType="1"/>
            </p:cNvSpPr>
            <p:nvPr/>
          </p:nvSpPr>
          <p:spPr bwMode="auto">
            <a:xfrm flipH="1">
              <a:off x="4673600" y="4705350"/>
              <a:ext cx="266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4" name="Прямая соединительная линия 324">
              <a:extLst>
                <a:ext uri="{FF2B5EF4-FFF2-40B4-BE49-F238E27FC236}">
                  <a16:creationId xmlns:a16="http://schemas.microsoft.com/office/drawing/2014/main" id="{801BE97A-351A-4DEC-9745-29D8AEBF582D}"/>
                </a:ext>
              </a:extLst>
            </p:cNvPr>
            <p:cNvSpPr>
              <a:spLocks noChangeShapeType="1"/>
            </p:cNvSpPr>
            <p:nvPr/>
          </p:nvSpPr>
          <p:spPr bwMode="auto">
            <a:xfrm flipH="1">
              <a:off x="4121150" y="4705350"/>
              <a:ext cx="266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5" name="Прямая соединительная линия 325">
              <a:extLst>
                <a:ext uri="{FF2B5EF4-FFF2-40B4-BE49-F238E27FC236}">
                  <a16:creationId xmlns:a16="http://schemas.microsoft.com/office/drawing/2014/main" id="{1CB7C8C1-37EC-46C9-B506-24843D3F6EE7}"/>
                </a:ext>
              </a:extLst>
            </p:cNvPr>
            <p:cNvSpPr>
              <a:spLocks noChangeShapeType="1"/>
            </p:cNvSpPr>
            <p:nvPr/>
          </p:nvSpPr>
          <p:spPr bwMode="auto">
            <a:xfrm flipH="1">
              <a:off x="3263900" y="4762500"/>
              <a:ext cx="266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6" name="Прямая соединительная линия 326">
              <a:extLst>
                <a:ext uri="{FF2B5EF4-FFF2-40B4-BE49-F238E27FC236}">
                  <a16:creationId xmlns:a16="http://schemas.microsoft.com/office/drawing/2014/main" id="{973AEE62-6B37-4F6F-8793-CB3A638D2D1A}"/>
                </a:ext>
              </a:extLst>
            </p:cNvPr>
            <p:cNvSpPr>
              <a:spLocks noChangeShapeType="1"/>
            </p:cNvSpPr>
            <p:nvPr/>
          </p:nvSpPr>
          <p:spPr bwMode="auto">
            <a:xfrm flipH="1">
              <a:off x="2454275" y="4762500"/>
              <a:ext cx="266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7" name="Прямая соединительная линия 327">
              <a:extLst>
                <a:ext uri="{FF2B5EF4-FFF2-40B4-BE49-F238E27FC236}">
                  <a16:creationId xmlns:a16="http://schemas.microsoft.com/office/drawing/2014/main" id="{408D98BB-FE3D-4F8A-B462-337D3E6A30F8}"/>
                </a:ext>
              </a:extLst>
            </p:cNvPr>
            <p:cNvSpPr>
              <a:spLocks noChangeShapeType="1"/>
            </p:cNvSpPr>
            <p:nvPr/>
          </p:nvSpPr>
          <p:spPr bwMode="auto">
            <a:xfrm flipH="1">
              <a:off x="1635125" y="4762500"/>
              <a:ext cx="266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8" name="Прямая соединительная линия 328">
              <a:extLst>
                <a:ext uri="{FF2B5EF4-FFF2-40B4-BE49-F238E27FC236}">
                  <a16:creationId xmlns:a16="http://schemas.microsoft.com/office/drawing/2014/main" id="{E4DBE2C5-D665-48CD-BBFA-42F0B942F163}"/>
                </a:ext>
              </a:extLst>
            </p:cNvPr>
            <p:cNvSpPr>
              <a:spLocks noChangeShapeType="1"/>
            </p:cNvSpPr>
            <p:nvPr/>
          </p:nvSpPr>
          <p:spPr bwMode="auto">
            <a:xfrm flipH="1">
              <a:off x="892175" y="4762500"/>
              <a:ext cx="266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9" name="Прямая соединительная линия 329">
              <a:extLst>
                <a:ext uri="{FF2B5EF4-FFF2-40B4-BE49-F238E27FC236}">
                  <a16:creationId xmlns:a16="http://schemas.microsoft.com/office/drawing/2014/main" id="{AEE048E7-FCC6-4358-9DD5-09C41F3E29A3}"/>
                </a:ext>
              </a:extLst>
            </p:cNvPr>
            <p:cNvSpPr>
              <a:spLocks noChangeShapeType="1"/>
            </p:cNvSpPr>
            <p:nvPr/>
          </p:nvSpPr>
          <p:spPr bwMode="auto">
            <a:xfrm flipH="1">
              <a:off x="301625" y="4762500"/>
              <a:ext cx="266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0" name="Прямая соединительная линия 330">
              <a:extLst>
                <a:ext uri="{FF2B5EF4-FFF2-40B4-BE49-F238E27FC236}">
                  <a16:creationId xmlns:a16="http://schemas.microsoft.com/office/drawing/2014/main" id="{F17F1FD0-F8D8-4949-A2B0-B6FCED562AB7}"/>
                </a:ext>
              </a:extLst>
            </p:cNvPr>
            <p:cNvSpPr>
              <a:spLocks noChangeShapeType="1"/>
            </p:cNvSpPr>
            <p:nvPr/>
          </p:nvSpPr>
          <p:spPr bwMode="auto">
            <a:xfrm flipV="1">
              <a:off x="254000" y="4352925"/>
              <a:ext cx="0" cy="2571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1" name="Прямая соединительная линия 331">
              <a:extLst>
                <a:ext uri="{FF2B5EF4-FFF2-40B4-BE49-F238E27FC236}">
                  <a16:creationId xmlns:a16="http://schemas.microsoft.com/office/drawing/2014/main" id="{D92F162C-9F9E-4426-974C-06825EA42A12}"/>
                </a:ext>
              </a:extLst>
            </p:cNvPr>
            <p:cNvSpPr>
              <a:spLocks noChangeShapeType="1"/>
            </p:cNvSpPr>
            <p:nvPr/>
          </p:nvSpPr>
          <p:spPr bwMode="auto">
            <a:xfrm flipV="1">
              <a:off x="254000" y="3752850"/>
              <a:ext cx="0" cy="2571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2" name="Прямая соединительная линия 332">
              <a:extLst>
                <a:ext uri="{FF2B5EF4-FFF2-40B4-BE49-F238E27FC236}">
                  <a16:creationId xmlns:a16="http://schemas.microsoft.com/office/drawing/2014/main" id="{0A57EEFA-3612-4962-AF20-FCF66B392BD1}"/>
                </a:ext>
              </a:extLst>
            </p:cNvPr>
            <p:cNvSpPr>
              <a:spLocks noChangeShapeType="1"/>
            </p:cNvSpPr>
            <p:nvPr/>
          </p:nvSpPr>
          <p:spPr bwMode="auto">
            <a:xfrm flipV="1">
              <a:off x="254000" y="3248025"/>
              <a:ext cx="0" cy="2571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3" name="Прямая соединительная линия 333">
              <a:extLst>
                <a:ext uri="{FF2B5EF4-FFF2-40B4-BE49-F238E27FC236}">
                  <a16:creationId xmlns:a16="http://schemas.microsoft.com/office/drawing/2014/main" id="{2D35746A-DD5C-40F2-94C7-27112D34ED9E}"/>
                </a:ext>
              </a:extLst>
            </p:cNvPr>
            <p:cNvSpPr>
              <a:spLocks noChangeShapeType="1"/>
            </p:cNvSpPr>
            <p:nvPr/>
          </p:nvSpPr>
          <p:spPr bwMode="auto">
            <a:xfrm flipV="1">
              <a:off x="254000" y="2781300"/>
              <a:ext cx="0" cy="2571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4" name="Прямая соединительная линия 334">
              <a:extLst>
                <a:ext uri="{FF2B5EF4-FFF2-40B4-BE49-F238E27FC236}">
                  <a16:creationId xmlns:a16="http://schemas.microsoft.com/office/drawing/2014/main" id="{DD19F0DC-7C35-43A5-9414-D280C18BA8BD}"/>
                </a:ext>
              </a:extLst>
            </p:cNvPr>
            <p:cNvSpPr>
              <a:spLocks noChangeShapeType="1"/>
            </p:cNvSpPr>
            <p:nvPr/>
          </p:nvSpPr>
          <p:spPr bwMode="auto">
            <a:xfrm flipV="1">
              <a:off x="301625" y="2409825"/>
              <a:ext cx="342900" cy="152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5" name="Прямая соединительная линия 335">
              <a:extLst>
                <a:ext uri="{FF2B5EF4-FFF2-40B4-BE49-F238E27FC236}">
                  <a16:creationId xmlns:a16="http://schemas.microsoft.com/office/drawing/2014/main" id="{89D9A918-ABC3-4167-846F-E44E6965DFDE}"/>
                </a:ext>
              </a:extLst>
            </p:cNvPr>
            <p:cNvSpPr>
              <a:spLocks noChangeShapeType="1"/>
            </p:cNvSpPr>
            <p:nvPr/>
          </p:nvSpPr>
          <p:spPr bwMode="auto">
            <a:xfrm flipV="1">
              <a:off x="873125" y="2143125"/>
              <a:ext cx="342900" cy="152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6" name="Прямая соединительная линия 336">
              <a:extLst>
                <a:ext uri="{FF2B5EF4-FFF2-40B4-BE49-F238E27FC236}">
                  <a16:creationId xmlns:a16="http://schemas.microsoft.com/office/drawing/2014/main" id="{2C271652-E675-4771-923F-603C5430D234}"/>
                </a:ext>
              </a:extLst>
            </p:cNvPr>
            <p:cNvSpPr>
              <a:spLocks noChangeShapeType="1"/>
            </p:cNvSpPr>
            <p:nvPr/>
          </p:nvSpPr>
          <p:spPr bwMode="auto">
            <a:xfrm>
              <a:off x="1387475" y="1409700"/>
              <a:ext cx="0" cy="2952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7" name="Прямая соединительная линия 337">
              <a:extLst>
                <a:ext uri="{FF2B5EF4-FFF2-40B4-BE49-F238E27FC236}">
                  <a16:creationId xmlns:a16="http://schemas.microsoft.com/office/drawing/2014/main" id="{E85625DB-9D87-4D53-8860-DC95465EB17C}"/>
                </a:ext>
              </a:extLst>
            </p:cNvPr>
            <p:cNvSpPr>
              <a:spLocks noChangeShapeType="1"/>
            </p:cNvSpPr>
            <p:nvPr/>
          </p:nvSpPr>
          <p:spPr bwMode="auto">
            <a:xfrm>
              <a:off x="1387475" y="1019175"/>
              <a:ext cx="0" cy="2095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8" name="Text Box 8">
              <a:extLst>
                <a:ext uri="{FF2B5EF4-FFF2-40B4-BE49-F238E27FC236}">
                  <a16:creationId xmlns:a16="http://schemas.microsoft.com/office/drawing/2014/main" id="{28A43198-37B9-4EA6-B74C-449D23A698EF}"/>
                </a:ext>
              </a:extLst>
            </p:cNvPr>
            <p:cNvSpPr txBox="1">
              <a:spLocks noChangeArrowheads="1"/>
            </p:cNvSpPr>
            <p:nvPr/>
          </p:nvSpPr>
          <p:spPr bwMode="auto">
            <a:xfrm>
              <a:off x="5418138" y="3929063"/>
              <a:ext cx="466725" cy="4349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ЭС</a:t>
              </a:r>
              <a:endParaRPr kumimoji="0" lang="ru-RU" altLang="ru-RU" sz="1800" b="0" i="0" u="none" strike="noStrike" cap="none" normalizeH="0" baseline="0">
                <a:ln>
                  <a:noFill/>
                </a:ln>
                <a:solidFill>
                  <a:schemeClr val="tx1"/>
                </a:solidFill>
                <a:effectLst/>
                <a:latin typeface="Arial" panose="020B0604020202020204" pitchFamily="34" charset="0"/>
              </a:endParaRPr>
            </a:p>
          </p:txBody>
        </p:sp>
      </p:grpSp>
      <p:sp>
        <p:nvSpPr>
          <p:cNvPr id="81" name="Rectangle 96">
            <a:extLst>
              <a:ext uri="{FF2B5EF4-FFF2-40B4-BE49-F238E27FC236}">
                <a16:creationId xmlns:a16="http://schemas.microsoft.com/office/drawing/2014/main" id="{B47AACB0-070F-4782-B61C-B270B06B58E7}"/>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5952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F9DB1D-F17D-4B5D-B07E-5823354A6745}"/>
              </a:ext>
            </a:extLst>
          </p:cNvPr>
          <p:cNvSpPr>
            <a:spLocks noGrp="1"/>
          </p:cNvSpPr>
          <p:nvPr>
            <p:ph type="title"/>
          </p:nvPr>
        </p:nvSpPr>
        <p:spPr>
          <a:xfrm>
            <a:off x="838200" y="365126"/>
            <a:ext cx="10515600" cy="618286"/>
          </a:xfrm>
        </p:spPr>
        <p:txBody>
          <a:bodyPr>
            <a:normAutofit/>
          </a:bodyPr>
          <a:lstStyle/>
          <a:p>
            <a:pPr algn="ct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ЭТАПЫ РАЗРАБОТКИ ЭКСПЕРТНЫХ СИСТЕМ</a:t>
            </a:r>
            <a:endParaRPr lang="ru-RU" sz="2400" dirty="0"/>
          </a:p>
        </p:txBody>
      </p:sp>
      <p:sp>
        <p:nvSpPr>
          <p:cNvPr id="3" name="Объект 2">
            <a:extLst>
              <a:ext uri="{FF2B5EF4-FFF2-40B4-BE49-F238E27FC236}">
                <a16:creationId xmlns:a16="http://schemas.microsoft.com/office/drawing/2014/main" id="{AA2E329B-138C-4B0D-B2F1-635B39E075C0}"/>
              </a:ext>
            </a:extLst>
          </p:cNvPr>
          <p:cNvSpPr>
            <a:spLocks noGrp="1"/>
          </p:cNvSpPr>
          <p:nvPr>
            <p:ph idx="1"/>
          </p:nvPr>
        </p:nvSpPr>
        <p:spPr>
          <a:xfrm>
            <a:off x="838200" y="983412"/>
            <a:ext cx="10515600" cy="5624422"/>
          </a:xfrm>
        </p:spPr>
        <p:txBody>
          <a:bodyPr>
            <a:normAutofit fontScale="77500" lnSpcReduction="20000"/>
          </a:bodyPr>
          <a:lstStyle/>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Calibri" panose="020F0502020204030204" pitchFamily="34" charset="0"/>
              </a:rPr>
              <a:t>Выбор проблемы;</a:t>
            </a:r>
            <a:endParaRPr lang="ru-RU" sz="1800" dirty="0">
              <a:effectLst/>
              <a:latin typeface="Calibri" panose="020F0502020204030204" pitchFamily="34" charset="0"/>
              <a:ea typeface="Times New Roman" panose="02020603050405020304" pitchFamily="18" charset="0"/>
            </a:endParaRPr>
          </a:p>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Calibri" panose="020F0502020204030204" pitchFamily="34" charset="0"/>
              </a:rPr>
              <a:t>Разработка прототипа проблемы:</a:t>
            </a:r>
            <a:endParaRPr lang="ru-RU" sz="1800" dirty="0">
              <a:effectLst/>
              <a:latin typeface="Calibri" panose="020F0502020204030204" pitchFamily="34" charset="0"/>
              <a:ea typeface="Times New Roman" panose="02020603050405020304" pitchFamily="18" charset="0"/>
            </a:endParaRPr>
          </a:p>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Calibri" panose="020F0502020204030204" pitchFamily="34" charset="0"/>
              </a:rPr>
              <a:t>Этап идентификации проблем – определяются задачи, которые подлежат решению, выявляются цели разработки, определяются эксперты и типы пользователей;</a:t>
            </a:r>
            <a:endParaRPr lang="ru-RU" sz="1800" dirty="0">
              <a:effectLst/>
              <a:latin typeface="Calibri" panose="020F0502020204030204" pitchFamily="34" charset="0"/>
              <a:ea typeface="Times New Roman" panose="02020603050405020304" pitchFamily="18" charset="0"/>
            </a:endParaRPr>
          </a:p>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Этап извлечения знаний – проводится содержательный анализ проблемной области, выявляются используемые понятия и их взаимосвязи, определяются методы решения задач;</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Этап структурирования знаний – выбираются ИС и определяются способы представления всех видов знаний, формализуются основные понятия, определяются способы интерпретации знаний, моделируется работа системы, оценивается адекватность целям системы зафиксированных понятий, методов решений, средств представления и манипулирования знаниями;</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Этап формализации – осуществляется наполнение экспертом базы знаний. В связи с тем, что основой ЭС являются знания, данный этап является наиболее важным и наиболее трудоемким этапом разработки ЭС. Процесс приобретения знаний разделяют на извлечение знаний из эксперта, организацию знаний, обеспечивающую эффективную работу системы, и представление знаний в виде, понятном ЭС. Процесс приобретения знаний осуществляется инженером по знаниям на основе анализа деятельности эксперта по решению реальных задач;</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Реализация ЭС – создается один или несколько прототипов ЭС, решающие требуемые задачи;</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Этап тестирования – производится оценка выбранного способа представления знаний в ЭС в целом [1];</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Calibri" panose="020F0502020204030204" pitchFamily="34" charset="0"/>
              </a:rPr>
              <a:t>Доработка прототипа до коммерческой версии;</a:t>
            </a:r>
            <a:endParaRPr lang="ru-RU" sz="1800" dirty="0">
              <a:effectLst/>
              <a:latin typeface="Calibri" panose="020F0502020204030204" pitchFamily="34" charset="0"/>
              <a:ea typeface="Times New Roman" panose="02020603050405020304" pitchFamily="18" charset="0"/>
            </a:endParaRPr>
          </a:p>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Calibri" panose="020F0502020204030204" pitchFamily="34" charset="0"/>
              </a:rPr>
              <a:t>Оценка ЭС (оценка работы, составление руководства пользователя);</a:t>
            </a:r>
            <a:endParaRPr lang="ru-RU" sz="1800" dirty="0">
              <a:effectLst/>
              <a:latin typeface="Calibri" panose="020F0502020204030204" pitchFamily="34" charset="0"/>
              <a:ea typeface="Times New Roman" panose="02020603050405020304" pitchFamily="18" charset="0"/>
            </a:endParaRPr>
          </a:p>
          <a:p>
            <a:pPr marL="342900" lvl="0" indent="-342900" algn="just">
              <a:lnSpc>
                <a:spcPct val="115000"/>
              </a:lnSpc>
              <a:buFont typeface="+mj-lt"/>
              <a:buAutoNum type="arabicPeriod"/>
            </a:pPr>
            <a:r>
              <a:rPr lang="ru-RU" sz="1800" dirty="0">
                <a:effectLst/>
                <a:latin typeface="Times New Roman" panose="02020603050405020304" pitchFamily="18" charset="0"/>
                <a:ea typeface="Times New Roman" panose="02020603050405020304" pitchFamily="18" charset="0"/>
                <a:cs typeface="Calibri" panose="020F0502020204030204" pitchFamily="34" charset="0"/>
              </a:rPr>
              <a:t>Стыковка и техническая поддержка.</a:t>
            </a:r>
            <a:endParaRPr lang="ru-RU" sz="1800" dirty="0">
              <a:effectLst/>
              <a:latin typeface="Calibri" panose="020F0502020204030204" pitchFamily="34" charset="0"/>
              <a:ea typeface="Times New Roman" panose="02020603050405020304" pitchFamily="18" charset="0"/>
            </a:endParaRPr>
          </a:p>
          <a:p>
            <a:pPr marL="0" indent="0">
              <a:buNone/>
            </a:pPr>
            <a:endParaRPr lang="ru-RU" dirty="0"/>
          </a:p>
        </p:txBody>
      </p:sp>
      <p:sp>
        <p:nvSpPr>
          <p:cNvPr id="4" name="Номер слайда 3">
            <a:extLst>
              <a:ext uri="{FF2B5EF4-FFF2-40B4-BE49-F238E27FC236}">
                <a16:creationId xmlns:a16="http://schemas.microsoft.com/office/drawing/2014/main" id="{4A278B2F-87E9-40EF-8999-2DAABEFB6936}"/>
              </a:ext>
            </a:extLst>
          </p:cNvPr>
          <p:cNvSpPr>
            <a:spLocks noGrp="1"/>
          </p:cNvSpPr>
          <p:nvPr>
            <p:ph type="sldNum" sz="quarter" idx="12"/>
          </p:nvPr>
        </p:nvSpPr>
        <p:spPr/>
        <p:txBody>
          <a:bodyPr/>
          <a:lstStyle/>
          <a:p>
            <a:fld id="{796F3D0D-A604-4817-A84B-039E833CEBC3}" type="slidenum">
              <a:rPr lang="ru-RU" smtClean="0"/>
              <a:t>17</a:t>
            </a:fld>
            <a:endParaRPr lang="ru-RU"/>
          </a:p>
        </p:txBody>
      </p:sp>
    </p:spTree>
    <p:extLst>
      <p:ext uri="{BB962C8B-B14F-4D97-AF65-F5344CB8AC3E}">
        <p14:creationId xmlns:p14="http://schemas.microsoft.com/office/powerpoint/2010/main" val="1482163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C9583D-83E2-44B8-BB1C-9230C8C839A6}"/>
              </a:ext>
            </a:extLst>
          </p:cNvPr>
          <p:cNvSpPr>
            <a:spLocks noGrp="1"/>
          </p:cNvSpPr>
          <p:nvPr>
            <p:ph type="title"/>
          </p:nvPr>
        </p:nvSpPr>
        <p:spPr>
          <a:xfrm>
            <a:off x="838200" y="365125"/>
            <a:ext cx="10515600" cy="506143"/>
          </a:xfrm>
        </p:spPr>
        <p:txBody>
          <a:bodyPr>
            <a:normAutofit/>
          </a:bodyPr>
          <a:lstStyle/>
          <a:p>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СРЕДСТВА РАЗРАБОТКИ ЭКСПЕРТНЫХ СИСТЕМ</a:t>
            </a:r>
            <a:endParaRPr lang="ru-RU" sz="2400" dirty="0"/>
          </a:p>
        </p:txBody>
      </p:sp>
      <p:sp>
        <p:nvSpPr>
          <p:cNvPr id="3" name="Объект 2">
            <a:extLst>
              <a:ext uri="{FF2B5EF4-FFF2-40B4-BE49-F238E27FC236}">
                <a16:creationId xmlns:a16="http://schemas.microsoft.com/office/drawing/2014/main" id="{998A03E6-6A33-4B56-AB54-B5FD67523508}"/>
              </a:ext>
            </a:extLst>
          </p:cNvPr>
          <p:cNvSpPr>
            <a:spLocks noGrp="1"/>
          </p:cNvSpPr>
          <p:nvPr>
            <p:ph idx="1"/>
          </p:nvPr>
        </p:nvSpPr>
        <p:spPr>
          <a:xfrm>
            <a:off x="838200" y="871268"/>
            <a:ext cx="10515600" cy="5305695"/>
          </a:xfrm>
        </p:spPr>
        <p:txBody>
          <a:bodyPr>
            <a:normAutofit fontScale="85000" lnSpcReduction="10000"/>
          </a:bodyPr>
          <a:lstStyle/>
          <a:p>
            <a:pPr marL="0" indent="0">
              <a:lnSpc>
                <a:spcPct val="170000"/>
              </a:lnSpc>
              <a:spcBef>
                <a:spcPts val="0"/>
              </a:spcBef>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Основными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средствами разработки экспертных систем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являются:</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70000"/>
              </a:lnSpc>
              <a:spcBef>
                <a:spcPts val="0"/>
              </a:spcBef>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 Языки программирования.</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70000"/>
              </a:lnSpc>
              <a:spcBef>
                <a:spcPts val="0"/>
              </a:spcBef>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 Среды программирования.</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70000"/>
              </a:lnSpc>
              <a:spcBef>
                <a:spcPts val="0"/>
              </a:spcBef>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3. Пустые экспертные системы (оболочки)</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180975">
              <a:lnSpc>
                <a:spcPct val="170000"/>
              </a:lnSpc>
              <a:spcBef>
                <a:spcPts val="0"/>
              </a:spcBef>
              <a:buNone/>
            </a:pP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Языки программирования</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делят на:</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180975">
              <a:lnSpc>
                <a:spcPct val="170000"/>
              </a:lnSpc>
              <a:spcBef>
                <a:spcPts val="0"/>
              </a:spcBef>
              <a:buFont typeface="Wingdings" panose="05000000000000000000" pitchFamily="2" charset="2"/>
              <a:buChar char="§"/>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Проблемно-ориентированные (Паскаль, с#,</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180975">
              <a:lnSpc>
                <a:spcPct val="170000"/>
              </a:lnSpc>
              <a:spcBef>
                <a:spcPts val="0"/>
              </a:spcBef>
              <a:buFont typeface="Wingdings" panose="05000000000000000000" pitchFamily="2" charset="2"/>
              <a:buChar char="§"/>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Языки символьной обработки, которые используются для прикладных областей искусственного интеллекта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LISP</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CLIPS</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Smalltalk</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ПРОЛОГ). Основным достоинством языков программирования является универсальность, а недостатками – сложность освоения и модернизации.</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180975" algn="just">
              <a:lnSpc>
                <a:spcPct val="170000"/>
              </a:lnSpc>
              <a:spcBef>
                <a:spcPts val="0"/>
              </a:spcBef>
              <a:buNone/>
            </a:pP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Среды программирования</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позволяют разработчику не программировать некоторые функции. Основным достоинством является упрощенность процедуры разработки системы, недостатком – сложность освоения и модернизации. (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ART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KEE</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ПИЭС, ЛОГОС)</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180975" algn="just">
              <a:lnSpc>
                <a:spcPct val="170000"/>
              </a:lnSpc>
              <a:spcBef>
                <a:spcPts val="0"/>
              </a:spcBef>
              <a:buNone/>
            </a:pP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Оболочки экспертных систем</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содержат реализацию одной или нескольких моделей представления знаний. Основным достоинством является простота реализации, недостатком – малая гибкость, трудность модернизации.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RU" dirty="0"/>
          </a:p>
        </p:txBody>
      </p:sp>
      <p:sp>
        <p:nvSpPr>
          <p:cNvPr id="4" name="Номер слайда 3">
            <a:extLst>
              <a:ext uri="{FF2B5EF4-FFF2-40B4-BE49-F238E27FC236}">
                <a16:creationId xmlns:a16="http://schemas.microsoft.com/office/drawing/2014/main" id="{B2B4F2FC-8C55-4437-AA8F-1230B18D429C}"/>
              </a:ext>
            </a:extLst>
          </p:cNvPr>
          <p:cNvSpPr>
            <a:spLocks noGrp="1"/>
          </p:cNvSpPr>
          <p:nvPr>
            <p:ph type="sldNum" sz="quarter" idx="12"/>
          </p:nvPr>
        </p:nvSpPr>
        <p:spPr/>
        <p:txBody>
          <a:bodyPr/>
          <a:lstStyle/>
          <a:p>
            <a:fld id="{796F3D0D-A604-4817-A84B-039E833CEBC3}" type="slidenum">
              <a:rPr lang="ru-RU" smtClean="0"/>
              <a:t>18</a:t>
            </a:fld>
            <a:endParaRPr lang="ru-RU"/>
          </a:p>
        </p:txBody>
      </p:sp>
    </p:spTree>
    <p:extLst>
      <p:ext uri="{BB962C8B-B14F-4D97-AF65-F5344CB8AC3E}">
        <p14:creationId xmlns:p14="http://schemas.microsoft.com/office/powerpoint/2010/main" val="2045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FB1C3A-6A25-4B3E-A455-245BE9EAF580}"/>
              </a:ext>
            </a:extLst>
          </p:cNvPr>
          <p:cNvSpPr>
            <a:spLocks noGrp="1"/>
          </p:cNvSpPr>
          <p:nvPr>
            <p:ph type="title"/>
          </p:nvPr>
        </p:nvSpPr>
        <p:spPr/>
        <p:txBody>
          <a:bodyPr/>
          <a:lstStyle/>
          <a:p>
            <a:r>
              <a:rPr lang="ru-RU" dirty="0"/>
              <a:t>Понятие</a:t>
            </a:r>
          </a:p>
        </p:txBody>
      </p:sp>
      <p:sp>
        <p:nvSpPr>
          <p:cNvPr id="3" name="Объект 2">
            <a:extLst>
              <a:ext uri="{FF2B5EF4-FFF2-40B4-BE49-F238E27FC236}">
                <a16:creationId xmlns:a16="http://schemas.microsoft.com/office/drawing/2014/main" id="{FFC7BA5C-51D1-40B7-8533-5A9A03EDC6D6}"/>
              </a:ext>
            </a:extLst>
          </p:cNvPr>
          <p:cNvSpPr>
            <a:spLocks noGrp="1"/>
          </p:cNvSpPr>
          <p:nvPr>
            <p:ph idx="1"/>
          </p:nvPr>
        </p:nvSpPr>
        <p:spPr/>
        <p:txBody>
          <a:bodyPr>
            <a:normAutofit/>
          </a:bodyPr>
          <a:lstStyle/>
          <a:p>
            <a:pPr marL="0" indent="0">
              <a:buNone/>
            </a:pPr>
            <a:r>
              <a:rPr lang="ru-RU" sz="2400" b="1" i="1" dirty="0">
                <a:effectLst/>
                <a:latin typeface="Times New Roman" panose="02020603050405020304" pitchFamily="18" charset="0"/>
                <a:ea typeface="Times New Roman" panose="02020603050405020304" pitchFamily="18" charset="0"/>
              </a:rPr>
              <a:t>Экспертная система</a:t>
            </a:r>
            <a:r>
              <a:rPr lang="ru-RU" sz="2400" dirty="0">
                <a:effectLst/>
                <a:latin typeface="Times New Roman" panose="02020603050405020304" pitchFamily="18" charset="0"/>
                <a:ea typeface="Times New Roman" panose="02020603050405020304" pitchFamily="18" charset="0"/>
              </a:rPr>
              <a:t> (ЭС) – это программный комплекс для ЭВМ, способный накапливать и обобщать знания и эмпирический опыт эксперта в какой-либо предметной области, а затем работать в качестве советчика при рядовом специалисте. При этом качество решений, рекомендуемых экспертной системой сопоставимо с качеством решений экспертов.</a:t>
            </a:r>
            <a:endParaRPr lang="ru-RU" sz="2400" dirty="0"/>
          </a:p>
        </p:txBody>
      </p:sp>
      <p:sp>
        <p:nvSpPr>
          <p:cNvPr id="4" name="Номер слайда 3">
            <a:extLst>
              <a:ext uri="{FF2B5EF4-FFF2-40B4-BE49-F238E27FC236}">
                <a16:creationId xmlns:a16="http://schemas.microsoft.com/office/drawing/2014/main" id="{4FF36B3A-18D3-4644-B7BF-FB00B4BE2EE1}"/>
              </a:ext>
            </a:extLst>
          </p:cNvPr>
          <p:cNvSpPr>
            <a:spLocks noGrp="1"/>
          </p:cNvSpPr>
          <p:nvPr>
            <p:ph type="sldNum" sz="quarter" idx="12"/>
          </p:nvPr>
        </p:nvSpPr>
        <p:spPr/>
        <p:txBody>
          <a:bodyPr/>
          <a:lstStyle/>
          <a:p>
            <a:fld id="{796F3D0D-A604-4817-A84B-039E833CEBC3}" type="slidenum">
              <a:rPr lang="ru-RU" smtClean="0"/>
              <a:t>2</a:t>
            </a:fld>
            <a:endParaRPr lang="ru-RU"/>
          </a:p>
        </p:txBody>
      </p:sp>
    </p:spTree>
    <p:extLst>
      <p:ext uri="{BB962C8B-B14F-4D97-AF65-F5344CB8AC3E}">
        <p14:creationId xmlns:p14="http://schemas.microsoft.com/office/powerpoint/2010/main" val="2916589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D5560C-443D-466C-B01E-F3590421165B}"/>
              </a:ext>
            </a:extLst>
          </p:cNvPr>
          <p:cNvSpPr>
            <a:spLocks noGrp="1"/>
          </p:cNvSpPr>
          <p:nvPr>
            <p:ph type="title"/>
          </p:nvPr>
        </p:nvSpPr>
        <p:spPr>
          <a:xfrm>
            <a:off x="674298" y="123586"/>
            <a:ext cx="10515600" cy="756308"/>
          </a:xfrm>
        </p:spPr>
        <p:txBody>
          <a:bodyPr>
            <a:normAutofit/>
          </a:bodyPr>
          <a:lstStyle/>
          <a:p>
            <a:pPr algn="ctr"/>
            <a:r>
              <a:rPr lang="ru-RU" sz="2400" b="1" dirty="0">
                <a:effectLst/>
                <a:latin typeface="Times New Roman" panose="02020603050405020304" pitchFamily="18" charset="0"/>
                <a:ea typeface="Times New Roman" panose="02020603050405020304" pitchFamily="18" charset="0"/>
              </a:rPr>
              <a:t>КЛАССИФИКАЦИЯ ЭКСПЕРТНЫХ СИСТЕМ</a:t>
            </a:r>
            <a:endParaRPr lang="ru-RU" sz="2400" dirty="0"/>
          </a:p>
        </p:txBody>
      </p:sp>
      <p:sp>
        <p:nvSpPr>
          <p:cNvPr id="6" name="Rectangle 4">
            <a:extLst>
              <a:ext uri="{FF2B5EF4-FFF2-40B4-BE49-F238E27FC236}">
                <a16:creationId xmlns:a16="http://schemas.microsoft.com/office/drawing/2014/main" id="{EFC09ABA-121C-48CB-A1A0-32C97F02E7E7}"/>
              </a:ext>
            </a:extLst>
          </p:cNvPr>
          <p:cNvSpPr>
            <a:spLocks noChangeArrowheads="1"/>
          </p:cNvSpPr>
          <p:nvPr/>
        </p:nvSpPr>
        <p:spPr bwMode="auto">
          <a:xfrm>
            <a:off x="2113472" y="16906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a:extLst>
              <a:ext uri="{FF2B5EF4-FFF2-40B4-BE49-F238E27FC236}">
                <a16:creationId xmlns:a16="http://schemas.microsoft.com/office/drawing/2014/main" id="{B462FC93-0477-4DE4-B662-8D476E9B4828}"/>
              </a:ext>
            </a:extLst>
          </p:cNvPr>
          <p:cNvGraphicFramePr>
            <a:graphicFrameLocks noChangeAspect="1"/>
          </p:cNvGraphicFramePr>
          <p:nvPr>
            <p:extLst>
              <p:ext uri="{D42A27DB-BD31-4B8C-83A1-F6EECF244321}">
                <p14:modId xmlns:p14="http://schemas.microsoft.com/office/powerpoint/2010/main" val="847387809"/>
              </p:ext>
            </p:extLst>
          </p:nvPr>
        </p:nvGraphicFramePr>
        <p:xfrm>
          <a:off x="674298" y="802258"/>
          <a:ext cx="10367513" cy="5667549"/>
        </p:xfrm>
        <a:graphic>
          <a:graphicData uri="http://schemas.openxmlformats.org/presentationml/2006/ole">
            <mc:AlternateContent xmlns:mc="http://schemas.openxmlformats.org/markup-compatibility/2006">
              <mc:Choice xmlns:v="urn:schemas-microsoft-com:vml" Requires="v">
                <p:oleObj r:id="rId2" imgW="10551795" imgH="6526911" progId="Visio.Drawing.11">
                  <p:embed/>
                </p:oleObj>
              </mc:Choice>
              <mc:Fallback>
                <p:oleObj r:id="rId2" imgW="10551795" imgH="6526911" progId="Visio.Drawing.11">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298" y="802258"/>
                        <a:ext cx="10367513" cy="5667549"/>
                      </a:xfrm>
                      <a:prstGeom prst="rect">
                        <a:avLst/>
                      </a:prstGeom>
                      <a:noFill/>
                    </p:spPr>
                  </p:pic>
                </p:oleObj>
              </mc:Fallback>
            </mc:AlternateContent>
          </a:graphicData>
        </a:graphic>
      </p:graphicFrame>
      <p:sp>
        <p:nvSpPr>
          <p:cNvPr id="8" name="Номер слайда 7">
            <a:extLst>
              <a:ext uri="{FF2B5EF4-FFF2-40B4-BE49-F238E27FC236}">
                <a16:creationId xmlns:a16="http://schemas.microsoft.com/office/drawing/2014/main" id="{8623E52E-47AF-48DE-AFE6-498190A43C2D}"/>
              </a:ext>
            </a:extLst>
          </p:cNvPr>
          <p:cNvSpPr>
            <a:spLocks noGrp="1"/>
          </p:cNvSpPr>
          <p:nvPr>
            <p:ph type="sldNum" sz="quarter" idx="12"/>
          </p:nvPr>
        </p:nvSpPr>
        <p:spPr/>
        <p:txBody>
          <a:bodyPr/>
          <a:lstStyle/>
          <a:p>
            <a:fld id="{796F3D0D-A604-4817-A84B-039E833CEBC3}" type="slidenum">
              <a:rPr lang="ru-RU" smtClean="0"/>
              <a:t>3</a:t>
            </a:fld>
            <a:endParaRPr lang="ru-RU"/>
          </a:p>
        </p:txBody>
      </p:sp>
    </p:spTree>
    <p:extLst>
      <p:ext uri="{BB962C8B-B14F-4D97-AF65-F5344CB8AC3E}">
        <p14:creationId xmlns:p14="http://schemas.microsoft.com/office/powerpoint/2010/main" val="197019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865404-CC14-48CF-B9F4-18FC731C7014}"/>
              </a:ext>
            </a:extLst>
          </p:cNvPr>
          <p:cNvSpPr>
            <a:spLocks noGrp="1"/>
          </p:cNvSpPr>
          <p:nvPr>
            <p:ph type="title"/>
          </p:nvPr>
        </p:nvSpPr>
        <p:spPr>
          <a:xfrm>
            <a:off x="838200" y="255437"/>
            <a:ext cx="10515600" cy="851200"/>
          </a:xfrm>
        </p:spPr>
        <p:txBody>
          <a:bodyPr>
            <a:normAutofit/>
          </a:bodyPr>
          <a:lstStyle/>
          <a:p>
            <a:pPr algn="ctr"/>
            <a:r>
              <a:rPr lang="ru-RU" sz="2400" b="1" dirty="0">
                <a:effectLst/>
                <a:latin typeface="Times New Roman" panose="02020603050405020304" pitchFamily="18" charset="0"/>
                <a:ea typeface="Times New Roman" panose="02020603050405020304" pitchFamily="18" charset="0"/>
              </a:rPr>
              <a:t>КЛАССИФИКАЦИЯ ЭКСПЕРТНЫХ СИСТЕМ</a:t>
            </a:r>
            <a:endParaRPr lang="ru-RU" sz="2400" dirty="0"/>
          </a:p>
        </p:txBody>
      </p:sp>
      <p:sp>
        <p:nvSpPr>
          <p:cNvPr id="3" name="Объект 2">
            <a:extLst>
              <a:ext uri="{FF2B5EF4-FFF2-40B4-BE49-F238E27FC236}">
                <a16:creationId xmlns:a16="http://schemas.microsoft.com/office/drawing/2014/main" id="{3C3C9CC9-6705-4D6B-949B-3E2A0562D11A}"/>
              </a:ext>
            </a:extLst>
          </p:cNvPr>
          <p:cNvSpPr>
            <a:spLocks noGrp="1"/>
          </p:cNvSpPr>
          <p:nvPr>
            <p:ph idx="1"/>
          </p:nvPr>
        </p:nvSpPr>
        <p:spPr>
          <a:xfrm>
            <a:off x="406879" y="928477"/>
            <a:ext cx="10515600" cy="5674086"/>
          </a:xfrm>
        </p:spPr>
        <p:txBody>
          <a:bodyPr>
            <a:normAutofit fontScale="77500" lnSpcReduction="20000"/>
          </a:bodyPr>
          <a:lstStyle/>
          <a:p>
            <a:pPr marL="514350" indent="-285750" algn="just">
              <a:lnSpc>
                <a:spcPct val="150000"/>
              </a:lnSpc>
              <a:buFont typeface="Wingdings" panose="05000000000000000000" pitchFamily="2" charset="2"/>
              <a:buChar char="Ø"/>
            </a:pPr>
            <a:r>
              <a:rPr lang="ru-RU" sz="1800" b="1" dirty="0">
                <a:effectLst/>
                <a:latin typeface="Times New Roman" panose="02020603050405020304" pitchFamily="18" charset="0"/>
                <a:ea typeface="Times New Roman" panose="02020603050405020304" pitchFamily="18" charset="0"/>
              </a:rPr>
              <a:t>По </a:t>
            </a:r>
            <a:r>
              <a:rPr lang="ru-RU" sz="1800" b="1" i="1" dirty="0">
                <a:effectLst/>
                <a:latin typeface="Times New Roman" panose="02020603050405020304" pitchFamily="18" charset="0"/>
                <a:ea typeface="Times New Roman" panose="02020603050405020304" pitchFamily="18" charset="0"/>
              </a:rPr>
              <a:t>характеру решаемых задач</a:t>
            </a:r>
            <a:r>
              <a:rPr lang="ru-RU" sz="1800" b="1" dirty="0">
                <a:effectLst/>
                <a:latin typeface="Times New Roman" panose="02020603050405020304" pitchFamily="18" charset="0"/>
                <a:ea typeface="Times New Roman" panose="02020603050405020304" pitchFamily="18" charset="0"/>
              </a:rPr>
              <a:t> различают</a:t>
            </a:r>
          </a:p>
          <a:p>
            <a:pPr indent="0" algn="just">
              <a:lnSpc>
                <a:spcPct val="150000"/>
              </a:lnSpc>
              <a:buNone/>
            </a:pPr>
            <a:r>
              <a:rPr lang="ru-RU" sz="1800" dirty="0">
                <a:effectLst/>
                <a:latin typeface="Times New Roman" panose="02020603050405020304" pitchFamily="18" charset="0"/>
                <a:ea typeface="Times New Roman" panose="02020603050405020304" pitchFamily="18" charset="0"/>
              </a:rPr>
              <a:t>– </a:t>
            </a:r>
            <a:r>
              <a:rPr lang="ru-RU" sz="1800" i="1" dirty="0">
                <a:effectLst/>
                <a:latin typeface="Times New Roman" panose="02020603050405020304" pitchFamily="18" charset="0"/>
                <a:ea typeface="Times New Roman" panose="02020603050405020304" pitchFamily="18" charset="0"/>
              </a:rPr>
              <a:t>ЭС интерпретации</a:t>
            </a:r>
            <a:r>
              <a:rPr lang="ru-RU" sz="1800" dirty="0">
                <a:effectLst/>
                <a:latin typeface="Times New Roman" panose="02020603050405020304" pitchFamily="18" charset="0"/>
                <a:ea typeface="Times New Roman" panose="02020603050405020304" pitchFamily="18" charset="0"/>
              </a:rPr>
              <a:t> (анализа) данных. Под интерпретацией понимается процесс определения смысла данных, результаты которого должны быть согласованными и корректными. В химической технологии к задачам интерпретации данных относят задачи описания ситуации по информации, выдаваемой датчиками. Правильная интерпретация данных позволяет избежать аварийных ситуаций;</a:t>
            </a:r>
          </a:p>
          <a:p>
            <a:pPr indent="0" algn="just">
              <a:lnSpc>
                <a:spcPct val="150000"/>
              </a:lnSpc>
              <a:buNone/>
            </a:pPr>
            <a:r>
              <a:rPr lang="ru-RU" sz="1800" dirty="0">
                <a:effectLst/>
                <a:latin typeface="Times New Roman" panose="02020603050405020304" pitchFamily="18" charset="0"/>
                <a:ea typeface="Times New Roman" panose="02020603050405020304" pitchFamily="18" charset="0"/>
              </a:rPr>
              <a:t>– </a:t>
            </a:r>
            <a:r>
              <a:rPr lang="ru-RU" sz="1800" i="1" dirty="0">
                <a:effectLst/>
                <a:latin typeface="Times New Roman" panose="02020603050405020304" pitchFamily="18" charset="0"/>
                <a:ea typeface="Times New Roman" panose="02020603050405020304" pitchFamily="18" charset="0"/>
              </a:rPr>
              <a:t>ЭС диагностики.</a:t>
            </a:r>
            <a:r>
              <a:rPr lang="ru-RU" sz="1800" dirty="0">
                <a:effectLst/>
                <a:latin typeface="Times New Roman" panose="02020603050405020304" pitchFamily="18" charset="0"/>
                <a:ea typeface="Times New Roman" panose="02020603050405020304" pitchFamily="18" charset="0"/>
              </a:rPr>
              <a:t> Под диагностикой понимается процесс соотнесения объекта с некоторым классом объектов и/или обнаружения неисправностей (неполадок, отклонений, нарушений) в некоторой системе, то есть диагностирование заключается в определении возможных причин неправильного функционирования (отклонений) и отказов технической системы по результатам наблюдений. ЭС диагностики нашли широкое применение для диагностики отказов и решения широкого круга задач эксплуатационной надежности в химической технологии </a:t>
            </a:r>
          </a:p>
          <a:p>
            <a:pPr indent="0" algn="just">
              <a:lnSpc>
                <a:spcPct val="150000"/>
              </a:lnSpc>
              <a:buNone/>
            </a:pPr>
            <a:r>
              <a:rPr lang="ru-RU" sz="1800" dirty="0">
                <a:effectLst/>
                <a:latin typeface="Times New Roman" panose="02020603050405020304" pitchFamily="18" charset="0"/>
                <a:ea typeface="Times New Roman" panose="02020603050405020304" pitchFamily="18" charset="0"/>
              </a:rPr>
              <a:t>– </a:t>
            </a:r>
            <a:r>
              <a:rPr lang="ru-RU" sz="1800" i="1" dirty="0">
                <a:effectLst/>
                <a:latin typeface="Times New Roman" panose="02020603050405020304" pitchFamily="18" charset="0"/>
                <a:ea typeface="Times New Roman" panose="02020603050405020304" pitchFamily="18" charset="0"/>
              </a:rPr>
              <a:t>ЭС мониторинга</a:t>
            </a:r>
            <a:r>
              <a:rPr lang="ru-RU" sz="1800" dirty="0">
                <a:effectLst/>
                <a:latin typeface="Times New Roman" panose="02020603050405020304" pitchFamily="18" charset="0"/>
                <a:ea typeface="Times New Roman" panose="02020603050405020304" pitchFamily="18" charset="0"/>
              </a:rPr>
              <a:t> состояния системы (объекта). Основная задача мониторинга – непрерывная интерпретация данных в реальном масштабе времени и сигнализация о выходе тех или иных параметров за допустимые пределы. Главными проблемами в системах мониторинга являются  возможность пропуска тревожной ситуации и инверсная задача ложного срабатывания. Сложностью этих проблем являются размытость симптомов тревожных ситуаций и необходимость учета временного фактора. Поэтому для представления знаний в таких системах перспективно использовать модели на основе нечеткой логики. Примерами таких экспертных систем служат ЭС контроля аварийных датчиков на промышленных предприятиях и других потенциально опасных объектах. </a:t>
            </a:r>
          </a:p>
          <a:p>
            <a:pPr indent="0" algn="just">
              <a:lnSpc>
                <a:spcPct val="150000"/>
              </a:lnSpc>
              <a:buNone/>
            </a:pPr>
            <a:r>
              <a:rPr lang="ru-RU" sz="1800" dirty="0">
                <a:effectLst/>
                <a:latin typeface="Times New Roman" panose="02020603050405020304" pitchFamily="18" charset="0"/>
                <a:ea typeface="Times New Roman" panose="02020603050405020304" pitchFamily="18" charset="0"/>
              </a:rPr>
              <a:t>– </a:t>
            </a:r>
            <a:r>
              <a:rPr lang="ru-RU" sz="1800" i="1" dirty="0">
                <a:effectLst/>
                <a:latin typeface="Times New Roman" panose="02020603050405020304" pitchFamily="18" charset="0"/>
                <a:ea typeface="Times New Roman" panose="02020603050405020304" pitchFamily="18" charset="0"/>
              </a:rPr>
              <a:t>ЭС прогнозирования</a:t>
            </a:r>
            <a:r>
              <a:rPr lang="ru-RU" sz="1800" dirty="0">
                <a:effectLst/>
                <a:latin typeface="Times New Roman" panose="02020603050405020304" pitchFamily="18" charset="0"/>
                <a:ea typeface="Times New Roman" panose="02020603050405020304" pitchFamily="18" charset="0"/>
              </a:rPr>
              <a:t> предназначены для предсказания последствий некоторых событий или явлений на основании анализа имеющихся данных. Прогнозирующие системы логически выводят вероятные последствия из заданных ситуаций. </a:t>
            </a:r>
          </a:p>
          <a:p>
            <a:pPr indent="0" algn="just">
              <a:lnSpc>
                <a:spcPct val="150000"/>
              </a:lnSpc>
              <a:buNone/>
            </a:pPr>
            <a:endParaRPr lang="ru-RU" sz="1800" dirty="0">
              <a:effectLst/>
              <a:latin typeface="Times New Roman" panose="02020603050405020304" pitchFamily="18" charset="0"/>
              <a:ea typeface="Times New Roman" panose="02020603050405020304" pitchFamily="18" charset="0"/>
            </a:endParaRPr>
          </a:p>
          <a:p>
            <a:pPr indent="0" algn="just">
              <a:lnSpc>
                <a:spcPct val="150000"/>
              </a:lnSpc>
              <a:buNone/>
            </a:pPr>
            <a:endParaRPr lang="ru-RU" sz="1800" dirty="0">
              <a:effectLst/>
              <a:latin typeface="Times New Roman" panose="02020603050405020304" pitchFamily="18" charset="0"/>
              <a:ea typeface="Times New Roman" panose="02020603050405020304" pitchFamily="18" charset="0"/>
            </a:endParaRPr>
          </a:p>
          <a:p>
            <a:pPr indent="0" algn="just">
              <a:lnSpc>
                <a:spcPct val="150000"/>
              </a:lnSpc>
              <a:buNone/>
            </a:pPr>
            <a:endParaRPr lang="ru-RU" sz="1800" dirty="0">
              <a:effectLst/>
              <a:latin typeface="Times New Roman" panose="02020603050405020304" pitchFamily="18" charset="0"/>
              <a:ea typeface="Times New Roman" panose="02020603050405020304" pitchFamily="18" charset="0"/>
            </a:endParaRPr>
          </a:p>
          <a:p>
            <a:pPr indent="0" algn="just">
              <a:lnSpc>
                <a:spcPct val="150000"/>
              </a:lnSpc>
              <a:buNone/>
            </a:pPr>
            <a:endParaRPr lang="ru-RU" sz="1800" dirty="0">
              <a:effectLst/>
              <a:latin typeface="Times New Roman" panose="02020603050405020304" pitchFamily="18" charset="0"/>
              <a:ea typeface="Times New Roman" panose="02020603050405020304" pitchFamily="18" charset="0"/>
            </a:endParaRPr>
          </a:p>
          <a:p>
            <a:pPr indent="0" algn="just">
              <a:lnSpc>
                <a:spcPct val="150000"/>
              </a:lnSpc>
              <a:buNone/>
            </a:pPr>
            <a:endParaRPr lang="ru-RU" sz="18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12004831-ED19-4B8D-A7E3-240E6036F542}"/>
              </a:ext>
            </a:extLst>
          </p:cNvPr>
          <p:cNvSpPr>
            <a:spLocks noGrp="1"/>
          </p:cNvSpPr>
          <p:nvPr>
            <p:ph type="sldNum" sz="quarter" idx="12"/>
          </p:nvPr>
        </p:nvSpPr>
        <p:spPr/>
        <p:txBody>
          <a:bodyPr/>
          <a:lstStyle/>
          <a:p>
            <a:fld id="{796F3D0D-A604-4817-A84B-039E833CEBC3}" type="slidenum">
              <a:rPr lang="ru-RU" smtClean="0"/>
              <a:t>4</a:t>
            </a:fld>
            <a:endParaRPr lang="ru-RU"/>
          </a:p>
        </p:txBody>
      </p:sp>
    </p:spTree>
    <p:extLst>
      <p:ext uri="{BB962C8B-B14F-4D97-AF65-F5344CB8AC3E}">
        <p14:creationId xmlns:p14="http://schemas.microsoft.com/office/powerpoint/2010/main" val="9378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E0BE04-5BD7-4972-A3FC-CEA05E32A0FD}"/>
              </a:ext>
            </a:extLst>
          </p:cNvPr>
          <p:cNvSpPr>
            <a:spLocks noGrp="1"/>
          </p:cNvSpPr>
          <p:nvPr>
            <p:ph type="title"/>
          </p:nvPr>
        </p:nvSpPr>
        <p:spPr>
          <a:xfrm>
            <a:off x="838200" y="365125"/>
            <a:ext cx="10515600" cy="678671"/>
          </a:xfrm>
        </p:spPr>
        <p:txBody>
          <a:bodyPr>
            <a:normAutofit/>
          </a:bodyPr>
          <a:lstStyle/>
          <a:p>
            <a:pPr algn="ctr"/>
            <a:r>
              <a:rPr lang="ru-RU" sz="2400" b="1" dirty="0">
                <a:effectLst/>
                <a:latin typeface="Times New Roman" panose="02020603050405020304" pitchFamily="18" charset="0"/>
                <a:ea typeface="Times New Roman" panose="02020603050405020304" pitchFamily="18" charset="0"/>
              </a:rPr>
              <a:t>КЛАССИФИКАЦИЯ ЭКСПЕРТНЫХ СИСТЕМ</a:t>
            </a:r>
            <a:endParaRPr lang="ru-RU" sz="2400" dirty="0"/>
          </a:p>
        </p:txBody>
      </p:sp>
      <p:sp>
        <p:nvSpPr>
          <p:cNvPr id="3" name="Объект 2">
            <a:extLst>
              <a:ext uri="{FF2B5EF4-FFF2-40B4-BE49-F238E27FC236}">
                <a16:creationId xmlns:a16="http://schemas.microsoft.com/office/drawing/2014/main" id="{EAC9D103-7E1A-4CE7-9557-3CE853DEA91F}"/>
              </a:ext>
            </a:extLst>
          </p:cNvPr>
          <p:cNvSpPr>
            <a:spLocks noGrp="1"/>
          </p:cNvSpPr>
          <p:nvPr>
            <p:ph idx="1"/>
          </p:nvPr>
        </p:nvSpPr>
        <p:spPr>
          <a:xfrm>
            <a:off x="588034" y="1146954"/>
            <a:ext cx="10515600" cy="4351338"/>
          </a:xfrm>
        </p:spPr>
        <p:txBody>
          <a:bodyPr>
            <a:normAutofit lnSpcReduction="10000"/>
          </a:bodyPr>
          <a:lstStyle/>
          <a:p>
            <a:pPr marL="0" indent="0">
              <a:lnSpc>
                <a:spcPct val="130000"/>
              </a:lnSpc>
              <a:buNone/>
            </a:pPr>
            <a:r>
              <a:rPr lang="ru-RU" sz="1400" dirty="0">
                <a:effectLst/>
                <a:latin typeface="Times New Roman" panose="02020603050405020304" pitchFamily="18" charset="0"/>
                <a:ea typeface="Times New Roman" panose="02020603050405020304" pitchFamily="18" charset="0"/>
              </a:rPr>
              <a:t>– </a:t>
            </a:r>
            <a:r>
              <a:rPr lang="ru-RU" sz="1400" i="1" dirty="0">
                <a:effectLst/>
                <a:latin typeface="Times New Roman" panose="02020603050405020304" pitchFamily="18" charset="0"/>
                <a:ea typeface="Times New Roman" panose="02020603050405020304" pitchFamily="18" charset="0"/>
              </a:rPr>
              <a:t>ЭС планирования.</a:t>
            </a:r>
            <a:r>
              <a:rPr lang="ru-RU" sz="1400" dirty="0">
                <a:effectLst/>
                <a:latin typeface="Times New Roman" panose="02020603050405020304" pitchFamily="18" charset="0"/>
                <a:ea typeface="Times New Roman" panose="02020603050405020304" pitchFamily="18" charset="0"/>
              </a:rPr>
              <a:t> Под планированием понимается нахождение планов действий, относящихся к объектам, способным выполнять некоторые функции. В таких ЭС используются модели поведения (функционирования) реальных объектов с целью логического вывода последствий планируемой деятельности. Для решения задач производственного планирования разработаны: ЭС планирования производственных заказов, планирования эксперимента, планирования поведения робота и т.п. В химической технологии – это ЭС планирования переключений в системах блокировки технологических установок, планирования операций при пуске и останове, составления расписания выпуска </a:t>
            </a:r>
            <a:r>
              <a:rPr lang="ru-RU" sz="1400" dirty="0" err="1">
                <a:effectLst/>
                <a:latin typeface="Times New Roman" panose="02020603050405020304" pitchFamily="18" charset="0"/>
                <a:ea typeface="Times New Roman" panose="02020603050405020304" pitchFamily="18" charset="0"/>
              </a:rPr>
              <a:t>многоассортиментной</a:t>
            </a:r>
            <a:r>
              <a:rPr lang="ru-RU" sz="1400" dirty="0">
                <a:effectLst/>
                <a:latin typeface="Times New Roman" panose="02020603050405020304" pitchFamily="18" charset="0"/>
                <a:ea typeface="Times New Roman" panose="02020603050405020304" pitchFamily="18" charset="0"/>
              </a:rPr>
              <a:t> продукции и другие. </a:t>
            </a:r>
          </a:p>
          <a:p>
            <a:pPr marL="0" indent="0">
              <a:lnSpc>
                <a:spcPct val="130000"/>
              </a:lnSpc>
              <a:buNone/>
            </a:pPr>
            <a:r>
              <a:rPr lang="ru-RU" sz="1400" dirty="0">
                <a:effectLst/>
                <a:latin typeface="Times New Roman" panose="02020603050405020304" pitchFamily="18" charset="0"/>
                <a:ea typeface="Times New Roman" panose="02020603050405020304" pitchFamily="18" charset="0"/>
              </a:rPr>
              <a:t>– </a:t>
            </a:r>
            <a:r>
              <a:rPr lang="ru-RU" sz="1400" i="1" dirty="0">
                <a:effectLst/>
                <a:latin typeface="Times New Roman" panose="02020603050405020304" pitchFamily="18" charset="0"/>
                <a:ea typeface="Times New Roman" panose="02020603050405020304" pitchFamily="18" charset="0"/>
              </a:rPr>
              <a:t>ЭС проектирования</a:t>
            </a:r>
            <a:r>
              <a:rPr lang="ru-RU" sz="1400" dirty="0">
                <a:effectLst/>
                <a:latin typeface="Times New Roman" panose="02020603050405020304" pitchFamily="18" charset="0"/>
                <a:ea typeface="Times New Roman" panose="02020603050405020304" pitchFamily="18" charset="0"/>
              </a:rPr>
              <a:t> предназначены для разработки структуры или конфигурации технического объекта (системы) при заданных ограничениях на характеристики и условия функционирования. </a:t>
            </a:r>
            <a:r>
              <a:rPr lang="ru-RU" sz="1400" dirty="0">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В химической технологии ЭС проектирования могут использоваться для выбора оборудования для реализации технологических процессов (задача о назначении), при решении задач структурно-параметрического синтеза ХТС, для решения задач оптимального размещения оборудования и трассировки трубопроводов; технико-экономического обоснования создания ресурсосберегающих и экологически чистых химических производств и других.</a:t>
            </a:r>
          </a:p>
          <a:p>
            <a:pPr marL="0" indent="0">
              <a:lnSpc>
                <a:spcPct val="130000"/>
              </a:lnSpc>
              <a:buNone/>
            </a:pPr>
            <a:r>
              <a:rPr lang="ru-RU" sz="1400" dirty="0">
                <a:effectLst/>
                <a:latin typeface="Times New Roman" panose="02020603050405020304" pitchFamily="18" charset="0"/>
                <a:ea typeface="Times New Roman" panose="02020603050405020304" pitchFamily="18" charset="0"/>
              </a:rPr>
              <a:t>– </a:t>
            </a:r>
            <a:r>
              <a:rPr lang="ru-RU" sz="1400" i="1" dirty="0">
                <a:effectLst/>
                <a:latin typeface="Times New Roman" panose="02020603050405020304" pitchFamily="18" charset="0"/>
                <a:ea typeface="Times New Roman" panose="02020603050405020304" pitchFamily="18" charset="0"/>
              </a:rPr>
              <a:t>ЭС поддержки принятия решений</a:t>
            </a:r>
            <a:r>
              <a:rPr lang="ru-RU" sz="1400" dirty="0">
                <a:effectLst/>
                <a:latin typeface="Times New Roman" panose="02020603050405020304" pitchFamily="18" charset="0"/>
                <a:ea typeface="Times New Roman" panose="02020603050405020304" pitchFamily="18" charset="0"/>
              </a:rPr>
              <a:t>. Эти системы предназначены для обеспечения лиц, принимающих решения, необходимой информацией и рекомендациями, облегчающими процесс принятия решений. Эти системы помогают специалистам выбрать и/или сформировать нужную альтернативу из множества альтернатив при принятии решений, связанных с проектированием, планированием и функционированием производства</a:t>
            </a:r>
            <a:endParaRPr lang="ru-RU" sz="1400" dirty="0"/>
          </a:p>
        </p:txBody>
      </p:sp>
      <p:sp>
        <p:nvSpPr>
          <p:cNvPr id="4" name="Номер слайда 3">
            <a:extLst>
              <a:ext uri="{FF2B5EF4-FFF2-40B4-BE49-F238E27FC236}">
                <a16:creationId xmlns:a16="http://schemas.microsoft.com/office/drawing/2014/main" id="{E5B55E28-75FA-4D17-A32E-121744E9883E}"/>
              </a:ext>
            </a:extLst>
          </p:cNvPr>
          <p:cNvSpPr>
            <a:spLocks noGrp="1"/>
          </p:cNvSpPr>
          <p:nvPr>
            <p:ph type="sldNum" sz="quarter" idx="12"/>
          </p:nvPr>
        </p:nvSpPr>
        <p:spPr/>
        <p:txBody>
          <a:bodyPr/>
          <a:lstStyle/>
          <a:p>
            <a:fld id="{796F3D0D-A604-4817-A84B-039E833CEBC3}" type="slidenum">
              <a:rPr lang="ru-RU" smtClean="0"/>
              <a:t>5</a:t>
            </a:fld>
            <a:endParaRPr lang="ru-RU"/>
          </a:p>
        </p:txBody>
      </p:sp>
    </p:spTree>
    <p:extLst>
      <p:ext uri="{BB962C8B-B14F-4D97-AF65-F5344CB8AC3E}">
        <p14:creationId xmlns:p14="http://schemas.microsoft.com/office/powerpoint/2010/main" val="1799653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C9719A-F78A-4B17-BF1F-AAD197C6356E}"/>
              </a:ext>
            </a:extLst>
          </p:cNvPr>
          <p:cNvSpPr>
            <a:spLocks noGrp="1"/>
          </p:cNvSpPr>
          <p:nvPr>
            <p:ph type="title"/>
          </p:nvPr>
        </p:nvSpPr>
        <p:spPr>
          <a:xfrm>
            <a:off x="838200" y="365126"/>
            <a:ext cx="10515600" cy="566528"/>
          </a:xfrm>
        </p:spPr>
        <p:txBody>
          <a:bodyPr>
            <a:normAutofit/>
          </a:bodyPr>
          <a:lstStyle/>
          <a:p>
            <a:pPr algn="ctr"/>
            <a:r>
              <a:rPr lang="ru-RU" sz="2400" b="1" dirty="0">
                <a:effectLst/>
                <a:latin typeface="Times New Roman" panose="02020603050405020304" pitchFamily="18" charset="0"/>
                <a:ea typeface="Times New Roman" panose="02020603050405020304" pitchFamily="18" charset="0"/>
              </a:rPr>
              <a:t>КЛАССИФИКАЦИЯ ЭКСПЕРТНЫХ СИСТЕМ</a:t>
            </a:r>
            <a:endParaRPr lang="ru-RU" sz="2400" dirty="0"/>
          </a:p>
        </p:txBody>
      </p:sp>
      <p:sp>
        <p:nvSpPr>
          <p:cNvPr id="3" name="Объект 2">
            <a:extLst>
              <a:ext uri="{FF2B5EF4-FFF2-40B4-BE49-F238E27FC236}">
                <a16:creationId xmlns:a16="http://schemas.microsoft.com/office/drawing/2014/main" id="{6BC4C46F-4F63-4FB7-B822-5D4462DF4507}"/>
              </a:ext>
            </a:extLst>
          </p:cNvPr>
          <p:cNvSpPr>
            <a:spLocks noGrp="1"/>
          </p:cNvSpPr>
          <p:nvPr>
            <p:ph idx="1"/>
          </p:nvPr>
        </p:nvSpPr>
        <p:spPr>
          <a:xfrm>
            <a:off x="838200" y="1043796"/>
            <a:ext cx="10515600" cy="5133167"/>
          </a:xfrm>
        </p:spPr>
        <p:txBody>
          <a:bodyPr>
            <a:normAutofit fontScale="92500"/>
          </a:bodyPr>
          <a:lstStyle/>
          <a:p>
            <a:pPr marL="0" indent="0">
              <a:lnSpc>
                <a:spcPct val="130000"/>
              </a:lnSpc>
              <a:buNone/>
            </a:pPr>
            <a:r>
              <a:rPr lang="ru-RU" sz="1800" dirty="0">
                <a:effectLst/>
                <a:latin typeface="Times New Roman" panose="02020603050405020304" pitchFamily="18" charset="0"/>
                <a:ea typeface="Times New Roman" panose="02020603050405020304" pitchFamily="18" charset="0"/>
              </a:rPr>
              <a:t>– </a:t>
            </a:r>
            <a:r>
              <a:rPr lang="ru-RU" sz="1500" i="1" dirty="0">
                <a:effectLst/>
                <a:latin typeface="Times New Roman" panose="02020603050405020304" pitchFamily="18" charset="0"/>
                <a:ea typeface="Times New Roman" panose="02020603050405020304" pitchFamily="18" charset="0"/>
              </a:rPr>
              <a:t>ЭС управления </a:t>
            </a:r>
            <a:r>
              <a:rPr lang="ru-RU" sz="1500" dirty="0">
                <a:effectLst/>
                <a:latin typeface="Times New Roman" panose="02020603050405020304" pitchFamily="18" charset="0"/>
                <a:ea typeface="Times New Roman" panose="02020603050405020304" pitchFamily="18" charset="0"/>
              </a:rPr>
              <a:t>сложными динамическими объектами и системами. Позволяют осуществлять управление сложными техническими и технологическими системами в режиме реального времени в соответствии с заданными функциями. Речь идет о </a:t>
            </a:r>
            <a:r>
              <a:rPr lang="ru-RU" sz="1500" i="1" dirty="0">
                <a:effectLst/>
                <a:latin typeface="Times New Roman" panose="02020603050405020304" pitchFamily="18" charset="0"/>
                <a:ea typeface="Times New Roman" panose="02020603050405020304" pitchFamily="18" charset="0"/>
              </a:rPr>
              <a:t>ситуационном управлении</a:t>
            </a:r>
            <a:r>
              <a:rPr lang="ru-RU" sz="1500" dirty="0">
                <a:effectLst/>
                <a:latin typeface="Times New Roman" panose="02020603050405020304" pitchFamily="18" charset="0"/>
                <a:ea typeface="Times New Roman" panose="02020603050405020304" pitchFamily="18" charset="0"/>
              </a:rPr>
              <a:t> – то есть управлении функционированием технической или организационно-технической системы на основе результатов интерпретации ситуаций, прогнозирования, планирования и выработки управляющих решений для технических систем, структура, свойства и основные процессы функционирования которых не могут быть полностью формально описаны с использованием математических моделей </a:t>
            </a:r>
          </a:p>
          <a:p>
            <a:pPr indent="0" algn="just">
              <a:lnSpc>
                <a:spcPct val="130000"/>
              </a:lnSpc>
              <a:buNone/>
            </a:pPr>
            <a:r>
              <a:rPr lang="ru-RU" sz="1500" dirty="0">
                <a:effectLst/>
                <a:latin typeface="Times New Roman" panose="02020603050405020304" pitchFamily="18" charset="0"/>
                <a:ea typeface="Times New Roman" panose="02020603050405020304" pitchFamily="18" charset="0"/>
              </a:rPr>
              <a:t>– </a:t>
            </a:r>
            <a:r>
              <a:rPr lang="ru-RU" sz="1500" i="1" dirty="0">
                <a:effectLst/>
                <a:latin typeface="Times New Roman" panose="02020603050405020304" pitchFamily="18" charset="0"/>
                <a:ea typeface="Times New Roman" panose="02020603050405020304" pitchFamily="18" charset="0"/>
              </a:rPr>
              <a:t>ЭС обучения</a:t>
            </a:r>
            <a:r>
              <a:rPr lang="ru-RU" sz="1500" dirty="0">
                <a:effectLst/>
                <a:latin typeface="Times New Roman" panose="02020603050405020304" pitchFamily="18" charset="0"/>
                <a:ea typeface="Times New Roman" panose="02020603050405020304" pitchFamily="18" charset="0"/>
              </a:rPr>
              <a:t> предназначены для приобретения, усвоения и запоминания определенного опыта, экспертизы конкретного объекта, общедоступных теоретических и экспериментальных знаний путем тестирования, диагностики, отладки и исправления ошибок обучаемого. Различают экспертные обучающие системы и компьютерные тренажерные комплексы (тренажеры).</a:t>
            </a:r>
          </a:p>
          <a:p>
            <a:pPr>
              <a:lnSpc>
                <a:spcPct val="130000"/>
              </a:lnSpc>
            </a:pPr>
            <a:r>
              <a:rPr lang="ru-RU" sz="1500" b="1" i="1" dirty="0">
                <a:effectLst/>
                <a:latin typeface="Times New Roman" panose="02020603050405020304" pitchFamily="18" charset="0"/>
                <a:ea typeface="Times New Roman" panose="02020603050405020304" pitchFamily="18" charset="0"/>
              </a:rPr>
              <a:t>Экспертные обучающие системы </a:t>
            </a:r>
            <a:r>
              <a:rPr lang="ru-RU" sz="1500" dirty="0">
                <a:effectLst/>
                <a:latin typeface="Times New Roman" panose="02020603050405020304" pitchFamily="18" charset="0"/>
                <a:ea typeface="Times New Roman" panose="02020603050405020304" pitchFamily="18" charset="0"/>
              </a:rPr>
              <a:t>(ЭОС) – системы, реализованные на основе технологий искусственного интеллекта, предназначенные для моделирования деятельности экспертов при решении сложных задач. ЭОС способны приобретать новые знания, давать ответ на запрос обучаемого и решение задач из определенной предметной области. При этом ЭОС обеспечивает пояснение стратегии и тактики решения задач в ходе диалоговой поддержки процесса решения </a:t>
            </a:r>
            <a:endParaRPr lang="ru-RU" sz="1500" dirty="0">
              <a:latin typeface="Times New Roman" panose="02020603050405020304" pitchFamily="18" charset="0"/>
              <a:ea typeface="Times New Roman" panose="02020603050405020304" pitchFamily="18" charset="0"/>
            </a:endParaRPr>
          </a:p>
          <a:p>
            <a:pPr>
              <a:lnSpc>
                <a:spcPct val="130000"/>
              </a:lnSpc>
            </a:pPr>
            <a:r>
              <a:rPr lang="ru-RU" sz="1500" b="1" i="1" dirty="0">
                <a:solidFill>
                  <a:srgbClr val="000000"/>
                </a:solidFill>
                <a:effectLst/>
                <a:latin typeface="Times New Roman" panose="02020603050405020304" pitchFamily="18" charset="0"/>
                <a:ea typeface="Times New Roman" panose="02020603050405020304" pitchFamily="18" charset="0"/>
              </a:rPr>
              <a:t>Тренажёр</a:t>
            </a:r>
            <a:r>
              <a:rPr lang="ru-RU" sz="1500" dirty="0">
                <a:solidFill>
                  <a:srgbClr val="000000"/>
                </a:solidFill>
                <a:effectLst/>
                <a:latin typeface="Times New Roman" panose="02020603050405020304" pitchFamily="18" charset="0"/>
                <a:ea typeface="Times New Roman" panose="02020603050405020304" pitchFamily="18" charset="0"/>
              </a:rPr>
              <a:t> – это программно-аппаратный комплекс, предназначенный для отработки и закрепления различных навыков, обычно включающий средства для оценки достигнутого уровня навыков и соответствующего изменения интенсивности (сложности, скорости и т.д.) тренирующих воздействий </a:t>
            </a:r>
            <a:endParaRPr lang="ru-RU" sz="1500" dirty="0"/>
          </a:p>
        </p:txBody>
      </p:sp>
      <p:sp>
        <p:nvSpPr>
          <p:cNvPr id="4" name="Номер слайда 3">
            <a:extLst>
              <a:ext uri="{FF2B5EF4-FFF2-40B4-BE49-F238E27FC236}">
                <a16:creationId xmlns:a16="http://schemas.microsoft.com/office/drawing/2014/main" id="{99292323-58D3-4978-BCA1-5CDAD0E620FC}"/>
              </a:ext>
            </a:extLst>
          </p:cNvPr>
          <p:cNvSpPr>
            <a:spLocks noGrp="1"/>
          </p:cNvSpPr>
          <p:nvPr>
            <p:ph type="sldNum" sz="quarter" idx="12"/>
          </p:nvPr>
        </p:nvSpPr>
        <p:spPr/>
        <p:txBody>
          <a:bodyPr/>
          <a:lstStyle/>
          <a:p>
            <a:fld id="{796F3D0D-A604-4817-A84B-039E833CEBC3}" type="slidenum">
              <a:rPr lang="ru-RU" smtClean="0"/>
              <a:t>6</a:t>
            </a:fld>
            <a:endParaRPr lang="ru-RU"/>
          </a:p>
        </p:txBody>
      </p:sp>
    </p:spTree>
    <p:extLst>
      <p:ext uri="{BB962C8B-B14F-4D97-AF65-F5344CB8AC3E}">
        <p14:creationId xmlns:p14="http://schemas.microsoft.com/office/powerpoint/2010/main" val="1482602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68E985-738B-4B2E-909F-03DDA50FA892}"/>
              </a:ext>
            </a:extLst>
          </p:cNvPr>
          <p:cNvSpPr>
            <a:spLocks noGrp="1"/>
          </p:cNvSpPr>
          <p:nvPr>
            <p:ph type="title"/>
          </p:nvPr>
        </p:nvSpPr>
        <p:spPr>
          <a:xfrm>
            <a:off x="838200" y="365126"/>
            <a:ext cx="10515600" cy="566528"/>
          </a:xfrm>
        </p:spPr>
        <p:txBody>
          <a:bodyPr>
            <a:normAutofit/>
          </a:bodyPr>
          <a:lstStyle/>
          <a:p>
            <a:pPr algn="ctr"/>
            <a:r>
              <a:rPr lang="ru-RU" sz="2400" b="1" dirty="0">
                <a:effectLst/>
                <a:latin typeface="Times New Roman" panose="02020603050405020304" pitchFamily="18" charset="0"/>
                <a:ea typeface="Times New Roman" panose="02020603050405020304" pitchFamily="18" charset="0"/>
              </a:rPr>
              <a:t>КЛАССИФИКАЦИЯ ЭКСПЕРТНЫХ СИСТЕМ</a:t>
            </a:r>
            <a:endParaRPr lang="ru-RU" sz="2400" dirty="0"/>
          </a:p>
        </p:txBody>
      </p:sp>
      <p:sp>
        <p:nvSpPr>
          <p:cNvPr id="3" name="Объект 2">
            <a:extLst>
              <a:ext uri="{FF2B5EF4-FFF2-40B4-BE49-F238E27FC236}">
                <a16:creationId xmlns:a16="http://schemas.microsoft.com/office/drawing/2014/main" id="{9B997C58-0859-49DC-90F8-AC11CD00867C}"/>
              </a:ext>
            </a:extLst>
          </p:cNvPr>
          <p:cNvSpPr>
            <a:spLocks noGrp="1"/>
          </p:cNvSpPr>
          <p:nvPr>
            <p:ph idx="1"/>
          </p:nvPr>
        </p:nvSpPr>
        <p:spPr>
          <a:xfrm>
            <a:off x="838200" y="1069676"/>
            <a:ext cx="10515600" cy="5615796"/>
          </a:xfrm>
        </p:spPr>
        <p:txBody>
          <a:bodyPr>
            <a:normAutofit fontScale="70000" lnSpcReduction="20000"/>
          </a:bodyPr>
          <a:lstStyle/>
          <a:p>
            <a:pPr marL="514350" indent="-285750" algn="just">
              <a:lnSpc>
                <a:spcPct val="150000"/>
              </a:lnSpc>
              <a:buFont typeface="Wingdings" panose="05000000000000000000" pitchFamily="2" charset="2"/>
              <a:buChar char="Ø"/>
            </a:pPr>
            <a:r>
              <a:rPr lang="ru-RU" sz="2000" dirty="0">
                <a:effectLst/>
                <a:latin typeface="Times New Roman" panose="02020603050405020304" pitchFamily="18" charset="0"/>
                <a:ea typeface="Times New Roman" panose="02020603050405020304" pitchFamily="18" charset="0"/>
              </a:rPr>
              <a:t>По </a:t>
            </a:r>
            <a:r>
              <a:rPr lang="ru-RU" sz="2000" i="1" dirty="0">
                <a:effectLst/>
                <a:latin typeface="Times New Roman" panose="02020603050405020304" pitchFamily="18" charset="0"/>
                <a:ea typeface="Times New Roman" panose="02020603050405020304" pitchFamily="18" charset="0"/>
              </a:rPr>
              <a:t>отношению ко времени</a:t>
            </a:r>
            <a:r>
              <a:rPr lang="ru-RU" sz="2000" dirty="0">
                <a:effectLst/>
                <a:latin typeface="Times New Roman" panose="02020603050405020304" pitchFamily="18" charset="0"/>
                <a:ea typeface="Times New Roman" panose="02020603050405020304" pitchFamily="18" charset="0"/>
              </a:rPr>
              <a:t> (или режиму функционирования) различают ЭС статические, </a:t>
            </a:r>
            <a:r>
              <a:rPr lang="ru-RU" sz="2000" dirty="0" err="1">
                <a:effectLst/>
                <a:latin typeface="Times New Roman" panose="02020603050405020304" pitchFamily="18" charset="0"/>
                <a:ea typeface="Times New Roman" panose="02020603050405020304" pitchFamily="18" charset="0"/>
              </a:rPr>
              <a:t>квазидинамические</a:t>
            </a:r>
            <a:r>
              <a:rPr lang="ru-RU" sz="2000" dirty="0">
                <a:effectLst/>
                <a:latin typeface="Times New Roman" panose="02020603050405020304" pitchFamily="18" charset="0"/>
                <a:ea typeface="Times New Roman" panose="02020603050405020304" pitchFamily="18" charset="0"/>
              </a:rPr>
              <a:t> и динамические .</a:t>
            </a:r>
          </a:p>
          <a:p>
            <a:pPr indent="0" algn="just">
              <a:lnSpc>
                <a:spcPct val="150000"/>
              </a:lnSpc>
              <a:buNone/>
            </a:pPr>
            <a:r>
              <a:rPr lang="ru-RU" sz="2000" i="1" dirty="0">
                <a:effectLst/>
                <a:latin typeface="Times New Roman" panose="02020603050405020304" pitchFamily="18" charset="0"/>
                <a:ea typeface="Times New Roman" panose="02020603050405020304" pitchFamily="18" charset="0"/>
              </a:rPr>
              <a:t>Статические ЭС </a:t>
            </a:r>
            <a:r>
              <a:rPr lang="ru-RU" sz="2000" dirty="0">
                <a:effectLst/>
                <a:latin typeface="Times New Roman" panose="02020603050405020304" pitchFamily="18" charset="0"/>
                <a:ea typeface="Times New Roman" panose="02020603050405020304" pitchFamily="18" charset="0"/>
              </a:rPr>
              <a:t>разрабатываются в предметных областях, в которых база знаний и интерпретируемые данные не меняются во времени. Эти ЭС достаточно стабильны. Примером служат ЭС диагностики неисправностей в автомобиле, медицинской диагностики, для решения  задач диагностики в химической технологии. Статическими являются некоторые экспертные обучающие системы, предназначенные для обучения конкретным знаниям и навыкам (например, для обучения технике безопасности по определенным видам работ).</a:t>
            </a:r>
          </a:p>
          <a:p>
            <a:pPr indent="0" algn="just">
              <a:lnSpc>
                <a:spcPct val="150000"/>
              </a:lnSpc>
              <a:buNone/>
            </a:pPr>
            <a:r>
              <a:rPr lang="ru-RU" sz="2000" i="1" dirty="0" err="1">
                <a:effectLst/>
                <a:latin typeface="Times New Roman" panose="02020603050405020304" pitchFamily="18" charset="0"/>
                <a:ea typeface="Times New Roman" panose="02020603050405020304" pitchFamily="18" charset="0"/>
              </a:rPr>
              <a:t>Квазидинамические</a:t>
            </a:r>
            <a:r>
              <a:rPr lang="ru-RU" sz="2000" i="1" dirty="0">
                <a:effectLst/>
                <a:latin typeface="Times New Roman" panose="02020603050405020304" pitchFamily="18" charset="0"/>
                <a:ea typeface="Times New Roman" panose="02020603050405020304" pitchFamily="18" charset="0"/>
              </a:rPr>
              <a:t> ЭС </a:t>
            </a:r>
            <a:r>
              <a:rPr lang="ru-RU" sz="2000" dirty="0">
                <a:effectLst/>
                <a:latin typeface="Times New Roman" panose="02020603050405020304" pitchFamily="18" charset="0"/>
                <a:ea typeface="Times New Roman" panose="02020603050405020304" pitchFamily="18" charset="0"/>
              </a:rPr>
              <a:t>интерпретируют ситуацию, которая меняется с некоторым (чаще фиксированным) интервалом времени. Информация в базы знаний </a:t>
            </a:r>
            <a:r>
              <a:rPr lang="ru-RU" sz="2000" dirty="0" err="1">
                <a:effectLst/>
                <a:latin typeface="Times New Roman" panose="02020603050405020304" pitchFamily="18" charset="0"/>
                <a:ea typeface="Times New Roman" panose="02020603050405020304" pitchFamily="18" charset="0"/>
              </a:rPr>
              <a:t>квазидинамической</a:t>
            </a:r>
            <a:r>
              <a:rPr lang="ru-RU" sz="2000" dirty="0">
                <a:effectLst/>
                <a:latin typeface="Times New Roman" panose="02020603050405020304" pitchFamily="18" charset="0"/>
                <a:ea typeface="Times New Roman" panose="02020603050405020304" pitchFamily="18" charset="0"/>
              </a:rPr>
              <a:t> ЭС поступает периодически с заданным интервалом либо непосредственно с датчиков, либо заносится пользователем в определенные моменты времени (например, 1 раз в смену, 1 раз в сутки и т.п.). В химической технологии </a:t>
            </a:r>
            <a:r>
              <a:rPr lang="ru-RU" sz="2000" dirty="0" err="1">
                <a:effectLst/>
                <a:latin typeface="Times New Roman" panose="02020603050405020304" pitchFamily="18" charset="0"/>
                <a:ea typeface="Times New Roman" panose="02020603050405020304" pitchFamily="18" charset="0"/>
              </a:rPr>
              <a:t>квазидинамические</a:t>
            </a:r>
            <a:r>
              <a:rPr lang="ru-RU" sz="2000" dirty="0">
                <a:effectLst/>
                <a:latin typeface="Times New Roman" panose="02020603050405020304" pitchFamily="18" charset="0"/>
                <a:ea typeface="Times New Roman" panose="02020603050405020304" pitchFamily="18" charset="0"/>
              </a:rPr>
              <a:t> ЭС нашли широкое применение для управления периодическими производствами, для решения задач планирования, проектирования, поддержки принятия решений и обучения в области управления экологической безопасностью.</a:t>
            </a:r>
          </a:p>
          <a:p>
            <a:pPr indent="0" algn="just">
              <a:lnSpc>
                <a:spcPct val="150000"/>
              </a:lnSpc>
              <a:buNone/>
            </a:pPr>
            <a:r>
              <a:rPr lang="ru-RU" sz="2000" i="1" dirty="0">
                <a:effectLst/>
                <a:latin typeface="Times New Roman" panose="02020603050405020304" pitchFamily="18" charset="0"/>
                <a:ea typeface="Times New Roman" panose="02020603050405020304" pitchFamily="18" charset="0"/>
              </a:rPr>
              <a:t>Динамические ЭС </a:t>
            </a:r>
            <a:r>
              <a:rPr lang="ru-RU" sz="2000" dirty="0">
                <a:effectLst/>
                <a:latin typeface="Times New Roman" panose="02020603050405020304" pitchFamily="18" charset="0"/>
                <a:ea typeface="Times New Roman" panose="02020603050405020304" pitchFamily="18" charset="0"/>
              </a:rPr>
              <a:t>работают в сопряжении с датчиками объектов в режиме реального времени с непрерывной интерпретацией поступающих в систему данных. Примеры динамических ЭС в химической технологии: ЭС для управления гибкими производственными системами, анализа и интерпретации данных в системах контроля и управления реального времени, управления непрерывными ХТП, мониторинга и прогнозирования состояния атмосферного воздуха.</a:t>
            </a:r>
            <a:endParaRPr lang="ru-RU" dirty="0"/>
          </a:p>
        </p:txBody>
      </p:sp>
      <p:sp>
        <p:nvSpPr>
          <p:cNvPr id="4" name="Номер слайда 3">
            <a:extLst>
              <a:ext uri="{FF2B5EF4-FFF2-40B4-BE49-F238E27FC236}">
                <a16:creationId xmlns:a16="http://schemas.microsoft.com/office/drawing/2014/main" id="{B6538963-0E22-4E7B-AA61-61CCDAE9EE11}"/>
              </a:ext>
            </a:extLst>
          </p:cNvPr>
          <p:cNvSpPr>
            <a:spLocks noGrp="1"/>
          </p:cNvSpPr>
          <p:nvPr>
            <p:ph type="sldNum" sz="quarter" idx="12"/>
          </p:nvPr>
        </p:nvSpPr>
        <p:spPr/>
        <p:txBody>
          <a:bodyPr/>
          <a:lstStyle/>
          <a:p>
            <a:fld id="{796F3D0D-A604-4817-A84B-039E833CEBC3}" type="slidenum">
              <a:rPr lang="ru-RU" smtClean="0"/>
              <a:t>7</a:t>
            </a:fld>
            <a:endParaRPr lang="ru-RU"/>
          </a:p>
        </p:txBody>
      </p:sp>
    </p:spTree>
    <p:extLst>
      <p:ext uri="{BB962C8B-B14F-4D97-AF65-F5344CB8AC3E}">
        <p14:creationId xmlns:p14="http://schemas.microsoft.com/office/powerpoint/2010/main" val="365553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C9643E-7E4C-4AFA-9EEE-97B331B444CE}"/>
              </a:ext>
            </a:extLst>
          </p:cNvPr>
          <p:cNvSpPr>
            <a:spLocks noGrp="1"/>
          </p:cNvSpPr>
          <p:nvPr>
            <p:ph type="title"/>
          </p:nvPr>
        </p:nvSpPr>
        <p:spPr>
          <a:xfrm>
            <a:off x="838200" y="365126"/>
            <a:ext cx="10515600" cy="644166"/>
          </a:xfrm>
        </p:spPr>
        <p:txBody>
          <a:bodyPr>
            <a:normAutofit/>
          </a:bodyPr>
          <a:lstStyle/>
          <a:p>
            <a:pPr algn="ctr"/>
            <a:r>
              <a:rPr lang="ru-RU" sz="2400" b="1" dirty="0">
                <a:effectLst/>
                <a:latin typeface="Times New Roman" panose="02020603050405020304" pitchFamily="18" charset="0"/>
                <a:ea typeface="Times New Roman" panose="02020603050405020304" pitchFamily="18" charset="0"/>
              </a:rPr>
              <a:t>КЛАССИФИКАЦИЯ ЭКСПЕРТНЫХ СИСТЕМ</a:t>
            </a:r>
            <a:endParaRPr lang="ru-RU" sz="2400" dirty="0"/>
          </a:p>
        </p:txBody>
      </p:sp>
      <p:sp>
        <p:nvSpPr>
          <p:cNvPr id="3" name="Объект 2">
            <a:extLst>
              <a:ext uri="{FF2B5EF4-FFF2-40B4-BE49-F238E27FC236}">
                <a16:creationId xmlns:a16="http://schemas.microsoft.com/office/drawing/2014/main" id="{55E95A44-B97C-4047-AA23-108BA235D0B2}"/>
              </a:ext>
            </a:extLst>
          </p:cNvPr>
          <p:cNvSpPr>
            <a:spLocks noGrp="1"/>
          </p:cNvSpPr>
          <p:nvPr>
            <p:ph idx="1"/>
          </p:nvPr>
        </p:nvSpPr>
        <p:spPr>
          <a:xfrm>
            <a:off x="838200" y="1130060"/>
            <a:ext cx="10515600" cy="5495027"/>
          </a:xfrm>
        </p:spPr>
        <p:txBody>
          <a:bodyPr>
            <a:normAutofit fontScale="77500" lnSpcReduction="20000"/>
          </a:bodyPr>
          <a:lstStyle/>
          <a:p>
            <a:pPr marL="514350" indent="-285750" algn="just">
              <a:lnSpc>
                <a:spcPct val="150000"/>
              </a:lnSpc>
              <a:buFont typeface="Wingdings" panose="05000000000000000000" pitchFamily="2" charset="2"/>
              <a:buChar char="Ø"/>
            </a:pPr>
            <a:r>
              <a:rPr lang="ru-RU" sz="2000" i="1" dirty="0">
                <a:effectLst/>
                <a:latin typeface="Times New Roman" panose="02020603050405020304" pitchFamily="18" charset="0"/>
                <a:ea typeface="Times New Roman" panose="02020603050405020304" pitchFamily="18" charset="0"/>
              </a:rPr>
              <a:t>По характеру информации</a:t>
            </a:r>
            <a:r>
              <a:rPr lang="ru-RU" sz="2000" dirty="0">
                <a:effectLst/>
                <a:latin typeface="Times New Roman" panose="02020603050405020304" pitchFamily="18" charset="0"/>
                <a:ea typeface="Times New Roman" panose="02020603050405020304" pitchFamily="18" charset="0"/>
              </a:rPr>
              <a:t> (или </a:t>
            </a:r>
            <a:r>
              <a:rPr lang="ru-RU" sz="2000" i="1" dirty="0">
                <a:effectLst/>
                <a:latin typeface="Times New Roman" panose="02020603050405020304" pitchFamily="18" charset="0"/>
                <a:ea typeface="Times New Roman" panose="02020603050405020304" pitchFamily="18" charset="0"/>
              </a:rPr>
              <a:t>степени интеграции</a:t>
            </a:r>
            <a:r>
              <a:rPr lang="ru-RU" sz="2000" dirty="0">
                <a:effectLst/>
                <a:latin typeface="Times New Roman" panose="02020603050405020304" pitchFamily="18" charset="0"/>
                <a:ea typeface="Times New Roman" panose="02020603050405020304" pitchFamily="18" charset="0"/>
              </a:rPr>
              <a:t> с другими программами) ЭС классифицируют на автономные (локальные, традиционные) и гибридные.</a:t>
            </a:r>
          </a:p>
          <a:p>
            <a:pPr indent="0" algn="just">
              <a:lnSpc>
                <a:spcPct val="150000"/>
              </a:lnSpc>
              <a:buNone/>
            </a:pPr>
            <a:r>
              <a:rPr lang="ru-RU" sz="2000" i="1" dirty="0">
                <a:effectLst/>
                <a:latin typeface="Times New Roman" panose="02020603050405020304" pitchFamily="18" charset="0"/>
                <a:ea typeface="Times New Roman" panose="02020603050405020304" pitchFamily="18" charset="0"/>
              </a:rPr>
              <a:t>Автономные (локальные) </a:t>
            </a:r>
            <a:r>
              <a:rPr lang="ru-RU" sz="2000" dirty="0">
                <a:effectLst/>
                <a:latin typeface="Times New Roman" panose="02020603050405020304" pitchFamily="18" charset="0"/>
                <a:ea typeface="Times New Roman" panose="02020603050405020304" pitchFamily="18" charset="0"/>
              </a:rPr>
              <a:t>ЭС работают непосредственно в режиме консультаций с пользователем для специфических экспертных задач, для решения которых не требуется привлекать традиционные методы обработки данных (расчеты, моделирование и т.п.). Как правило, в локальных ЭС используется одна из моделей представления знаний. Эти системы не предусматривают интеграцию с другими программными приложениями.</a:t>
            </a:r>
          </a:p>
          <a:p>
            <a:pPr indent="0" algn="just">
              <a:lnSpc>
                <a:spcPct val="150000"/>
              </a:lnSpc>
              <a:buNone/>
            </a:pPr>
            <a:r>
              <a:rPr lang="ru-RU" sz="2000" i="1" dirty="0">
                <a:effectLst/>
                <a:latin typeface="Times New Roman" panose="02020603050405020304" pitchFamily="18" charset="0"/>
                <a:ea typeface="Times New Roman" panose="02020603050405020304" pitchFamily="18" charset="0"/>
              </a:rPr>
              <a:t>Гибридные ЭС </a:t>
            </a:r>
            <a:r>
              <a:rPr lang="ru-RU" sz="2000" dirty="0">
                <a:effectLst/>
                <a:latin typeface="Times New Roman" panose="02020603050405020304" pitchFamily="18" charset="0"/>
                <a:ea typeface="Times New Roman" panose="02020603050405020304" pitchFamily="18" charset="0"/>
              </a:rPr>
              <a:t>представляют программный комплекс, агрегирующий стандартные пакеты прикладных программ (например, математическую статистику, линейное программирование, нечеткую логику, </a:t>
            </a:r>
            <a:r>
              <a:rPr lang="ru-RU" sz="2000" dirty="0" err="1">
                <a:effectLst/>
                <a:latin typeface="Times New Roman" panose="02020603050405020304" pitchFamily="18" charset="0"/>
                <a:ea typeface="Times New Roman" panose="02020603050405020304" pitchFamily="18" charset="0"/>
              </a:rPr>
              <a:t>нейросетевое</a:t>
            </a:r>
            <a:r>
              <a:rPr lang="ru-RU" sz="2000" dirty="0">
                <a:effectLst/>
                <a:latin typeface="Times New Roman" panose="02020603050405020304" pitchFamily="18" charset="0"/>
                <a:ea typeface="Times New Roman" panose="02020603050405020304" pitchFamily="18" charset="0"/>
              </a:rPr>
              <a:t> моделирование или системы управления базами данных) и средства манипулирования знаниями. Это может быть интеллектуальная надстройка над пакетами прикладных программ или интегрированная среда для решения сложной задачи с элементами экспертных знаний. </a:t>
            </a:r>
          </a:p>
          <a:p>
            <a:pPr indent="0" algn="just">
              <a:lnSpc>
                <a:spcPct val="150000"/>
              </a:lnSpc>
              <a:buNone/>
            </a:pPr>
            <a:r>
              <a:rPr lang="ru-RU" sz="2000" dirty="0">
                <a:effectLst/>
                <a:latin typeface="Times New Roman" panose="02020603050405020304" pitchFamily="18" charset="0"/>
                <a:ea typeface="Times New Roman" panose="02020603050405020304" pitchFamily="18" charset="0"/>
              </a:rPr>
              <a:t>Кроме того, гибридные ЭС предусматривают возможность наличия в них нескольких моделей представления знаний.  Несмотря не внешнюю привлекательность гибридного подхода, следует отметить, что разработка таких систем является на порядок более сложной, чем разработка автономной ЭС. Стыковка не просто разных пакетов, но и разных технологий в гибридных системах порождает целый комплекс теоретических и практических трудностей.</a:t>
            </a:r>
          </a:p>
          <a:p>
            <a:endParaRPr lang="ru-RU" dirty="0"/>
          </a:p>
        </p:txBody>
      </p:sp>
      <p:sp>
        <p:nvSpPr>
          <p:cNvPr id="4" name="Номер слайда 3">
            <a:extLst>
              <a:ext uri="{FF2B5EF4-FFF2-40B4-BE49-F238E27FC236}">
                <a16:creationId xmlns:a16="http://schemas.microsoft.com/office/drawing/2014/main" id="{B05EC1CB-7CA4-41CC-81E3-F9D22F9B16FA}"/>
              </a:ext>
            </a:extLst>
          </p:cNvPr>
          <p:cNvSpPr>
            <a:spLocks noGrp="1"/>
          </p:cNvSpPr>
          <p:nvPr>
            <p:ph type="sldNum" sz="quarter" idx="12"/>
          </p:nvPr>
        </p:nvSpPr>
        <p:spPr/>
        <p:txBody>
          <a:bodyPr/>
          <a:lstStyle/>
          <a:p>
            <a:fld id="{796F3D0D-A604-4817-A84B-039E833CEBC3}" type="slidenum">
              <a:rPr lang="ru-RU" smtClean="0"/>
              <a:t>8</a:t>
            </a:fld>
            <a:endParaRPr lang="ru-RU"/>
          </a:p>
        </p:txBody>
      </p:sp>
    </p:spTree>
    <p:extLst>
      <p:ext uri="{BB962C8B-B14F-4D97-AF65-F5344CB8AC3E}">
        <p14:creationId xmlns:p14="http://schemas.microsoft.com/office/powerpoint/2010/main" val="1745937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283C9D-1CAD-49D5-978D-41C9D2FC6177}"/>
              </a:ext>
            </a:extLst>
          </p:cNvPr>
          <p:cNvSpPr>
            <a:spLocks noGrp="1"/>
          </p:cNvSpPr>
          <p:nvPr>
            <p:ph type="title"/>
          </p:nvPr>
        </p:nvSpPr>
        <p:spPr>
          <a:xfrm>
            <a:off x="838200" y="365125"/>
            <a:ext cx="10515600" cy="678671"/>
          </a:xfrm>
        </p:spPr>
        <p:txBody>
          <a:bodyPr>
            <a:normAutofit/>
          </a:bodyPr>
          <a:lstStyle/>
          <a:p>
            <a:pPr algn="ctr"/>
            <a:r>
              <a:rPr lang="ru-RU" sz="2400" b="1" dirty="0">
                <a:effectLst/>
                <a:latin typeface="Times New Roman" panose="02020603050405020304" pitchFamily="18" charset="0"/>
                <a:ea typeface="Times New Roman" panose="02020603050405020304" pitchFamily="18" charset="0"/>
              </a:rPr>
              <a:t>КЛАССИФИКАЦИЯ ЭКСПЕРТНЫХ СИСТЕМ</a:t>
            </a:r>
            <a:endParaRPr lang="ru-RU" sz="2400" dirty="0"/>
          </a:p>
        </p:txBody>
      </p:sp>
      <p:sp>
        <p:nvSpPr>
          <p:cNvPr id="3" name="Объект 2">
            <a:extLst>
              <a:ext uri="{FF2B5EF4-FFF2-40B4-BE49-F238E27FC236}">
                <a16:creationId xmlns:a16="http://schemas.microsoft.com/office/drawing/2014/main" id="{02D35F42-52C2-4CB6-84C9-55426071E9FB}"/>
              </a:ext>
            </a:extLst>
          </p:cNvPr>
          <p:cNvSpPr>
            <a:spLocks noGrp="1"/>
          </p:cNvSpPr>
          <p:nvPr>
            <p:ph idx="1"/>
          </p:nvPr>
        </p:nvSpPr>
        <p:spPr>
          <a:xfrm>
            <a:off x="838200" y="1138687"/>
            <a:ext cx="10515600" cy="5582788"/>
          </a:xfrm>
        </p:spPr>
        <p:txBody>
          <a:bodyPr>
            <a:normAutofit fontScale="92500" lnSpcReduction="10000"/>
          </a:bodyPr>
          <a:lstStyle/>
          <a:p>
            <a:pPr marL="514350" indent="-285750" algn="just">
              <a:lnSpc>
                <a:spcPct val="150000"/>
              </a:lnSpc>
              <a:buFont typeface="Wingdings" panose="05000000000000000000" pitchFamily="2" charset="2"/>
              <a:buChar char="Ø"/>
            </a:pPr>
            <a:r>
              <a:rPr lang="ru-RU" sz="2000" dirty="0">
                <a:effectLst/>
                <a:latin typeface="Times New Roman" panose="02020603050405020304" pitchFamily="18" charset="0"/>
                <a:ea typeface="Times New Roman" panose="02020603050405020304" pitchFamily="18" charset="0"/>
              </a:rPr>
              <a:t>По </a:t>
            </a:r>
            <a:r>
              <a:rPr lang="ru-RU" sz="2000" i="1" dirty="0">
                <a:effectLst/>
                <a:latin typeface="Times New Roman" panose="02020603050405020304" pitchFamily="18" charset="0"/>
                <a:ea typeface="Times New Roman" panose="02020603050405020304" pitchFamily="18" charset="0"/>
              </a:rPr>
              <a:t>методам представления знаний</a:t>
            </a:r>
            <a:r>
              <a:rPr lang="ru-RU" sz="2000" dirty="0">
                <a:effectLst/>
                <a:latin typeface="Times New Roman" panose="02020603050405020304" pitchFamily="18" charset="0"/>
                <a:ea typeface="Times New Roman" panose="02020603050405020304" pitchFamily="18" charset="0"/>
              </a:rPr>
              <a:t> различают ЭС </a:t>
            </a:r>
          </a:p>
          <a:p>
            <a:pPr marL="571500" indent="-342900" algn="just">
              <a:lnSpc>
                <a:spcPct val="150000"/>
              </a:lnSpc>
            </a:pPr>
            <a:r>
              <a:rPr lang="ru-RU" sz="2000" i="1" dirty="0">
                <a:effectLst/>
                <a:latin typeface="Times New Roman" panose="02020603050405020304" pitchFamily="18" charset="0"/>
                <a:ea typeface="Times New Roman" panose="02020603050405020304" pitchFamily="18" charset="0"/>
              </a:rPr>
              <a:t>продукционные</a:t>
            </a:r>
            <a:r>
              <a:rPr lang="ru-RU" sz="2000" dirty="0">
                <a:effectLst/>
                <a:latin typeface="Times New Roman" panose="02020603050405020304" pitchFamily="18" charset="0"/>
                <a:ea typeface="Times New Roman" panose="02020603050405020304" pitchFamily="18" charset="0"/>
              </a:rPr>
              <a:t> (основанные на правилах); </a:t>
            </a:r>
          </a:p>
          <a:p>
            <a:pPr marL="571500" indent="-342900" algn="just">
              <a:lnSpc>
                <a:spcPct val="150000"/>
              </a:lnSpc>
            </a:pPr>
            <a:r>
              <a:rPr lang="ru-RU" sz="2000" i="1" dirty="0">
                <a:effectLst/>
                <a:latin typeface="Times New Roman" panose="02020603050405020304" pitchFamily="18" charset="0"/>
                <a:ea typeface="Times New Roman" panose="02020603050405020304" pitchFamily="18" charset="0"/>
              </a:rPr>
              <a:t>фреймовые</a:t>
            </a:r>
            <a:r>
              <a:rPr lang="ru-RU" sz="2000" dirty="0">
                <a:effectLst/>
                <a:latin typeface="Times New Roman" panose="02020603050405020304" pitchFamily="18" charset="0"/>
                <a:ea typeface="Times New Roman" panose="02020603050405020304" pitchFamily="18" charset="0"/>
              </a:rPr>
              <a:t> (основанные на объектно-ориентированном представлении знаний) ЭС;</a:t>
            </a:r>
          </a:p>
          <a:p>
            <a:pPr marL="571500" indent="-342900" algn="just">
              <a:lnSpc>
                <a:spcPct val="150000"/>
              </a:lnSpc>
            </a:pPr>
            <a:r>
              <a:rPr lang="ru-RU" sz="2000" i="1" dirty="0">
                <a:effectLst/>
                <a:latin typeface="Times New Roman" panose="02020603050405020304" pitchFamily="18" charset="0"/>
                <a:ea typeface="Times New Roman" panose="02020603050405020304" pitchFamily="18" charset="0"/>
              </a:rPr>
              <a:t>семантические сети</a:t>
            </a:r>
            <a:r>
              <a:rPr lang="ru-RU" sz="2000" dirty="0">
                <a:effectLst/>
                <a:latin typeface="Times New Roman" panose="02020603050405020304" pitchFamily="18" charset="0"/>
                <a:ea typeface="Times New Roman" panose="02020603050405020304" pitchFamily="18" charset="0"/>
              </a:rPr>
              <a:t>, </a:t>
            </a:r>
          </a:p>
          <a:p>
            <a:pPr marL="571500" indent="-342900" algn="just">
              <a:lnSpc>
                <a:spcPct val="150000"/>
              </a:lnSpc>
            </a:pPr>
            <a:r>
              <a:rPr lang="ru-RU" sz="2000" i="1" dirty="0" err="1">
                <a:effectLst/>
                <a:latin typeface="Times New Roman" panose="02020603050405020304" pitchFamily="18" charset="0"/>
                <a:ea typeface="Times New Roman" panose="02020603050405020304" pitchFamily="18" charset="0"/>
              </a:rPr>
              <a:t>нейлоровские</a:t>
            </a:r>
            <a:r>
              <a:rPr lang="ru-RU" sz="2000" i="1" dirty="0">
                <a:effectLst/>
                <a:latin typeface="Times New Roman" panose="02020603050405020304" pitchFamily="18" charset="0"/>
                <a:ea typeface="Times New Roman" panose="02020603050405020304" pitchFamily="18" charset="0"/>
              </a:rPr>
              <a:t> диагностирующие</a:t>
            </a:r>
            <a:r>
              <a:rPr lang="ru-RU" sz="2000" dirty="0">
                <a:effectLst/>
                <a:latin typeface="Times New Roman" panose="02020603050405020304" pitchFamily="18" charset="0"/>
                <a:ea typeface="Times New Roman" panose="02020603050405020304" pitchFamily="18" charset="0"/>
              </a:rPr>
              <a:t> ЭС (на основе байесовского подхода).</a:t>
            </a:r>
          </a:p>
          <a:p>
            <a:pPr indent="0" algn="just">
              <a:lnSpc>
                <a:spcPct val="150000"/>
              </a:lnSpc>
              <a:buNone/>
            </a:pPr>
            <a:r>
              <a:rPr lang="ru-RU" sz="2000" dirty="0" err="1">
                <a:effectLst/>
                <a:latin typeface="Times New Roman" panose="02020603050405020304" pitchFamily="18" charset="0"/>
                <a:ea typeface="Times New Roman" panose="02020603050405020304" pitchFamily="18" charset="0"/>
              </a:rPr>
              <a:t>Нейлоровские</a:t>
            </a:r>
            <a:r>
              <a:rPr lang="ru-RU" sz="2000" dirty="0">
                <a:effectLst/>
                <a:latin typeface="Times New Roman" panose="02020603050405020304" pitchFamily="18" charset="0"/>
                <a:ea typeface="Times New Roman" panose="02020603050405020304" pitchFamily="18" charset="0"/>
              </a:rPr>
              <a:t> диагностирующие системы основаны на схеме (подходе) Байеса. Формула Байеса позволяет накапливать информацию, поступающую из различных источников, с целью подтверждения или опровержения выдвинутой гипотезы (диагноза). </a:t>
            </a:r>
          </a:p>
          <a:p>
            <a:pPr indent="0" algn="just">
              <a:lnSpc>
                <a:spcPct val="150000"/>
              </a:lnSpc>
              <a:buNone/>
            </a:pPr>
            <a:r>
              <a:rPr lang="ru-RU" sz="2000" dirty="0">
                <a:effectLst/>
                <a:latin typeface="Times New Roman" panose="02020603050405020304" pitchFamily="18" charset="0"/>
                <a:ea typeface="Times New Roman" panose="02020603050405020304" pitchFamily="18" charset="0"/>
              </a:rPr>
              <a:t>В </a:t>
            </a:r>
            <a:r>
              <a:rPr lang="ru-RU" sz="2000" dirty="0" err="1">
                <a:effectLst/>
                <a:latin typeface="Times New Roman" panose="02020603050405020304" pitchFamily="18" charset="0"/>
                <a:ea typeface="Times New Roman" panose="02020603050405020304" pitchFamily="18" charset="0"/>
              </a:rPr>
              <a:t>нейлоровских</a:t>
            </a:r>
            <a:r>
              <a:rPr lang="ru-RU" sz="2000" dirty="0">
                <a:effectLst/>
                <a:latin typeface="Times New Roman" panose="02020603050405020304" pitchFamily="18" charset="0"/>
                <a:ea typeface="Times New Roman" panose="02020603050405020304" pitchFamily="18" charset="0"/>
              </a:rPr>
              <a:t> диагностирующих системах вводятся верхние и нижние пороги для вероятностей гипотез; учитываются неопределенности, связанные с реакцией пользователей; вводятся цены свидетельств, определяющих сценарий диалога с пользователем.</a:t>
            </a:r>
          </a:p>
          <a:p>
            <a:endParaRPr lang="ru-RU" dirty="0"/>
          </a:p>
        </p:txBody>
      </p:sp>
      <p:sp>
        <p:nvSpPr>
          <p:cNvPr id="4" name="Номер слайда 3">
            <a:extLst>
              <a:ext uri="{FF2B5EF4-FFF2-40B4-BE49-F238E27FC236}">
                <a16:creationId xmlns:a16="http://schemas.microsoft.com/office/drawing/2014/main" id="{7CAF0C1E-927E-4483-B624-58B989460F58}"/>
              </a:ext>
            </a:extLst>
          </p:cNvPr>
          <p:cNvSpPr>
            <a:spLocks noGrp="1"/>
          </p:cNvSpPr>
          <p:nvPr>
            <p:ph type="sldNum" sz="quarter" idx="12"/>
          </p:nvPr>
        </p:nvSpPr>
        <p:spPr/>
        <p:txBody>
          <a:bodyPr/>
          <a:lstStyle/>
          <a:p>
            <a:fld id="{796F3D0D-A604-4817-A84B-039E833CEBC3}" type="slidenum">
              <a:rPr lang="ru-RU" smtClean="0"/>
              <a:t>9</a:t>
            </a:fld>
            <a:endParaRPr lang="ru-RU"/>
          </a:p>
        </p:txBody>
      </p:sp>
    </p:spTree>
    <p:extLst>
      <p:ext uri="{BB962C8B-B14F-4D97-AF65-F5344CB8AC3E}">
        <p14:creationId xmlns:p14="http://schemas.microsoft.com/office/powerpoint/2010/main" val="157130729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2174</Words>
  <Application>Microsoft Office PowerPoint</Application>
  <PresentationFormat>Широкоэкранный</PresentationFormat>
  <Paragraphs>133</Paragraphs>
  <Slides>18</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5" baseType="lpstr">
      <vt:lpstr>Arial</vt:lpstr>
      <vt:lpstr>Calibri</vt:lpstr>
      <vt:lpstr>Calibri Light</vt:lpstr>
      <vt:lpstr>Times New Roman</vt:lpstr>
      <vt:lpstr>Wingdings</vt:lpstr>
      <vt:lpstr>Тема Office</vt:lpstr>
      <vt:lpstr>Visio.Drawing.11</vt:lpstr>
      <vt:lpstr>Экспертные системы</vt:lpstr>
      <vt:lpstr>Понятие</vt:lpstr>
      <vt:lpstr>КЛАССИФИКАЦИЯ ЭКСПЕРТНЫХ СИСТЕМ</vt:lpstr>
      <vt:lpstr>КЛАССИФИКАЦИЯ ЭКСПЕРТНЫХ СИСТЕМ</vt:lpstr>
      <vt:lpstr>КЛАССИФИКАЦИЯ ЭКСПЕРТНЫХ СИСТЕМ</vt:lpstr>
      <vt:lpstr>КЛАССИФИКАЦИЯ ЭКСПЕРТНЫХ СИСТЕМ</vt:lpstr>
      <vt:lpstr>КЛАССИФИКАЦИЯ ЭКСПЕРТНЫХ СИСТЕМ</vt:lpstr>
      <vt:lpstr>КЛАССИФИКАЦИЯ ЭКСПЕРТНЫХ СИСТЕМ</vt:lpstr>
      <vt:lpstr>КЛАССИФИКАЦИЯ ЭКСПЕРТНЫХ СИСТЕМ</vt:lpstr>
      <vt:lpstr>ТИПОВАЯ СТРУКТУРА ЭКСПЕРТНОЙ СИСТЕМЫ</vt:lpstr>
      <vt:lpstr>ТИПОВАЯ СТРУКТУРА ЭКСПЕРТНОЙ СИСТЕМЫ</vt:lpstr>
      <vt:lpstr>ТИПОВАЯ СТРУКТУРА ЭКСПЕРТНОЙ СИСТЕМЫ</vt:lpstr>
      <vt:lpstr>ПОЛЬЗОВАТЕЛИ ЭКСПЕРТНЫХ СИСТЕМ</vt:lpstr>
      <vt:lpstr>Презентация PowerPoint</vt:lpstr>
      <vt:lpstr>ТРУДНОСТИ ИЗВЛЕЧЕНИЯ ПРОЦЕДУРНЫХ ЗНАНИЙ</vt:lpstr>
      <vt:lpstr>ТИПОВАЯ СТРУКТУРА ЭКСПЕРТНОЙ СИСТЕМЫ</vt:lpstr>
      <vt:lpstr>ЭТАПЫ РАЗРАБОТКИ ЭКСПЕРТНЫХ СИСТЕМ</vt:lpstr>
      <vt:lpstr>СРЕДСТВА РАЗРАБОТКИ ЭКСПЕРТНЫХ СИСТЕМ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Экспертные системы</dc:title>
  <dc:creator>Pavla Mikhaylova</dc:creator>
  <cp:lastModifiedBy>Pavla Mikhaylova</cp:lastModifiedBy>
  <cp:revision>20</cp:revision>
  <dcterms:created xsi:type="dcterms:W3CDTF">2021-02-18T19:17:22Z</dcterms:created>
  <dcterms:modified xsi:type="dcterms:W3CDTF">2021-02-18T21:06:53Z</dcterms:modified>
</cp:coreProperties>
</file>