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9144000" cy="5143500" type="screen16x9"/>
  <p:notesSz cx="6858000" cy="9144000"/>
  <p:embeddedFontLst>
    <p:embeddedFont>
      <p:font typeface="Proxima Nova" panose="020B0604020202020204" charset="0"/>
      <p:regular r:id="rId10"/>
      <p:bold r:id="rId11"/>
      <p:italic r:id="rId12"/>
      <p:boldItalic r:id="rId13"/>
    </p:embeddedFon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96DCFD-E6A5-43EA-B5AA-DA26AB548380}">
  <a:tblStyle styleId="{C496DCFD-E6A5-43EA-B5AA-DA26AB5483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58d8d87981f2d1fd" providerId="LiveId" clId="{FFC26E5E-3B6D-4D0F-9A0D-1BB391B58D9C}"/>
    <pc:docChg chg="delSld modSld">
      <pc:chgData name=" " userId="58d8d87981f2d1fd" providerId="LiveId" clId="{FFC26E5E-3B6D-4D0F-9A0D-1BB391B58D9C}" dt="2022-11-01T07:44:48.489" v="8" actId="2696"/>
      <pc:docMkLst>
        <pc:docMk/>
      </pc:docMkLst>
      <pc:sldChg chg="del">
        <pc:chgData name=" " userId="58d8d87981f2d1fd" providerId="LiveId" clId="{FFC26E5E-3B6D-4D0F-9A0D-1BB391B58D9C}" dt="2022-11-01T07:44:43.199" v="7" actId="2696"/>
        <pc:sldMkLst>
          <pc:docMk/>
          <pc:sldMk cId="0" sldId="257"/>
        </pc:sldMkLst>
      </pc:sldChg>
      <pc:sldChg chg="del">
        <pc:chgData name=" " userId="58d8d87981f2d1fd" providerId="LiveId" clId="{FFC26E5E-3B6D-4D0F-9A0D-1BB391B58D9C}" dt="2022-11-01T07:44:48.489" v="8" actId="2696"/>
        <pc:sldMkLst>
          <pc:docMk/>
          <pc:sldMk cId="0" sldId="258"/>
        </pc:sldMkLst>
      </pc:sldChg>
      <pc:sldChg chg="modSp mod">
        <pc:chgData name=" " userId="58d8d87981f2d1fd" providerId="LiveId" clId="{FFC26E5E-3B6D-4D0F-9A0D-1BB391B58D9C}" dt="2022-11-01T07:28:25.682" v="2" actId="20577"/>
        <pc:sldMkLst>
          <pc:docMk/>
          <pc:sldMk cId="0" sldId="272"/>
        </pc:sldMkLst>
        <pc:spChg chg="mod">
          <ac:chgData name=" " userId="58d8d87981f2d1fd" providerId="LiveId" clId="{FFC26E5E-3B6D-4D0F-9A0D-1BB391B58D9C}" dt="2022-11-01T07:28:25.682" v="2" actId="20577"/>
          <ac:spMkLst>
            <pc:docMk/>
            <pc:sldMk cId="0" sldId="272"/>
            <ac:spMk id="204" creationId="{00000000-0000-0000-0000-000000000000}"/>
          </ac:spMkLst>
        </pc:spChg>
      </pc:sldChg>
      <pc:sldChg chg="modSp mod">
        <pc:chgData name=" " userId="58d8d87981f2d1fd" providerId="LiveId" clId="{FFC26E5E-3B6D-4D0F-9A0D-1BB391B58D9C}" dt="2022-11-01T07:28:31.142" v="4" actId="20577"/>
        <pc:sldMkLst>
          <pc:docMk/>
          <pc:sldMk cId="0" sldId="274"/>
        </pc:sldMkLst>
        <pc:spChg chg="mod">
          <ac:chgData name=" " userId="58d8d87981f2d1fd" providerId="LiveId" clId="{FFC26E5E-3B6D-4D0F-9A0D-1BB391B58D9C}" dt="2022-11-01T07:28:31.142" v="4" actId="20577"/>
          <ac:spMkLst>
            <pc:docMk/>
            <pc:sldMk cId="0" sldId="274"/>
            <ac:spMk id="219" creationId="{00000000-0000-0000-0000-000000000000}"/>
          </ac:spMkLst>
        </pc:spChg>
      </pc:sldChg>
      <pc:sldChg chg="modSp mod">
        <pc:chgData name=" " userId="58d8d87981f2d1fd" providerId="LiveId" clId="{FFC26E5E-3B6D-4D0F-9A0D-1BB391B58D9C}" dt="2022-11-01T07:28:36.560" v="6" actId="20577"/>
        <pc:sldMkLst>
          <pc:docMk/>
          <pc:sldMk cId="0" sldId="275"/>
        </pc:sldMkLst>
        <pc:spChg chg="mod">
          <ac:chgData name=" " userId="58d8d87981f2d1fd" providerId="LiveId" clId="{FFC26E5E-3B6D-4D0F-9A0D-1BB391B58D9C}" dt="2022-11-01T07:28:36.560" v="6" actId="20577"/>
          <ac:spMkLst>
            <pc:docMk/>
            <pc:sldMk cId="0" sldId="275"/>
            <ac:spMk id="225" creationId="{00000000-0000-0000-0000-000000000000}"/>
          </ac:spMkLst>
        </pc:spChg>
        <pc:spChg chg="mod">
          <ac:chgData name=" " userId="58d8d87981f2d1fd" providerId="LiveId" clId="{FFC26E5E-3B6D-4D0F-9A0D-1BB391B58D9C}" dt="2022-11-01T07:26:36.354" v="0" actId="12"/>
          <ac:spMkLst>
            <pc:docMk/>
            <pc:sldMk cId="0" sldId="275"/>
            <ac:spMk id="2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5b6a72184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5b6a72184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5b2896a8d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5b2896a8d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7a5c64e2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7a5c64e2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5b2896a8d2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5b2896a8d2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5b496a46b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5b496a46bb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7a5c64e2a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7a5c64e2a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1700" y="1425600"/>
            <a:ext cx="5838000" cy="13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1695875"/>
            <a:ext cx="8520600" cy="129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533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808125"/>
            <a:ext cx="85206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текст 1">
  <p:cSld name="Заголовок и текст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95536" y="1581640"/>
            <a:ext cx="8352900" cy="2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395536" y="987574"/>
            <a:ext cx="83529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700" b="1" i="0" u="none" strike="noStrike" cap="none">
                <a:solidFill>
                  <a:srgbClr val="F36D25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95536" y="4240375"/>
            <a:ext cx="58089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972268" y="4299942"/>
            <a:ext cx="17760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r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Proxima Nova"/>
              <a:buNone/>
              <a:defRPr sz="19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46" name="Google Shape;4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50475" y="343600"/>
            <a:ext cx="1497800" cy="2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DB">
            <a:alpha val="3706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ctrTitle"/>
          </p:nvPr>
        </p:nvSpPr>
        <p:spPr>
          <a:xfrm>
            <a:off x="238700" y="1425600"/>
            <a:ext cx="6105900" cy="21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Цифровизация бизнес-процессов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 производственных предприятий на базе 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300">
                <a:solidFill>
                  <a:srgbClr val="336699"/>
                </a:solidFill>
              </a:rPr>
              <a:t>1С: Управление нашей фирмой</a:t>
            </a:r>
            <a:endParaRPr sz="2300">
              <a:solidFill>
                <a:srgbClr val="336699"/>
              </a:solidFill>
            </a:endParaRPr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00" y="471200"/>
            <a:ext cx="2494000" cy="2609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7" name="Google Shape;57;p11"/>
          <p:cNvSpPr txBox="1">
            <a:spLocks noGrp="1"/>
          </p:cNvSpPr>
          <p:nvPr>
            <p:ph type="ctrTitle"/>
          </p:nvPr>
        </p:nvSpPr>
        <p:spPr>
          <a:xfrm>
            <a:off x="238700" y="3550800"/>
            <a:ext cx="27477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Специалист по внедрению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Карчевская Екатерина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1С-Рарус, г.Москва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110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450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3.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Первичная настройка системы.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91" name="Google Shape;191;p25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Первоначальный запуск программы 1С:УНФ.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Настройка интерфейса.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Настройка параметров учета.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Ввод справочной информации.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Ввод начальных остатков.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92" name="Google Shape;19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150" y="2715350"/>
            <a:ext cx="1472275" cy="19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5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3.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336699"/>
                </a:solidFill>
              </a:rPr>
              <a:t>Практическое задание 1</a:t>
            </a:r>
            <a:endParaRPr sz="1400">
              <a:solidFill>
                <a:srgbClr val="336699"/>
              </a:solidFill>
            </a:endParaRPr>
          </a:p>
        </p:txBody>
      </p:sp>
      <p:sp>
        <p:nvSpPr>
          <p:cNvPr id="199" name="Google Shape;199;p26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36699"/>
              </a:buClr>
              <a:buSzPts val="1500"/>
              <a:buFont typeface="Proxima Nova"/>
              <a:buChar char="●"/>
            </a:pPr>
            <a:r>
              <a:rPr lang="ru" sz="15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Самостоятельно выполнить Настройки начальной страницы 1С:УНФ.</a:t>
            </a:r>
            <a:endParaRPr sz="15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500"/>
              <a:buFont typeface="Proxima Nova"/>
              <a:buChar char="●"/>
            </a:pPr>
            <a:r>
              <a:rPr lang="ru" sz="15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Включить возможность учета в программе Нескольких компаний.</a:t>
            </a:r>
            <a:endParaRPr sz="15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500"/>
              <a:buFont typeface="Proxima Nova"/>
              <a:buChar char="●"/>
            </a:pPr>
            <a:r>
              <a:rPr lang="ru" sz="15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Включить возможность использования в программе Нескольких валют.</a:t>
            </a:r>
            <a:endParaRPr sz="15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2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2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205" name="Google Shape;205;p27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Необходимо ввести начальные остатки: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●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Деньги: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500 000 р. на счет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10 000 р. касса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●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Товары (цену указать произвольную):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Краситель Palma - 1000 шт. (Склад сырья)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Краситель Nooba - 2000 шт. (Склад сырья)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Бутыль П456 - 100 шт. (Склад сырья)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Бутыль Т123 - 100 шт. (Склад сырья)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●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Задолженность поставщику Поставщик 1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200"/>
              <a:buFont typeface="Proxima Nova"/>
              <a:buChar char="○"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96 000 р.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После ввода начальных остатков выровнять баланс.</a:t>
            </a: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8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11" name="Google Shape;211;p28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4.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Управление продажами и маркетинг.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12" name="Google Shape;212;p28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Работа с CRM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Автоматические скидки и наценки.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Ценообразование.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Сегментирование клиентов, воронка продаж.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Регистрация заявки клиента и выставление счета на оплату.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Продажа покупателю товара со склада.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Резервирование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товара.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Оказание услуг клиенту.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Розничные продажи.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13" name="Google Shape;21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145" y="2612433"/>
            <a:ext cx="1276608" cy="2060669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4.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3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220" name="Google Shape;220;p29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Создать Сегмент контрагентов с которыми наша компания взаимодействовала менее 2 раз.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4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226" name="Google Shape;226;p30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3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Было принято решение о предоставлении постоянной скидки 5% оптовому клиенту “ООО Ленточка”.</a:t>
            </a:r>
            <a:endParaRPr sz="13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Proxima Nova"/>
              <a:buAutoNum type="arabicPeriod"/>
            </a:pPr>
            <a:r>
              <a:rPr lang="ru" sz="13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Зафиксируйте новые условия продажи клиенту “ООО Ленточка”.</a:t>
            </a:r>
            <a:endParaRPr sz="13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Proxima Nova"/>
              <a:buAutoNum type="arabicPeriod"/>
            </a:pPr>
            <a:r>
              <a:rPr lang="ru" sz="13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Оформите заказ на продажу клиенту с учетом персональной скидки:</a:t>
            </a:r>
            <a:endParaRPr sz="13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Arial" panose="020B0604020202020204" pitchFamily="34" charset="0"/>
              <a:buChar char="•"/>
            </a:pPr>
            <a:r>
              <a:rPr lang="ru" sz="13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100 пачек. “Мыло кусковое (желтое)”;</a:t>
            </a:r>
            <a:endParaRPr sz="13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Arial" panose="020B0604020202020204" pitchFamily="34" charset="0"/>
              <a:buChar char="•"/>
            </a:pPr>
            <a:r>
              <a:rPr lang="ru" sz="13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25 пачек. “Мыло жидкое OMiS (Лаванда)”;</a:t>
            </a:r>
            <a:endParaRPr sz="13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Arial" panose="020B0604020202020204" pitchFamily="34" charset="0"/>
              <a:buChar char="•"/>
            </a:pPr>
            <a:r>
              <a:rPr lang="ru" sz="13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10 штук “Подарочный набор 1”.</a:t>
            </a:r>
            <a:endParaRPr sz="13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300"/>
              <a:buFont typeface="Proxima Nova"/>
              <a:buAutoNum type="arabicPeriod"/>
            </a:pPr>
            <a:r>
              <a:rPr lang="ru" sz="13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Проверьте работоспособность установленной скидки.</a:t>
            </a:r>
            <a:endParaRPr sz="13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Экран (16:9)</PresentationFormat>
  <Paragraphs>64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Proxima Nova</vt:lpstr>
      <vt:lpstr>Arial</vt:lpstr>
      <vt:lpstr>Tahoma</vt:lpstr>
      <vt:lpstr>Simple Light</vt:lpstr>
      <vt:lpstr>Цифровизация бизнес-процессов  производственных предприятий на базе  1С: Управление нашей фирмой</vt:lpstr>
      <vt:lpstr>Тема 3. Программа</vt:lpstr>
      <vt:lpstr>Практическое задание 1</vt:lpstr>
      <vt:lpstr>Практическое задание 2</vt:lpstr>
      <vt:lpstr>Тема 4. Программа</vt:lpstr>
      <vt:lpstr>Практическое задание 3</vt:lpstr>
      <vt:lpstr>Практическое задание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бизнес-процессов  производственных предприятий на базе  1С: Управление нашей фирмой</dc:title>
  <cp:lastModifiedBy> </cp:lastModifiedBy>
  <cp:revision>1</cp:revision>
  <dcterms:modified xsi:type="dcterms:W3CDTF">2022-11-01T07:44:51Z</dcterms:modified>
</cp:coreProperties>
</file>