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57CD6F9-62E9-4501-9C08-2B34D42FADDB}">
          <p14:sldIdLst>
            <p14:sldId id="256"/>
            <p14:sldId id="257"/>
            <p14:sldId id="263"/>
          </p14:sldIdLst>
        </p14:section>
        <p14:section name="Раздел без заголовка" id="{F91A6035-6725-4AA9-A3ED-D65063035C8A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61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-1444" y="-2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28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987428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" y="1754"/>
            <a:ext cx="9141588" cy="68707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6737" y="2173046"/>
            <a:ext cx="8732939" cy="2528124"/>
          </a:xfrm>
          <a:prstGeom prst="rect">
            <a:avLst/>
          </a:prstGeom>
          <a:noFill/>
        </p:spPr>
        <p:txBody>
          <a:bodyPr wrap="square" lIns="65274" tIns="32637" rIns="65274" bIns="32637" rtlCol="0">
            <a:spAutoFit/>
          </a:bodyPr>
          <a:lstStyle/>
          <a:p>
            <a:pPr algn="ctr"/>
            <a:r>
              <a:rPr lang="ru-RU" sz="40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Требования к огнеупорным и теплоизоляционным материалам. Особенности производства</a:t>
            </a:r>
            <a:endParaRPr lang="ru-RU" sz="45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6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50564" y="1106689"/>
            <a:ext cx="561368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Заголовок 2"/>
          <p:cNvSpPr txBox="1">
            <a:spLocks/>
          </p:cNvSpPr>
          <p:nvPr/>
        </p:nvSpPr>
        <p:spPr>
          <a:xfrm>
            <a:off x="550564" y="142614"/>
            <a:ext cx="5613688" cy="90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Химическая технология огнеупорных материалов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7565" y="1604644"/>
            <a:ext cx="81023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шамотных и шамотно-каолиновых огнеупоров регламентируется соответствующими ГОСТ 1598-96 по следующим показателям: прочность на сжатие, огнеупорность, термическая стойкость.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Прочность на сжатие: 25-30 МПа/90-100 МПа.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Огнеупорность: 1610 – 1750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класса огнеупорности у шамотных огнеупоров (0, А, Б, В)/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1730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ºC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1670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ºC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1610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класса огнеупорности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шамотно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-каолиновых огнеупоров (0, А)/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ºC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1730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Термическая стойкость до 50 теплосмен (800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" y="1754"/>
            <a:ext cx="9141588" cy="68707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2651" y="3034822"/>
            <a:ext cx="6441114" cy="804575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pPr algn="ctr"/>
            <a:r>
              <a:rPr lang="ru-RU" sz="4800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48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!!!</a:t>
            </a:r>
            <a:endParaRPr lang="ru-RU" sz="48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1"/>
            <a:ext cx="9149091" cy="6857999"/>
          </a:xfrm>
          <a:prstGeom prst="rect">
            <a:avLst/>
          </a:prstGeom>
        </p:spPr>
      </p:pic>
      <p:sp>
        <p:nvSpPr>
          <p:cNvPr id="2" name="Заголовок 2"/>
          <p:cNvSpPr txBox="1">
            <a:spLocks/>
          </p:cNvSpPr>
          <p:nvPr/>
        </p:nvSpPr>
        <p:spPr>
          <a:xfrm>
            <a:off x="380547" y="1571733"/>
            <a:ext cx="8316599" cy="49461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Огнеупоры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представляют собой совершенно особый класс керамики зернистого строения и предназначается для кладки разнообразных тепловых агрегатов, работающих при температурах выше 1000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С, а также для футеровки внутренней поверхности вращающихся печей, металлоразливочных ковшей, подов обжиговых вагонеток и пр.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Огнеупоры относятся к 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рубой строительной керамике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основу их составляют грубодисперсные порошки.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Различают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алюмосликатные, кислые и основные огнеупоры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Алюмосиликатные огнеупоры, в зависимости от содержания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подразделяют на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полукислые, шамотные, высокоглиноземистые и корундовые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причем содержание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колебаться от 18 до 100 %.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67544" y="174506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50564" y="142614"/>
            <a:ext cx="5613688" cy="90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Химическая технология огнеупорных материалов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564" y="1106689"/>
            <a:ext cx="561368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2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6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550564" y="1106689"/>
            <a:ext cx="561368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Заголовок 2"/>
          <p:cNvSpPr txBox="1">
            <a:spLocks/>
          </p:cNvSpPr>
          <p:nvPr/>
        </p:nvSpPr>
        <p:spPr>
          <a:xfrm>
            <a:off x="550564" y="142614"/>
            <a:ext cx="5613688" cy="90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Химическая технология огнеупорных материалов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827" y="1483502"/>
            <a:ext cx="83491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Шамотными огнеупорами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 изделия, изготовленные целиком из глинистых материалов, часть из которых обжигают при температурах ниже 1500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до получения спекшегося материала, а часть участвует в качестве технологической связки.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нашей стране из всего производства огнеупоров шамотные занимают главенствующее положение, составляя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75 % от общего выпуска огнеупоров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качестве сырья используют, по возможности, наиболее чистые огнеупорные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беложгущиеся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глинистые материалы (глины и каолины) с минимальным содержанием вредных примесей, в особенности оксидов железа.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6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63544" y="6492876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0086" y="34744"/>
            <a:ext cx="677060" cy="120052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50564" y="1106689"/>
            <a:ext cx="561368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Заголовок 2"/>
          <p:cNvSpPr txBox="1">
            <a:spLocks/>
          </p:cNvSpPr>
          <p:nvPr/>
        </p:nvSpPr>
        <p:spPr>
          <a:xfrm>
            <a:off x="550564" y="142614"/>
            <a:ext cx="5613688" cy="90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Химическая технология огнеупорных материалов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975795"/>
              </p:ext>
            </p:extLst>
          </p:nvPr>
        </p:nvGraphicFramePr>
        <p:xfrm>
          <a:off x="330388" y="1349071"/>
          <a:ext cx="8503913" cy="50771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0029"/>
                <a:gridCol w="635267"/>
                <a:gridCol w="596299"/>
                <a:gridCol w="660737"/>
                <a:gridCol w="773083"/>
                <a:gridCol w="773083"/>
                <a:gridCol w="773083"/>
                <a:gridCol w="773083"/>
                <a:gridCol w="773083"/>
                <a:gridCol w="773083"/>
                <a:gridCol w="773083"/>
              </a:tblGrid>
              <a:tr h="2610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Массовое содержание,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1085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SiO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TiO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MgO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п.п.п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Часов-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пластичная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Латненская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пластичная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Латненская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пластичная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Латненская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полукислая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Любытинская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пластичная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Любытинская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полусухарная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Суворовская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полусухарная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19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Владимирский каолин вторичный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Кудиновская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песчанка полукислая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" y="6488670"/>
            <a:ext cx="8373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Химический состав глин, используемых в производстве шамотных огнеупоров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6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50564" y="1106689"/>
            <a:ext cx="561368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Заголовок 2"/>
          <p:cNvSpPr txBox="1">
            <a:spLocks/>
          </p:cNvSpPr>
          <p:nvPr/>
        </p:nvSpPr>
        <p:spPr>
          <a:xfrm>
            <a:off x="550564" y="142614"/>
            <a:ext cx="5613688" cy="90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Химическая технология огнеупорных материалов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803" y="1578544"/>
            <a:ext cx="86434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Технологическая схема производства шамотных огнеупоров практически не отличается от технологии производства канализационных труб и включает в себя предварительный обжиг глины на шамот во вращающемся барабане при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температуре ниже 1500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получения материала с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водопоглощением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более 7 %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 последующим дроблением кусков в щековой или конусной дробилке до получения порошка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размером не более 10 мм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после чего домалывается в шаровой мельнице до дисперсности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3-4 мм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Подготовленный таким образом шамотный порошок направляется в бункера запаса.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Глина (или каолин) предварительно измельчается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глинорезке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кусков порядка 15-20 мм и равномерно подается в сушильный барабан, где высушивается до влажности 6-10 % и после охлаждения размалывается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дезинтеграторных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мельницах до прохода через сито 0,5 мм, после чего направляется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глинозапасник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Подготовленные таким образом глина и шамот дозируются в соотношении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40 % глины и 60 % шамота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смешиваются в смесительных бегунах с одновременным увлажнением до получения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пресспорошка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влажностью 6-8 %, после чего готовый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пресспорошок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вылеживается в бункерах запаса с целью усреднения влажности в течение 8-16 часов.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6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50564" y="1106689"/>
            <a:ext cx="561368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Заголовок 2"/>
          <p:cNvSpPr txBox="1">
            <a:spLocks/>
          </p:cNvSpPr>
          <p:nvPr/>
        </p:nvSpPr>
        <p:spPr>
          <a:xfrm>
            <a:off x="550564" y="142614"/>
            <a:ext cx="5613688" cy="90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Химическая технология огнеупорных материалов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382252"/>
              </p:ext>
            </p:extLst>
          </p:nvPr>
        </p:nvGraphicFramePr>
        <p:xfrm>
          <a:off x="337602" y="1745059"/>
          <a:ext cx="8489483" cy="45691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82016"/>
                <a:gridCol w="1139377"/>
                <a:gridCol w="1487895"/>
                <a:gridCol w="1313635"/>
                <a:gridCol w="1420871"/>
                <a:gridCol w="1245689"/>
              </a:tblGrid>
              <a:tr h="52776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Массовое содержание,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27761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0,05-0,01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0,01-0,005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0,005-0,001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Часов-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пластичная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Латненская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пластичная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Латненская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полукислая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Любытинская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пластичная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9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Владимирский каолин вторичный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6188" y="1347391"/>
            <a:ext cx="8012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Зерновой состав глин, используемых в производстве шамотных огнеупоров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6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50564" y="1106689"/>
            <a:ext cx="561368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Заголовок 2"/>
          <p:cNvSpPr txBox="1">
            <a:spLocks/>
          </p:cNvSpPr>
          <p:nvPr/>
        </p:nvSpPr>
        <p:spPr>
          <a:xfrm>
            <a:off x="550564" y="142614"/>
            <a:ext cx="5613688" cy="90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Химическая технология огнеупорных материалов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319" y="1651427"/>
            <a:ext cx="852245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Формование огнеупоров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производится на мощных гидравлических прессах при давлении при прессовании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50 МПа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образом можно формовать как кирпичи стандартного размера, так и клиновой и ребровой кирпич, а также фасонные изделия.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пористость полуфабриката позволяет избежать предварительной его сушки в сушилках, а досушивать непосредственно в туннельной печи на этапе разогрева,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затем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обжигать изделие при 1350 – 1380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Общая продолжительность обжига зависит от размеров шамотного огнеупора и колеблется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30 до 60 часов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66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6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50564" y="1106689"/>
            <a:ext cx="561368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Заголовок 2"/>
          <p:cNvSpPr txBox="1">
            <a:spLocks/>
          </p:cNvSpPr>
          <p:nvPr/>
        </p:nvSpPr>
        <p:spPr>
          <a:xfrm>
            <a:off x="550564" y="142614"/>
            <a:ext cx="5613688" cy="90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Химическая технология огнеупорных материалов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0564" y="1587905"/>
            <a:ext cx="79581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Помимо стандартных шамотных огнеупоров некоторые заводы выпускают так называемый многошамотный огнеупор в котором содержание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шамота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достигает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80-85 %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соответственно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15-20 %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Смешение таких огнеупоров представляет довольно сложную задачу, поскольку необходимо, чтобы глина равномерно обволокла частицы шамота. Это задача решается благодаря замачиванию шамота глинистым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шликером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введением органического пластификатора (обычно ССБ). Кроме этой особенности, технологическая схема производства многошамотных огнеупоров не отличается от стандартной.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Помимо стандартных шамотных огнеупоров, наша промышленность выпускает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шамотно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-каолиновые огнеупоры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с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одержание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достигает 40-45 %.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схема производства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шамотно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-каолиновых огнеупоров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от стандартной только повышенной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температурой обжига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1400-1500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91" y="9102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61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963" y="300754"/>
            <a:ext cx="677060" cy="1200524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550564" y="1106689"/>
            <a:ext cx="5613688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Заголовок 2"/>
          <p:cNvSpPr txBox="1">
            <a:spLocks/>
          </p:cNvSpPr>
          <p:nvPr/>
        </p:nvSpPr>
        <p:spPr>
          <a:xfrm>
            <a:off x="550564" y="142614"/>
            <a:ext cx="5613688" cy="906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Химическая технология огнеупорных материалов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22661" y="1275892"/>
            <a:ext cx="1251097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 сырья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2660" y="1580692"/>
            <a:ext cx="1251098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Ящичный питатель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22659" y="1933699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Стругач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7578" y="2234970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Сушильный барабан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7574" y="2534847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Дезинтегратор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7578" y="2830080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Вибросита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22658" y="4201146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Смесительные бегуны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57578" y="3725213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Тарельчатый питатель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57578" y="3438102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Магнитная сепарация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57573" y="3129967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 хранения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38696" y="2235623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Вращающаяся печь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38692" y="2535500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Щековая дробилка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38696" y="2830733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Шаровая мельница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38688" y="4053669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Тарельчатый питатель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38696" y="3438755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Магнитная сепарация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38691" y="3130620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Вибросита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38689" y="3741115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 хранения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Соединительная линия уступом 5"/>
          <p:cNvCxnSpPr>
            <a:stCxn id="21" idx="1"/>
            <a:endCxn id="31" idx="0"/>
          </p:cNvCxnSpPr>
          <p:nvPr/>
        </p:nvCxnSpPr>
        <p:spPr>
          <a:xfrm rot="10800000" flipV="1">
            <a:off x="3183129" y="2041420"/>
            <a:ext cx="939531" cy="193549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>
            <a:stCxn id="21" idx="3"/>
            <a:endCxn id="38" idx="0"/>
          </p:cNvCxnSpPr>
          <p:nvPr/>
        </p:nvCxnSpPr>
        <p:spPr>
          <a:xfrm>
            <a:off x="5373758" y="2041421"/>
            <a:ext cx="790488" cy="194202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>
            <a:endCxn id="32" idx="1"/>
          </p:cNvCxnSpPr>
          <p:nvPr/>
        </p:nvCxnSpPr>
        <p:spPr>
          <a:xfrm rot="5400000">
            <a:off x="2414312" y="2492956"/>
            <a:ext cx="292876" cy="6351"/>
          </a:xfrm>
          <a:prstGeom prst="bentConnector4">
            <a:avLst>
              <a:gd name="adj1" fmla="val -6399"/>
              <a:gd name="adj2" fmla="val 3699433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/>
          <p:nvPr/>
        </p:nvCxnSpPr>
        <p:spPr>
          <a:xfrm rot="5400000">
            <a:off x="2407959" y="3090633"/>
            <a:ext cx="292876" cy="6351"/>
          </a:xfrm>
          <a:prstGeom prst="bentConnector4">
            <a:avLst>
              <a:gd name="adj1" fmla="val -6399"/>
              <a:gd name="adj2" fmla="val 3699433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ная линия уступом 74"/>
          <p:cNvCxnSpPr/>
          <p:nvPr/>
        </p:nvCxnSpPr>
        <p:spPr>
          <a:xfrm rot="5400000">
            <a:off x="2409536" y="3697038"/>
            <a:ext cx="292876" cy="6351"/>
          </a:xfrm>
          <a:prstGeom prst="bentConnector4">
            <a:avLst>
              <a:gd name="adj1" fmla="val -6399"/>
              <a:gd name="adj2" fmla="val 3699433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/>
          <p:nvPr/>
        </p:nvCxnSpPr>
        <p:spPr>
          <a:xfrm rot="5400000">
            <a:off x="5389075" y="3090634"/>
            <a:ext cx="292876" cy="6351"/>
          </a:xfrm>
          <a:prstGeom prst="bentConnector4">
            <a:avLst>
              <a:gd name="adj1" fmla="val -6399"/>
              <a:gd name="adj2" fmla="val 3699433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/>
          <p:nvPr/>
        </p:nvCxnSpPr>
        <p:spPr>
          <a:xfrm rot="5400000">
            <a:off x="5395433" y="2485955"/>
            <a:ext cx="292876" cy="6351"/>
          </a:xfrm>
          <a:prstGeom prst="bentConnector4">
            <a:avLst>
              <a:gd name="adj1" fmla="val -6399"/>
              <a:gd name="adj2" fmla="val 3699433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Соединительная линия уступом 78"/>
          <p:cNvCxnSpPr/>
          <p:nvPr/>
        </p:nvCxnSpPr>
        <p:spPr>
          <a:xfrm rot="5400000">
            <a:off x="5389082" y="3706330"/>
            <a:ext cx="292876" cy="6351"/>
          </a:xfrm>
          <a:prstGeom prst="bentConnector4">
            <a:avLst>
              <a:gd name="adj1" fmla="val -6399"/>
              <a:gd name="adj2" fmla="val 3699433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497111" y="4416590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Растирочное сито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01673" y="4632034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Бункер хранения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69453" y="4854423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Ящичный питатель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76123" y="5291485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 садчик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95911" y="5069867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Гидравлический пресс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947010" y="5506929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Печная вагонетка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98109" y="5937817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 разгрузчик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527222" y="5722373"/>
            <a:ext cx="1251099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Туннельная печь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78321" y="6153261"/>
            <a:ext cx="1453983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 пакетировщик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37260" y="6368705"/>
            <a:ext cx="1453983" cy="2154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 готовой продукции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739609" y="4570479"/>
            <a:ext cx="743087" cy="33855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</a:t>
            </a:r>
            <a:b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1" name="Соединительная линия уступом 90"/>
          <p:cNvCxnSpPr>
            <a:stCxn id="90" idx="1"/>
            <a:endCxn id="34" idx="3"/>
          </p:cNvCxnSpPr>
          <p:nvPr/>
        </p:nvCxnSpPr>
        <p:spPr>
          <a:xfrm rot="10800000">
            <a:off x="5373757" y="4308868"/>
            <a:ext cx="365852" cy="430888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flipH="1">
            <a:off x="1296063" y="4161391"/>
            <a:ext cx="2512609" cy="908476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1359673" y="5285311"/>
            <a:ext cx="3776870" cy="1409687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3880237" y="2342692"/>
            <a:ext cx="0" cy="1490243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6892569" y="2287498"/>
            <a:ext cx="0" cy="1913648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125678" y="1873682"/>
            <a:ext cx="9303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Глина на связку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346398" y="1869396"/>
            <a:ext cx="9303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Глина на шамот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003" y="1380637"/>
            <a:ext cx="2377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схема производства шамотных огнеупоров</a:t>
            </a:r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366</Words>
  <Application>Microsoft Office PowerPoint</Application>
  <PresentationFormat>Экран (4:3)</PresentationFormat>
  <Paragraphs>226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28</cp:revision>
  <dcterms:created xsi:type="dcterms:W3CDTF">2018-10-31T17:08:02Z</dcterms:created>
  <dcterms:modified xsi:type="dcterms:W3CDTF">2021-05-30T15:22:21Z</dcterms:modified>
</cp:coreProperties>
</file>