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84" r:id="rId4"/>
    <p:sldId id="270" r:id="rId5"/>
    <p:sldId id="271" r:id="rId6"/>
    <p:sldId id="272" r:id="rId7"/>
    <p:sldId id="273" r:id="rId8"/>
    <p:sldId id="274" r:id="rId9"/>
    <p:sldId id="276" r:id="rId10"/>
    <p:sldId id="275" r:id="rId11"/>
    <p:sldId id="277" r:id="rId12"/>
    <p:sldId id="278" r:id="rId13"/>
    <p:sldId id="279" r:id="rId14"/>
    <p:sldId id="258" r:id="rId15"/>
    <p:sldId id="280" r:id="rId16"/>
    <p:sldId id="281" r:id="rId17"/>
    <p:sldId id="282" r:id="rId18"/>
    <p:sldId id="285" r:id="rId19"/>
    <p:sldId id="28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45211-D6D7-4480-97FB-287A739A766C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9097BC-65E7-4EAA-BFF2-0F8C45AD4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418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BDF83-A322-48FD-A089-8F915A20A2F6}" type="datetime1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241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E4255-DE41-4E77-B1BE-4B0A12B5C60E}" type="datetime1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865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357A7-217D-4E0F-BD99-D779E1B109C2}" type="datetime1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693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0371B-E4F2-416F-9947-9CC9B4BF6592}" type="datetime1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784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372525CC-0D5E-4404-8200-9A7C13D5A6D7}" type="datetime1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585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69352-793D-420F-BF8C-C16F87DBB58C}" type="datetime1">
              <a:rPr lang="ru-RU" smtClean="0"/>
              <a:t>27.09.2022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469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A3743-42C8-49AF-96C9-2A2C18BEFD60}" type="datetime1">
              <a:rPr lang="ru-RU" smtClean="0"/>
              <a:t>27.09.2022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755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11214-BF29-49BB-B9F6-49DB382C91C7}" type="datetime1">
              <a:rPr lang="ru-RU" smtClean="0"/>
              <a:t>27.09.2022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535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13D73-A2F7-4CD0-9AE8-103FA6AA8B7A}" type="datetime1">
              <a:rPr lang="ru-RU" smtClean="0"/>
              <a:t>27.09.2022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086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FA895-09A2-49AA-B1CB-9FB4B400C6DC}" type="datetime1">
              <a:rPr lang="ru-RU" smtClean="0"/>
              <a:t>27.09.2022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796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0EF1B-57C8-4076-858A-ECEE1D3A197F}" type="datetime1">
              <a:rPr lang="ru-RU" smtClean="0"/>
              <a:t>27.09.2022</a:t>
            </a:fld>
            <a:endParaRPr lang="ru-R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764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2BF37257-A4B6-4675-B81B-FB6B0939AE16}" type="datetime1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228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gif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odewars.com/" TargetMode="External"/><Relationship Id="rId3" Type="http://schemas.openxmlformats.org/officeDocument/2006/relationships/hyperlink" Target="https://docs.python.org/" TargetMode="External"/><Relationship Id="rId7" Type="http://schemas.openxmlformats.org/officeDocument/2006/relationships/hyperlink" Target="https://www.spyder-ide.org/" TargetMode="External"/><Relationship Id="rId2" Type="http://schemas.openxmlformats.org/officeDocument/2006/relationships/hyperlink" Target="https://www.python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jupyterlab.readthedocs.io/" TargetMode="External"/><Relationship Id="rId5" Type="http://schemas.openxmlformats.org/officeDocument/2006/relationships/hyperlink" Target="https://www.anaconda.com/" TargetMode="External"/><Relationship Id="rId4" Type="http://schemas.openxmlformats.org/officeDocument/2006/relationships/hyperlink" Target="https://pythonworld.ru/" TargetMode="External"/><Relationship Id="rId9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093EF-0A07-4B99-AE7C-63E5ADD708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800" dirty="0"/>
              <a:t>Язык программирования </a:t>
            </a:r>
            <a:r>
              <a:rPr lang="en-US" sz="4800" dirty="0"/>
              <a:t>Python</a:t>
            </a:r>
            <a:endParaRPr lang="ru-RU" sz="48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D1BB3FC-6447-4782-9D74-A2326C5A47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Основные особенности языка </a:t>
            </a:r>
            <a:r>
              <a:rPr lang="en-US" dirty="0"/>
              <a:t>Python 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957444-3318-9710-EEA2-72E0F7981B39}"/>
              </a:ext>
            </a:extLst>
          </p:cNvPr>
          <p:cNvSpPr txBox="1"/>
          <p:nvPr/>
        </p:nvSpPr>
        <p:spPr>
          <a:xfrm>
            <a:off x="5095783" y="5458968"/>
            <a:ext cx="61855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Крашенинников Роман Сергеевич 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Главный специалист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отдела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системного администрирования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РХТУ им. Д.И. Менделеева, ведущий программист кафедры информационных компьютерных технологий</a:t>
            </a:r>
            <a:endParaRPr lang="ru-RU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CB7458-ED3B-65FA-3C33-36BA3BDDC4E5}"/>
              </a:ext>
            </a:extLst>
          </p:cNvPr>
          <p:cNvSpPr txBox="1"/>
          <p:nvPr/>
        </p:nvSpPr>
        <p:spPr>
          <a:xfrm>
            <a:off x="9982583" y="4169802"/>
            <a:ext cx="4548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159520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BFF1F3-CF23-9CF3-E8D9-87AA3CECE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Особенности именования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A194D065-EA72-1F38-3EBE-8ABC8DA9CD2F}"/>
              </a:ext>
            </a:extLst>
          </p:cNvPr>
          <p:cNvSpPr txBox="1">
            <a:spLocks/>
          </p:cNvSpPr>
          <p:nvPr/>
        </p:nvSpPr>
        <p:spPr>
          <a:xfrm>
            <a:off x="581578" y="2303667"/>
            <a:ext cx="6378515" cy="40507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itchFamily="2" charset="2"/>
              <a:buNone/>
            </a:pPr>
            <a:r>
              <a:rPr lang="ru-RU" dirty="0"/>
              <a:t>Переменные в Python не требуют объявления типа переменной (так как Python – язык с динамической типизацией) и являются ссылками на область памяти. Правила именования переменных:</a:t>
            </a:r>
          </a:p>
          <a:p>
            <a:pPr algn="just"/>
            <a:r>
              <a:rPr lang="ru-RU" dirty="0"/>
              <a:t>Имя переменной может состоять только из букв, цифр и знака подчёркивания;</a:t>
            </a:r>
          </a:p>
          <a:p>
            <a:pPr algn="just"/>
            <a:r>
              <a:rPr lang="ru-RU" dirty="0"/>
              <a:t>Имя не может начинаться с цифры;</a:t>
            </a:r>
          </a:p>
          <a:p>
            <a:pPr algn="just"/>
            <a:r>
              <a:rPr lang="ru-RU" dirty="0"/>
              <a:t>Имя не может содержать специальных символов @, $, %;</a:t>
            </a:r>
          </a:p>
          <a:p>
            <a:pPr algn="just"/>
            <a:r>
              <a:rPr lang="ru-RU" dirty="0"/>
              <a:t>Имя переменной не должно равняться ключевому слову;</a:t>
            </a:r>
          </a:p>
          <a:p>
            <a:pPr algn="just"/>
            <a:r>
              <a:rPr lang="ru-RU" dirty="0"/>
              <a:t>Желательно, чтобы имя было «говорящим»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FBE26E3-3AB2-C530-3F13-C42AD9CE9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967" y="2663301"/>
            <a:ext cx="5016790" cy="28275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A4826DFE-20B7-2F04-BE52-600781831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238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BFF1F3-CF23-9CF3-E8D9-87AA3CECE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Простейшие операции над переменными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9EC50B-4EDD-661D-E611-86AE11B4A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456" y="2035552"/>
            <a:ext cx="8049088" cy="4278344"/>
          </a:xfrm>
          <a:prstGeom prst="rect">
            <a:avLst/>
          </a:prstGeom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28627E4F-41AC-D4D3-C3E0-C1D1E9D9B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952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BFF1F3-CF23-9CF3-E8D9-87AA3CECE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Логические операции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653CB8-3742-CEF5-1214-5DCF5FDDB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07" y="2317071"/>
            <a:ext cx="5811058" cy="290200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F15D31-2BF9-D7E5-5684-D64698721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012" y="2299316"/>
            <a:ext cx="6021476" cy="2902006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1FF6179-51A6-BA20-B573-0514A099B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984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BFF1F3-CF23-9CF3-E8D9-87AA3CECE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Конструкции </a:t>
            </a:r>
            <a:r>
              <a:rPr lang="en-US" dirty="0"/>
              <a:t>if, else, </a:t>
            </a:r>
            <a:r>
              <a:rPr lang="en-US" dirty="0" err="1"/>
              <a:t>elif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4F3DB39-3B11-8123-82CF-CD0323F585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98" r="27710"/>
          <a:stretch/>
        </p:blipFill>
        <p:spPr>
          <a:xfrm>
            <a:off x="920234" y="2529031"/>
            <a:ext cx="3249227" cy="7049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0C0DE98-81C6-3E02-B961-A4B9CC4A6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836" y="2081025"/>
            <a:ext cx="3400900" cy="128605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289D514-83F0-FAFD-44D0-B889260480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934"/>
          <a:stretch/>
        </p:blipFill>
        <p:spPr>
          <a:xfrm>
            <a:off x="8621486" y="2114367"/>
            <a:ext cx="3400901" cy="131463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E1C5BC0-3B8C-AE8A-C0B6-47690892EC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075"/>
          <a:stretch/>
        </p:blipFill>
        <p:spPr>
          <a:xfrm>
            <a:off x="4048010" y="4038366"/>
            <a:ext cx="4714251" cy="27308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339B27E-680B-E753-7AF5-9FA099E953BD}"/>
              </a:ext>
            </a:extLst>
          </p:cNvPr>
          <p:cNvSpPr txBox="1"/>
          <p:nvPr/>
        </p:nvSpPr>
        <p:spPr>
          <a:xfrm>
            <a:off x="1131683" y="2159699"/>
            <a:ext cx="2623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Простейший случай с </a:t>
            </a:r>
            <a:r>
              <a:rPr lang="en-US" dirty="0"/>
              <a:t>if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13CF96-6E37-41D3-6C8E-F8F3AA7B8C4E}"/>
              </a:ext>
            </a:extLst>
          </p:cNvPr>
          <p:cNvSpPr txBox="1"/>
          <p:nvPr/>
        </p:nvSpPr>
        <p:spPr>
          <a:xfrm>
            <a:off x="5364122" y="1711693"/>
            <a:ext cx="171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Вариант с </a:t>
            </a:r>
            <a:r>
              <a:rPr lang="en-US" dirty="0"/>
              <a:t>else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A99768-2BEE-3DC3-C984-FA26072BD36B}"/>
              </a:ext>
            </a:extLst>
          </p:cNvPr>
          <p:cNvSpPr txBox="1"/>
          <p:nvPr/>
        </p:nvSpPr>
        <p:spPr>
          <a:xfrm>
            <a:off x="9393327" y="1745035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Вариант с </a:t>
            </a:r>
            <a:r>
              <a:rPr lang="en-US" dirty="0" err="1"/>
              <a:t>elif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35FB2C-2858-FCFA-1081-AED697D2CBFA}"/>
              </a:ext>
            </a:extLst>
          </p:cNvPr>
          <p:cNvSpPr txBox="1"/>
          <p:nvPr/>
        </p:nvSpPr>
        <p:spPr>
          <a:xfrm>
            <a:off x="5245732" y="3690369"/>
            <a:ext cx="2073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Реальный пример</a:t>
            </a:r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E03F8E42-FCA9-29C9-22ED-93CCFFDD4796}"/>
              </a:ext>
            </a:extLst>
          </p:cNvPr>
          <p:cNvCxnSpPr>
            <a:cxnSpLocks/>
          </p:cNvCxnSpPr>
          <p:nvPr/>
        </p:nvCxnSpPr>
        <p:spPr>
          <a:xfrm>
            <a:off x="3630967" y="3367079"/>
            <a:ext cx="988370" cy="5568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A19BF5DF-6B14-95E3-9B31-108410D62B53}"/>
              </a:ext>
            </a:extLst>
          </p:cNvPr>
          <p:cNvCxnSpPr/>
          <p:nvPr/>
        </p:nvCxnSpPr>
        <p:spPr>
          <a:xfrm>
            <a:off x="6220286" y="3458077"/>
            <a:ext cx="0" cy="2869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5DB549B3-19E7-ECD7-6554-6317389D84C6}"/>
              </a:ext>
            </a:extLst>
          </p:cNvPr>
          <p:cNvCxnSpPr>
            <a:cxnSpLocks/>
          </p:cNvCxnSpPr>
          <p:nvPr/>
        </p:nvCxnSpPr>
        <p:spPr>
          <a:xfrm flipH="1">
            <a:off x="8060924" y="3504829"/>
            <a:ext cx="1014535" cy="4191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E13FFEF-DD82-835F-E573-E4E0D8D841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57" y="4014673"/>
            <a:ext cx="3693851" cy="24625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Номер слайда 30">
            <a:extLst>
              <a:ext uri="{FF2B5EF4-FFF2-40B4-BE49-F238E27FC236}">
                <a16:creationId xmlns:a16="http://schemas.microsoft.com/office/drawing/2014/main" id="{215FFF10-AAFE-A29A-52F9-AB71BA0EE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812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Списки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10058400" cy="4050792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Списки в Python - упорядоченные изменяемые коллекции объектов произвольных типов (почти как массив, но типы могут отличаться).</a:t>
            </a:r>
          </a:p>
          <a:p>
            <a:pPr marL="0" indent="0">
              <a:buNone/>
            </a:pPr>
            <a:r>
              <a:rPr lang="ru-RU" dirty="0"/>
              <a:t>Генерировать списки можно различными способами. Можно использовать встроенную функцию </a:t>
            </a:r>
            <a:r>
              <a:rPr lang="en-US" dirty="0"/>
              <a:t>list, </a:t>
            </a:r>
            <a:r>
              <a:rPr lang="ru-RU" dirty="0"/>
              <a:t>литерал </a:t>
            </a:r>
            <a:r>
              <a:rPr lang="en-US" dirty="0"/>
              <a:t>[]</a:t>
            </a:r>
            <a:r>
              <a:rPr lang="ru-RU" dirty="0"/>
              <a:t> или же генератора списков.</a:t>
            </a:r>
          </a:p>
          <a:p>
            <a:pPr marL="0" indent="0">
              <a:buNone/>
            </a:pPr>
            <a:r>
              <a:rPr lang="ru-RU" dirty="0"/>
              <a:t>Для обращения к элементу списка, номер элемента передается в </a:t>
            </a:r>
            <a:r>
              <a:rPr lang="en-US" dirty="0"/>
              <a:t>[]</a:t>
            </a:r>
            <a:r>
              <a:rPr lang="ru-RU" dirty="0"/>
              <a:t>. Важно помнить, что в </a:t>
            </a:r>
            <a:r>
              <a:rPr lang="en-US" dirty="0"/>
              <a:t>Python </a:t>
            </a:r>
            <a:r>
              <a:rPr lang="ru-RU" dirty="0"/>
              <a:t>нумерация начинается с 0!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883714-3F24-3674-13E2-712CF8D7A209}"/>
              </a:ext>
            </a:extLst>
          </p:cNvPr>
          <p:cNvSpPr txBox="1"/>
          <p:nvPr/>
        </p:nvSpPr>
        <p:spPr>
          <a:xfrm>
            <a:off x="1051866" y="3809708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Создание при помощи </a:t>
            </a:r>
            <a:r>
              <a:rPr lang="en-US" dirty="0"/>
              <a:t>list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6C3961-3778-1875-F18E-BDE7309F1B39}"/>
              </a:ext>
            </a:extLst>
          </p:cNvPr>
          <p:cNvSpPr txBox="1"/>
          <p:nvPr/>
        </p:nvSpPr>
        <p:spPr>
          <a:xfrm>
            <a:off x="759579" y="5273199"/>
            <a:ext cx="3753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Создание при помощи генератора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6CC7A58-BD57-7662-367C-D99B2D0E8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656" y="4186815"/>
            <a:ext cx="2925187" cy="57721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FC86138-7599-D2FB-EF9B-84090344F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704" y="5694526"/>
            <a:ext cx="3549726" cy="64540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E4A17DE-6039-7D93-879D-8A1B6109D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2425" y="4255962"/>
            <a:ext cx="2065470" cy="69193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5867E2E-082C-29FF-3FA6-E52775495F96}"/>
              </a:ext>
            </a:extLst>
          </p:cNvPr>
          <p:cNvSpPr txBox="1"/>
          <p:nvPr/>
        </p:nvSpPr>
        <p:spPr>
          <a:xfrm>
            <a:off x="7924432" y="3809708"/>
            <a:ext cx="2741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Создание при помощи </a:t>
            </a:r>
            <a:r>
              <a:rPr lang="en-US" dirty="0"/>
              <a:t>[]</a:t>
            </a:r>
            <a:endParaRPr lang="ru-RU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295073E-9F56-BDA8-6975-992345955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2425" y="5739936"/>
            <a:ext cx="2100914" cy="64976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0CA0A92-ADC8-6658-5561-527C9855533D}"/>
              </a:ext>
            </a:extLst>
          </p:cNvPr>
          <p:cNvSpPr txBox="1"/>
          <p:nvPr/>
        </p:nvSpPr>
        <p:spPr>
          <a:xfrm>
            <a:off x="8062675" y="5304998"/>
            <a:ext cx="2603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Обращение к элементу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BCB1111-F04E-FDC1-7BC6-CA547980D1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79671" y="4122486"/>
            <a:ext cx="2717861" cy="19847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035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Цикл </a:t>
            </a:r>
            <a:r>
              <a:rPr lang="en-US" dirty="0"/>
              <a:t>while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Цикл </a:t>
            </a:r>
            <a:r>
              <a:rPr lang="ru-RU" dirty="0" err="1"/>
              <a:t>while</a:t>
            </a:r>
            <a:r>
              <a:rPr lang="ru-RU" dirty="0"/>
              <a:t> (“пока”) позволяет выполнить одну и ту же последовательность действий, пока проверяемое условие истинно. </a:t>
            </a:r>
            <a:endParaRPr lang="en-US" dirty="0"/>
          </a:p>
          <a:p>
            <a:pPr marL="0" indent="0" algn="just">
              <a:buNone/>
            </a:pPr>
            <a:r>
              <a:rPr lang="ru-RU" dirty="0"/>
              <a:t>Условие записывается до тела цикла и проверяется до выполнения тела цикла. </a:t>
            </a:r>
            <a:endParaRPr lang="en-US" dirty="0"/>
          </a:p>
          <a:p>
            <a:pPr marL="0" indent="0" algn="just">
              <a:buNone/>
            </a:pPr>
            <a:r>
              <a:rPr lang="ru-RU" dirty="0"/>
              <a:t>Как правило, цикл </a:t>
            </a:r>
            <a:r>
              <a:rPr lang="ru-RU" dirty="0" err="1"/>
              <a:t>while</a:t>
            </a:r>
            <a:r>
              <a:rPr lang="ru-RU" dirty="0"/>
              <a:t> используется, когда невозможно определить точное значение количества проходов исполнения цикла.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B78899-0E17-7851-CD07-E87DEFB77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465" y="3925834"/>
            <a:ext cx="3496163" cy="7049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5344B1-3094-53E9-7C5C-FC74B48DB2C8}"/>
              </a:ext>
            </a:extLst>
          </p:cNvPr>
          <p:cNvSpPr txBox="1"/>
          <p:nvPr/>
        </p:nvSpPr>
        <p:spPr>
          <a:xfrm>
            <a:off x="1367161" y="3547624"/>
            <a:ext cx="2594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Синтаксис цикла </a:t>
            </a:r>
            <a:r>
              <a:rPr lang="en-US" dirty="0"/>
              <a:t>while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2CA14A-7A4A-4CAC-C7A2-15C887845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710" y="5062146"/>
            <a:ext cx="2903795" cy="14976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41F480-FE2A-317D-8F77-983582A52FCC}"/>
              </a:ext>
            </a:extLst>
          </p:cNvPr>
          <p:cNvSpPr txBox="1"/>
          <p:nvPr/>
        </p:nvSpPr>
        <p:spPr>
          <a:xfrm>
            <a:off x="1506398" y="4692814"/>
            <a:ext cx="2315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Пример цикла </a:t>
            </a:r>
            <a:r>
              <a:rPr lang="en-US" dirty="0"/>
              <a:t>while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61F7823-0E15-CBAC-95D6-9318342D32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23" y="3711453"/>
            <a:ext cx="3496163" cy="3146547"/>
          </a:xfrm>
          <a:prstGeom prst="rect">
            <a:avLst/>
          </a:prstGeom>
        </p:spPr>
      </p:pic>
      <p:sp>
        <p:nvSpPr>
          <p:cNvPr id="17" name="Номер слайда 16">
            <a:extLst>
              <a:ext uri="{FF2B5EF4-FFF2-40B4-BE49-F238E27FC236}">
                <a16:creationId xmlns:a16="http://schemas.microsoft.com/office/drawing/2014/main" id="{FF853484-94CA-687A-CE6B-EAC37F98D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5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Цикл </a:t>
            </a:r>
            <a:r>
              <a:rPr lang="en-US" dirty="0"/>
              <a:t>FOR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Цикл </a:t>
            </a:r>
            <a:r>
              <a:rPr lang="ru-RU" dirty="0" err="1"/>
              <a:t>for</a:t>
            </a:r>
            <a:r>
              <a:rPr lang="ru-RU" dirty="0"/>
              <a:t>, также называемый циклом с параметром, в языке Питон богат возможностями. </a:t>
            </a:r>
            <a:endParaRPr lang="en-US" dirty="0"/>
          </a:p>
          <a:p>
            <a:pPr marL="0" indent="0" algn="just">
              <a:buNone/>
            </a:pPr>
            <a:r>
              <a:rPr lang="ru-RU" dirty="0"/>
              <a:t>В цикле </a:t>
            </a:r>
            <a:r>
              <a:rPr lang="ru-RU" dirty="0" err="1"/>
              <a:t>for</a:t>
            </a:r>
            <a:r>
              <a:rPr lang="ru-RU" dirty="0"/>
              <a:t> указывается переменная и множество значений, по которому будет пробегать переменная. Множество значений может быть задано списком, кортежем, строкой или диапазоном.</a:t>
            </a:r>
            <a:r>
              <a:rPr lang="en-US" dirty="0"/>
              <a:t> </a:t>
            </a:r>
            <a:r>
              <a:rPr lang="ru-RU" dirty="0"/>
              <a:t>В связке с </a:t>
            </a:r>
            <a:r>
              <a:rPr lang="en-US" dirty="0"/>
              <a:t>for </a:t>
            </a:r>
            <a:r>
              <a:rPr lang="ru-RU" dirty="0"/>
              <a:t>часто используют функцию </a:t>
            </a:r>
            <a:r>
              <a:rPr lang="en-US" dirty="0"/>
              <a:t>range</a:t>
            </a:r>
            <a:r>
              <a:rPr lang="ru-RU" dirty="0"/>
              <a:t>, создающую последовательность с определённым шагом.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5344B1-3094-53E9-7C5C-FC74B48DB2C8}"/>
              </a:ext>
            </a:extLst>
          </p:cNvPr>
          <p:cNvSpPr txBox="1"/>
          <p:nvPr/>
        </p:nvSpPr>
        <p:spPr>
          <a:xfrm>
            <a:off x="1367161" y="3884980"/>
            <a:ext cx="2321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Синтаксис цикла </a:t>
            </a:r>
            <a:r>
              <a:rPr lang="en-US" dirty="0"/>
              <a:t>for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41F480-FE2A-317D-8F77-983582A52FCC}"/>
              </a:ext>
            </a:extLst>
          </p:cNvPr>
          <p:cNvSpPr txBox="1"/>
          <p:nvPr/>
        </p:nvSpPr>
        <p:spPr>
          <a:xfrm>
            <a:off x="1506398" y="5074560"/>
            <a:ext cx="2042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Пример цикла </a:t>
            </a:r>
            <a:r>
              <a:rPr lang="en-US" dirty="0"/>
              <a:t>for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61F7823-0E15-CBAC-95D6-9318342D32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23" y="3711453"/>
            <a:ext cx="3496163" cy="31465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682F74-BBC5-1198-335F-76DFB882B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72" y="4298119"/>
            <a:ext cx="4620270" cy="7716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B1A0F1F-D9A4-A4CE-D3FF-FF62613E1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395" y="5460494"/>
            <a:ext cx="4944165" cy="1295581"/>
          </a:xfrm>
          <a:prstGeom prst="rect">
            <a:avLst/>
          </a:prstGeom>
        </p:spPr>
      </p:pic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5A21F558-36A4-93EA-DD60-D003A11DA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346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Цикл </a:t>
            </a:r>
            <a:r>
              <a:rPr lang="en-US" dirty="0"/>
              <a:t>while </a:t>
            </a:r>
            <a:r>
              <a:rPr lang="ru-RU" dirty="0"/>
              <a:t>и </a:t>
            </a:r>
            <a:r>
              <a:rPr lang="en-US" dirty="0"/>
              <a:t>FOR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999862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Для программного выхода из цикла в языке </a:t>
            </a:r>
            <a:r>
              <a:rPr lang="en-US" dirty="0"/>
              <a:t>Python</a:t>
            </a:r>
            <a:r>
              <a:rPr lang="ru-RU" dirty="0"/>
              <a:t> используется слово </a:t>
            </a:r>
            <a:r>
              <a:rPr lang="en-US" dirty="0"/>
              <a:t>break. </a:t>
            </a:r>
            <a:r>
              <a:rPr lang="ru-RU" dirty="0"/>
              <a:t>Для того, чтобы пропустить итерацию цикла, необходимо использовать оператор </a:t>
            </a:r>
            <a:r>
              <a:rPr lang="en-US" dirty="0"/>
              <a:t>continue.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415A32-35DF-145B-AB99-8F74F5A15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374" y="3153575"/>
            <a:ext cx="3071993" cy="13350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C3A560-BD8B-8DED-7FF5-EE5CC29EB81A}"/>
              </a:ext>
            </a:extLst>
          </p:cNvPr>
          <p:cNvSpPr txBox="1"/>
          <p:nvPr/>
        </p:nvSpPr>
        <p:spPr>
          <a:xfrm>
            <a:off x="1215669" y="2784243"/>
            <a:ext cx="2123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Пропуск итерации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0E73329-47EB-F1EA-8112-07D505863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758" y="4842345"/>
            <a:ext cx="2550330" cy="18657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71E756-0BE5-95A2-DB2E-9459A9F6B9AD}"/>
              </a:ext>
            </a:extLst>
          </p:cNvPr>
          <p:cNvSpPr txBox="1"/>
          <p:nvPr/>
        </p:nvSpPr>
        <p:spPr>
          <a:xfrm>
            <a:off x="1327069" y="4469885"/>
            <a:ext cx="1833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Выход из цикла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1798A50-312A-6F34-208B-61D66DBA0E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7820" y="3104092"/>
            <a:ext cx="2542808" cy="3604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9C297D7-CC2E-CEB9-D51C-80BDCE4818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665" y="3302587"/>
            <a:ext cx="3664089" cy="274806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D4EEB4A-25CE-1860-6A06-2A1CEA26CCEF}"/>
              </a:ext>
            </a:extLst>
          </p:cNvPr>
          <p:cNvSpPr txBox="1"/>
          <p:nvPr/>
        </p:nvSpPr>
        <p:spPr>
          <a:xfrm>
            <a:off x="5689764" y="2784243"/>
            <a:ext cx="806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break</a:t>
            </a:r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E96CE5-F14E-3F02-695D-FD07AC73F777}"/>
              </a:ext>
            </a:extLst>
          </p:cNvPr>
          <p:cNvSpPr txBox="1"/>
          <p:nvPr/>
        </p:nvSpPr>
        <p:spPr>
          <a:xfrm>
            <a:off x="9245238" y="2919426"/>
            <a:ext cx="1100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continue</a:t>
            </a:r>
            <a:endParaRPr lang="ru-RU" dirty="0"/>
          </a:p>
        </p:txBody>
      </p:sp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6E0D8924-0A7A-1983-7BDD-805488D80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709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27CA14-78FC-683B-9F0A-21C76512A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Задание для самоконтроля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197EF0-C01D-ABDF-3FA3-069DDDF8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5268808" cy="4050792"/>
          </a:xfrm>
        </p:spPr>
        <p:txBody>
          <a:bodyPr/>
          <a:lstStyle/>
          <a:p>
            <a:r>
              <a:rPr lang="ru-RU" dirty="0"/>
              <a:t>Создать программу на языке Python для решения квадратных уравнений, при этом при помощи управляющих конструкций  </a:t>
            </a:r>
            <a:r>
              <a:rPr lang="ru-RU" dirty="0" err="1"/>
              <a:t>if</a:t>
            </a:r>
            <a:r>
              <a:rPr lang="ru-RU" dirty="0"/>
              <a:t> </a:t>
            </a:r>
            <a:r>
              <a:rPr lang="ru-RU" dirty="0" err="1"/>
              <a:t>elif</a:t>
            </a:r>
            <a:r>
              <a:rPr lang="ru-RU" dirty="0"/>
              <a:t> </a:t>
            </a:r>
            <a:r>
              <a:rPr lang="ru-RU" dirty="0" err="1"/>
              <a:t>else</a:t>
            </a:r>
            <a:r>
              <a:rPr lang="ru-RU" dirty="0"/>
              <a:t>, определять количество действительных корней  уравнения.</a:t>
            </a:r>
          </a:p>
          <a:p>
            <a:r>
              <a:rPr lang="ru-RU" dirty="0"/>
              <a:t>Создать программу, которая при помощи циклов, найдёт все простые числа в диапазоне от 1 до 200.</a:t>
            </a:r>
          </a:p>
          <a:p>
            <a:r>
              <a:rPr lang="ru-RU" dirty="0"/>
              <a:t>Создать программу, которая будет подсчитывать процент гласных букв в строке, записанной на латинице.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0D9C47-2823-DD09-15B5-724AD5A4E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18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4FC025-D1DD-F21D-C9B0-3481AE3A0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506" y="2068496"/>
            <a:ext cx="4941981" cy="34933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27255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24328"/>
            <a:ext cx="10058400" cy="1609344"/>
          </a:xfrm>
        </p:spPr>
        <p:txBody>
          <a:bodyPr/>
          <a:lstStyle/>
          <a:p>
            <a:pPr algn="ctr"/>
            <a:r>
              <a:rPr lang="ru-RU" dirty="0"/>
              <a:t>Спасибо за внимание!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D232A726-C55F-11AA-5F67-7C0D14FD4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48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718FA8-0034-4F1A-AD54-F63C92AD2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CD554E-CAB7-4566-8A64-2716AF500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Ключевые особенности языка </a:t>
            </a:r>
            <a:r>
              <a:rPr lang="en-US" dirty="0"/>
              <a:t>Python </a:t>
            </a:r>
            <a:endParaRPr lang="ru-RU" dirty="0"/>
          </a:p>
          <a:p>
            <a:r>
              <a:rPr lang="ru-RU" dirty="0"/>
              <a:t>Области применения языка</a:t>
            </a:r>
          </a:p>
          <a:p>
            <a:r>
              <a:rPr lang="ru-RU" dirty="0"/>
              <a:t>Популярные среды для разработки на языке Python</a:t>
            </a:r>
          </a:p>
          <a:p>
            <a:r>
              <a:rPr lang="ru-RU" dirty="0"/>
              <a:t>Основные типы переменных</a:t>
            </a:r>
          </a:p>
          <a:p>
            <a:r>
              <a:rPr lang="ru-RU" dirty="0"/>
              <a:t>Простейшие операции над переменными</a:t>
            </a:r>
          </a:p>
          <a:p>
            <a:r>
              <a:rPr lang="ru-RU" dirty="0"/>
              <a:t>Логические операции</a:t>
            </a:r>
          </a:p>
          <a:p>
            <a:r>
              <a:rPr lang="ru-RU" dirty="0"/>
              <a:t>Конструкции </a:t>
            </a:r>
            <a:r>
              <a:rPr lang="en-US" dirty="0"/>
              <a:t>if, else, </a:t>
            </a:r>
            <a:r>
              <a:rPr lang="en-US" dirty="0" err="1"/>
              <a:t>elif</a:t>
            </a:r>
            <a:endParaRPr lang="ru-RU" dirty="0"/>
          </a:p>
          <a:p>
            <a:r>
              <a:rPr lang="ru-RU" dirty="0"/>
              <a:t>Списки</a:t>
            </a:r>
          </a:p>
          <a:p>
            <a:r>
              <a:rPr lang="ru-RU" dirty="0"/>
              <a:t>Циклы </a:t>
            </a:r>
            <a:r>
              <a:rPr lang="en-US" dirty="0"/>
              <a:t>while </a:t>
            </a:r>
            <a:r>
              <a:rPr lang="ru-RU" dirty="0"/>
              <a:t>и </a:t>
            </a:r>
            <a:r>
              <a:rPr lang="en-US" dirty="0"/>
              <a:t>for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E0EBA9-A5BE-7EFE-EA71-C4C37D628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2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821C65-CA0F-81A6-B9B0-6D1C27092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251" y="1403604"/>
            <a:ext cx="4050792" cy="40507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7398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718FA8-0034-4F1A-AD54-F63C92AD2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Полезные ресурсы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CD554E-CAB7-4566-8A64-2716AF500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https://www.python.org/</a:t>
            </a:r>
            <a:endParaRPr lang="en-US" dirty="0"/>
          </a:p>
          <a:p>
            <a:r>
              <a:rPr lang="en-US" dirty="0">
                <a:hlinkClick r:id="rId3"/>
              </a:rPr>
              <a:t>https://docs.python.org/</a:t>
            </a:r>
            <a:endParaRPr lang="en-US" dirty="0"/>
          </a:p>
          <a:p>
            <a:r>
              <a:rPr lang="en-US" dirty="0">
                <a:hlinkClick r:id="rId4"/>
              </a:rPr>
              <a:t>https://pythonworld.ru/</a:t>
            </a:r>
            <a:endParaRPr lang="en-US" dirty="0"/>
          </a:p>
          <a:p>
            <a:r>
              <a:rPr lang="en-US" dirty="0">
                <a:hlinkClick r:id="rId5"/>
              </a:rPr>
              <a:t>https://www.anaconda.com/</a:t>
            </a:r>
            <a:endParaRPr lang="en-US" dirty="0"/>
          </a:p>
          <a:p>
            <a:r>
              <a:rPr lang="en-US" dirty="0">
                <a:hlinkClick r:id="rId6"/>
              </a:rPr>
              <a:t>https://jupyterlab.readthedocs.io/</a:t>
            </a:r>
            <a:endParaRPr lang="en-US" dirty="0"/>
          </a:p>
          <a:p>
            <a:r>
              <a:rPr lang="en-US" dirty="0">
                <a:hlinkClick r:id="rId7"/>
              </a:rPr>
              <a:t>https://www.spyder-ide.org/</a:t>
            </a:r>
            <a:endParaRPr lang="en-US" dirty="0"/>
          </a:p>
          <a:p>
            <a:r>
              <a:rPr lang="en-US" dirty="0">
                <a:hlinkClick r:id="rId8"/>
              </a:rPr>
              <a:t>https://www.codewars.com/</a:t>
            </a: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E0EBA9-A5BE-7EFE-EA71-C4C37D628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3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939751-8C5D-36FB-158D-6561CA519F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985" y="1778819"/>
            <a:ext cx="6500480" cy="45967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2959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BFF1F3-CF23-9CF3-E8D9-87AA3CECE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Ключевые особенности языка </a:t>
            </a:r>
            <a:r>
              <a:rPr lang="en-US" dirty="0"/>
              <a:t>Python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79114E-3E6D-E1F2-5F9A-FFA4FB7B3A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/>
              <a:t>Python – это высокоуровневый кроссплатформенный интерпретируемый язык программирования общего назначения, появившийся порядка 30 лет тому назад.  Он ориентирован на повышение эффективности разработчика и читаемости кода. Синтаксис у данного языка минималистичен, и сосредоточен на сокращении программного кода при помощи коротких языковых конструкций, а стандартная библиотека включает большой объем поддерживаемых функций.</a:t>
            </a:r>
            <a:endParaRPr lang="en-US" dirty="0"/>
          </a:p>
          <a:p>
            <a:pPr marL="0" indent="0">
              <a:buNone/>
            </a:pPr>
            <a:r>
              <a:rPr lang="ru-RU" dirty="0"/>
              <a:t>Python способен поддерживать множество парадигм программирования, включая объектно-ориентированное, императивное, структурное и функциональное программирование. Если говорить об основных чертах языка, то следует отметить динамическую типизацию, автоматическое управление памятью, механизм обработки исключений, а также полную интроспекцию. Помимо этого, Python поддерживает многопоточность и способность работать с высокоуровневыми структурами данных. Кроме того, в Python имеется возможность разбивать программы на отдельные модули, их же в свою очередь в дальнейшем можно объединять в пакеты.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82829C2-0505-1390-0325-59D365020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382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BFF1F3-CF23-9CF3-E8D9-87AA3CECE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Ключевые особенности языка </a:t>
            </a:r>
            <a:r>
              <a:rPr lang="en-US" dirty="0"/>
              <a:t>Python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84E6D1-F872-C53B-39CB-C4C92BB1A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38361"/>
            <a:ext cx="5282212" cy="1566094"/>
          </a:xfrm>
          <a:prstGeom prst="rect">
            <a:avLst/>
          </a:prstGeom>
        </p:spPr>
      </p:pic>
      <p:sp>
        <p:nvSpPr>
          <p:cNvPr id="7" name="Объект 6">
            <a:extLst>
              <a:ext uri="{FF2B5EF4-FFF2-40B4-BE49-F238E27FC236}">
                <a16:creationId xmlns:a16="http://schemas.microsoft.com/office/drawing/2014/main" id="{C56330DE-C949-4558-B0C9-06F67BC19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322576"/>
            <a:ext cx="5026152" cy="4050792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Преимущества:</a:t>
            </a:r>
          </a:p>
          <a:p>
            <a:r>
              <a:rPr lang="ru-RU" dirty="0"/>
              <a:t>Качество программного обеспечения </a:t>
            </a:r>
          </a:p>
          <a:p>
            <a:r>
              <a:rPr lang="ru-RU" dirty="0"/>
              <a:t>Высокая скорость разработки </a:t>
            </a:r>
          </a:p>
          <a:p>
            <a:r>
              <a:rPr lang="ru-RU" dirty="0"/>
              <a:t>Динамическая типизация</a:t>
            </a:r>
          </a:p>
          <a:p>
            <a:r>
              <a:rPr lang="ru-RU" dirty="0"/>
              <a:t>Переносимость программ</a:t>
            </a:r>
          </a:p>
          <a:p>
            <a:r>
              <a:rPr lang="ru-RU" dirty="0"/>
              <a:t>Поддержка библиотек </a:t>
            </a:r>
          </a:p>
        </p:txBody>
      </p:sp>
      <p:sp>
        <p:nvSpPr>
          <p:cNvPr id="8" name="Объект 6">
            <a:extLst>
              <a:ext uri="{FF2B5EF4-FFF2-40B4-BE49-F238E27FC236}">
                <a16:creationId xmlns:a16="http://schemas.microsoft.com/office/drawing/2014/main" id="{D23E44BB-5350-8B31-729A-C47D04649BD9}"/>
              </a:ext>
            </a:extLst>
          </p:cNvPr>
          <p:cNvSpPr txBox="1">
            <a:spLocks/>
          </p:cNvSpPr>
          <p:nvPr/>
        </p:nvSpPr>
        <p:spPr>
          <a:xfrm>
            <a:off x="6025067" y="3494243"/>
            <a:ext cx="5026152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ru-RU" b="1" dirty="0"/>
              <a:t>Недостатки:</a:t>
            </a:r>
          </a:p>
          <a:p>
            <a:r>
              <a:rPr lang="ru-RU" dirty="0"/>
              <a:t>Необходимость установки интерпретатора </a:t>
            </a:r>
          </a:p>
          <a:p>
            <a:r>
              <a:rPr lang="ru-RU" dirty="0"/>
              <a:t>Относительно низкая скорость выполнения программ </a:t>
            </a:r>
          </a:p>
          <a:p>
            <a:r>
              <a:rPr lang="ru-RU" dirty="0"/>
              <a:t>Сложности с динамической типизацией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E278BE1-A636-3F2B-452D-95891AEC3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556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BFF1F3-CF23-9CF3-E8D9-87AA3CECE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Ключевые особенности языка </a:t>
            </a:r>
            <a:r>
              <a:rPr lang="en-US" dirty="0"/>
              <a:t>Python</a:t>
            </a:r>
            <a:endParaRPr lang="ru-RU" dirty="0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B889DAC8-0822-49EB-7DB4-4A1115CFEE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673" y="1205747"/>
            <a:ext cx="1914772" cy="1615069"/>
          </a:xfrm>
        </p:spPr>
      </p:pic>
      <p:sp>
        <p:nvSpPr>
          <p:cNvPr id="15" name="Объект 2">
            <a:extLst>
              <a:ext uri="{FF2B5EF4-FFF2-40B4-BE49-F238E27FC236}">
                <a16:creationId xmlns:a16="http://schemas.microsoft.com/office/drawing/2014/main" id="{13D74457-551A-D86A-C5E6-F5240CDC533C}"/>
              </a:ext>
            </a:extLst>
          </p:cNvPr>
          <p:cNvSpPr txBox="1">
            <a:spLocks/>
          </p:cNvSpPr>
          <p:nvPr/>
        </p:nvSpPr>
        <p:spPr>
          <a:xfrm>
            <a:off x="1069848" y="2121408"/>
            <a:ext cx="8884825" cy="40507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itchFamily="2" charset="2"/>
              <a:buNone/>
            </a:pPr>
            <a:r>
              <a:rPr lang="ru-RU" dirty="0"/>
              <a:t>Python активно развивается и является одним из самых прогрессивных языков программирования. Новые версии выходят с частотой примерно раз в два с половиной года. (текущая версия</a:t>
            </a:r>
            <a:r>
              <a:rPr lang="en-US" dirty="0"/>
              <a:t> 3.10.7</a:t>
            </a:r>
            <a:r>
              <a:rPr lang="ru-RU" dirty="0"/>
              <a:t>) Для сравнения, Python является 4-м по популярности на портале </a:t>
            </a:r>
            <a:r>
              <a:rPr lang="ru-RU" dirty="0" err="1"/>
              <a:t>StackOverflow</a:t>
            </a:r>
            <a:r>
              <a:rPr lang="ru-RU" dirty="0"/>
              <a:t>, который создан для обсуждения вопросов, касающихся программирования. На данном ресурсе задано уже более 500 тысяч вопросов по данному языку. Кроме того, этот язык является 4-м по использованию на крупнейшем портале для хранения репозиториев </a:t>
            </a:r>
            <a:r>
              <a:rPr lang="ru-RU" dirty="0" err="1"/>
              <a:t>GitHub</a:t>
            </a:r>
            <a:r>
              <a:rPr lang="ru-RU" dirty="0"/>
              <a:t>. Такая популярность в первую очередь обусловлена широкими возможностями, которые предоставляет Python своим разработчикам.</a:t>
            </a:r>
          </a:p>
          <a:p>
            <a:pPr marL="0" indent="0" algn="just">
              <a:buFont typeface="Wingdings" pitchFamily="2" charset="2"/>
              <a:buNone/>
            </a:pPr>
            <a:r>
              <a:rPr lang="ru-RU" dirty="0"/>
              <a:t>Python является одним из самых быстрорастущих языков программирования и поданным аналитики это может быть обусловлено многими факторами. Однако, основополагающий фактор – это его высокая применимость в науке, благодаря обширному числу библиотек по данной тематике, а также низкому порогу вхождения в данный язык.</a:t>
            </a:r>
          </a:p>
          <a:p>
            <a:pPr marL="0" indent="0" algn="just">
              <a:buFont typeface="Wingdings" pitchFamily="2" charset="2"/>
              <a:buNone/>
            </a:pPr>
            <a:endParaRPr lang="ru-RU" dirty="0"/>
          </a:p>
        </p:txBody>
      </p:sp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6CE3AA2C-73EA-8237-B15A-6A631028E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103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BFF1F3-CF23-9CF3-E8D9-87AA3CECE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Области применения языка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7484C04-B4A6-40C8-2A09-9D7D26AFE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9069" y="3483823"/>
            <a:ext cx="923728" cy="9202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AE57D20-8CDA-5CA8-308D-6A6FBA600E2D}"/>
              </a:ext>
            </a:extLst>
          </p:cNvPr>
          <p:cNvSpPr txBox="1"/>
          <p:nvPr/>
        </p:nvSpPr>
        <p:spPr>
          <a:xfrm>
            <a:off x="1876927" y="2309478"/>
            <a:ext cx="1845570" cy="92333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Игры, </a:t>
            </a:r>
          </a:p>
          <a:p>
            <a:r>
              <a:rPr lang="ru-RU" dirty="0"/>
              <a:t>искусственный </a:t>
            </a:r>
          </a:p>
          <a:p>
            <a:r>
              <a:rPr lang="ru-RU" dirty="0"/>
              <a:t>интеллект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5A5BCF-3CB5-31E3-21B0-AD69A235D6FE}"/>
              </a:ext>
            </a:extLst>
          </p:cNvPr>
          <p:cNvSpPr txBox="1"/>
          <p:nvPr/>
        </p:nvSpPr>
        <p:spPr>
          <a:xfrm>
            <a:off x="4714670" y="1663147"/>
            <a:ext cx="2223942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/>
              <a:t>Системное </a:t>
            </a:r>
          </a:p>
          <a:p>
            <a:pPr algn="ctr"/>
            <a:r>
              <a:rPr lang="ru-RU" dirty="0"/>
              <a:t>программирование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E2DD47-1037-92EB-CD8F-B7F776406EF3}"/>
              </a:ext>
            </a:extLst>
          </p:cNvPr>
          <p:cNvSpPr txBox="1"/>
          <p:nvPr/>
        </p:nvSpPr>
        <p:spPr>
          <a:xfrm>
            <a:off x="8221252" y="2085188"/>
            <a:ext cx="1624355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/>
              <a:t>Графический </a:t>
            </a:r>
          </a:p>
          <a:p>
            <a:pPr algn="ctr"/>
            <a:r>
              <a:rPr lang="ru-RU" dirty="0"/>
              <a:t>интерфейс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635A4D-1EA5-B263-0C57-2A73D302A92D}"/>
              </a:ext>
            </a:extLst>
          </p:cNvPr>
          <p:cNvSpPr txBox="1"/>
          <p:nvPr/>
        </p:nvSpPr>
        <p:spPr>
          <a:xfrm>
            <a:off x="8810097" y="3694532"/>
            <a:ext cx="1633781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/>
              <a:t>Веб-сценарии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935463-3EA4-D112-4C55-11BE9ED567D0}"/>
              </a:ext>
            </a:extLst>
          </p:cNvPr>
          <p:cNvSpPr txBox="1"/>
          <p:nvPr/>
        </p:nvSpPr>
        <p:spPr>
          <a:xfrm>
            <a:off x="7824181" y="5026877"/>
            <a:ext cx="2956579" cy="120032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/>
              <a:t>Интеграция компонентов:</a:t>
            </a:r>
          </a:p>
          <a:p>
            <a:pPr algn="ctr"/>
            <a:r>
              <a:rPr lang="en-US" dirty="0" err="1"/>
              <a:t>Cpython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 err="1"/>
              <a:t>Jython</a:t>
            </a:r>
            <a:r>
              <a:rPr lang="en-US" dirty="0"/>
              <a:t>,</a:t>
            </a:r>
          </a:p>
          <a:p>
            <a:pPr algn="ctr"/>
            <a:r>
              <a:rPr lang="en-US" dirty="0" err="1"/>
              <a:t>IronPython</a:t>
            </a:r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31CBB8-60D3-D9C0-B8DD-7D0DDE80BC2B}"/>
              </a:ext>
            </a:extLst>
          </p:cNvPr>
          <p:cNvSpPr txBox="1"/>
          <p:nvPr/>
        </p:nvSpPr>
        <p:spPr>
          <a:xfrm>
            <a:off x="5064701" y="5580875"/>
            <a:ext cx="1523879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/>
              <a:t>Приложения</a:t>
            </a:r>
          </a:p>
          <a:p>
            <a:pPr algn="ctr"/>
            <a:r>
              <a:rPr lang="ru-RU" dirty="0"/>
              <a:t>Баз данных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02873F-0248-5E05-E898-A9BE8995D257}"/>
              </a:ext>
            </a:extLst>
          </p:cNvPr>
          <p:cNvSpPr txBox="1"/>
          <p:nvPr/>
        </p:nvSpPr>
        <p:spPr>
          <a:xfrm>
            <a:off x="2293773" y="4991884"/>
            <a:ext cx="1428724" cy="92333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/>
              <a:t>Быстрое</a:t>
            </a:r>
          </a:p>
          <a:p>
            <a:pPr algn="ctr"/>
            <a:r>
              <a:rPr lang="ru-RU" dirty="0"/>
              <a:t>создание</a:t>
            </a:r>
          </a:p>
          <a:p>
            <a:pPr algn="ctr"/>
            <a:r>
              <a:rPr lang="ru-RU" dirty="0"/>
              <a:t>прототипов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6C89DE-2376-A1C6-DC4C-E608DE6970A6}"/>
              </a:ext>
            </a:extLst>
          </p:cNvPr>
          <p:cNvSpPr txBox="1"/>
          <p:nvPr/>
        </p:nvSpPr>
        <p:spPr>
          <a:xfrm>
            <a:off x="1069848" y="3908420"/>
            <a:ext cx="2451505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/>
              <a:t>Научные вычисления</a:t>
            </a: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D9E9ECD5-E69C-9917-DC98-E8C8653D22C8}"/>
              </a:ext>
            </a:extLst>
          </p:cNvPr>
          <p:cNvCxnSpPr/>
          <p:nvPr/>
        </p:nvCxnSpPr>
        <p:spPr>
          <a:xfrm flipV="1">
            <a:off x="5950933" y="2494625"/>
            <a:ext cx="0" cy="7381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C7C9A6D6-A6E2-13E7-9D69-451877B4AE95}"/>
              </a:ext>
            </a:extLst>
          </p:cNvPr>
          <p:cNvCxnSpPr/>
          <p:nvPr/>
        </p:nvCxnSpPr>
        <p:spPr>
          <a:xfrm>
            <a:off x="5950933" y="4802819"/>
            <a:ext cx="0" cy="6507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8143C529-032F-505A-F1F5-0D978B068BBA}"/>
              </a:ext>
            </a:extLst>
          </p:cNvPr>
          <p:cNvCxnSpPr/>
          <p:nvPr/>
        </p:nvCxnSpPr>
        <p:spPr>
          <a:xfrm>
            <a:off x="6791417" y="4404041"/>
            <a:ext cx="843379" cy="5053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B0BFB424-EF6B-BBD2-C406-5444FCC11F16}"/>
              </a:ext>
            </a:extLst>
          </p:cNvPr>
          <p:cNvCxnSpPr/>
          <p:nvPr/>
        </p:nvCxnSpPr>
        <p:spPr>
          <a:xfrm>
            <a:off x="6938612" y="3879198"/>
            <a:ext cx="16549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3C4AA056-3254-ED1C-FA5E-A8B4582E78E2}"/>
              </a:ext>
            </a:extLst>
          </p:cNvPr>
          <p:cNvCxnSpPr/>
          <p:nvPr/>
        </p:nvCxnSpPr>
        <p:spPr>
          <a:xfrm flipV="1">
            <a:off x="6791417" y="2771143"/>
            <a:ext cx="1118587" cy="6578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F357F13A-5778-EBC6-2E19-647F0192E060}"/>
              </a:ext>
            </a:extLst>
          </p:cNvPr>
          <p:cNvCxnSpPr/>
          <p:nvPr/>
        </p:nvCxnSpPr>
        <p:spPr>
          <a:xfrm flipH="1" flipV="1">
            <a:off x="3977196" y="2947386"/>
            <a:ext cx="1376039" cy="481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200E2868-9B6C-9AFE-09F9-DC206FBA274A}"/>
              </a:ext>
            </a:extLst>
          </p:cNvPr>
          <p:cNvCxnSpPr/>
          <p:nvPr/>
        </p:nvCxnSpPr>
        <p:spPr>
          <a:xfrm flipH="1">
            <a:off x="3722497" y="3943932"/>
            <a:ext cx="1630738" cy="1491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01461066-F402-2AAC-3A9B-A1BF49A2B46F}"/>
              </a:ext>
            </a:extLst>
          </p:cNvPr>
          <p:cNvCxnSpPr/>
          <p:nvPr/>
        </p:nvCxnSpPr>
        <p:spPr>
          <a:xfrm flipH="1">
            <a:off x="3888419" y="4341181"/>
            <a:ext cx="1464816" cy="8877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Номер слайда 40">
            <a:extLst>
              <a:ext uri="{FF2B5EF4-FFF2-40B4-BE49-F238E27FC236}">
                <a16:creationId xmlns:a16="http://schemas.microsoft.com/office/drawing/2014/main" id="{28652694-BB23-50A7-4FFC-4D3AB4624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59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BFF1F3-CF23-9CF3-E8D9-87AA3CECE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Популярные среды для разработки на языке Python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77F4623-210B-9373-80C0-320B675A0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605" y="1934414"/>
            <a:ext cx="991341" cy="9913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2294B2-80DB-8D50-D97A-514BD77135B4}"/>
              </a:ext>
            </a:extLst>
          </p:cNvPr>
          <p:cNvSpPr txBox="1"/>
          <p:nvPr/>
        </p:nvSpPr>
        <p:spPr>
          <a:xfrm>
            <a:off x="6759629" y="3001125"/>
            <a:ext cx="2100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Visual Studio Code</a:t>
            </a:r>
            <a:endParaRPr lang="ru-RU" sz="16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6CDDD34-D837-2845-4085-6EA55AE83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718" y="1882585"/>
            <a:ext cx="1071452" cy="10021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265DAAC-0D0F-182F-9C47-CA794553FF7F}"/>
              </a:ext>
            </a:extLst>
          </p:cNvPr>
          <p:cNvSpPr txBox="1"/>
          <p:nvPr/>
        </p:nvSpPr>
        <p:spPr>
          <a:xfrm>
            <a:off x="9197447" y="2962656"/>
            <a:ext cx="1198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Eclipse</a:t>
            </a:r>
            <a:endParaRPr lang="ru-RU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D4C427C-BBC6-E6E2-99A2-2B3CDD6EF8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70" y="3391548"/>
            <a:ext cx="1298610" cy="129861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A7D87CA-B3FE-6F2A-A35C-F741D2B5CA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583" y="3538014"/>
            <a:ext cx="999744" cy="99974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98CD964-DA03-61F7-D103-A9C0A19E3A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478" y="3433337"/>
            <a:ext cx="1310640" cy="13716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3A3BCD1-F4B6-5C61-C925-3A389FFBEB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303" y="3538014"/>
            <a:ext cx="1100938" cy="115214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AB59CB7-B35B-C50F-A404-B0AA978547CA}"/>
              </a:ext>
            </a:extLst>
          </p:cNvPr>
          <p:cNvSpPr txBox="1"/>
          <p:nvPr/>
        </p:nvSpPr>
        <p:spPr>
          <a:xfrm>
            <a:off x="5815595" y="4537758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PyCharm</a:t>
            </a:r>
            <a:endParaRPr lang="ru-RU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859ACB8-5794-C49D-0211-2555D3A5BDEF}"/>
              </a:ext>
            </a:extLst>
          </p:cNvPr>
          <p:cNvSpPr txBox="1"/>
          <p:nvPr/>
        </p:nvSpPr>
        <p:spPr>
          <a:xfrm>
            <a:off x="7188173" y="4561643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Anaconda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6E350AD-93F9-529A-7594-33A8E92AD4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697" y="5114848"/>
            <a:ext cx="1433054" cy="89159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55A4BEE-BEB0-7FF1-610C-C307328510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497" y="4928233"/>
            <a:ext cx="1188778" cy="126482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B8F405D-453D-0DB4-CFAE-0745CF086242}"/>
              </a:ext>
            </a:extLst>
          </p:cNvPr>
          <p:cNvSpPr txBox="1"/>
          <p:nvPr/>
        </p:nvSpPr>
        <p:spPr>
          <a:xfrm>
            <a:off x="5733883" y="6163844"/>
            <a:ext cx="2744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Yandex Cloud Functions</a:t>
            </a:r>
            <a:endParaRPr lang="ru-RU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1EA1D18-F09D-1EA0-3E27-B11E9C85E8B6}"/>
              </a:ext>
            </a:extLst>
          </p:cNvPr>
          <p:cNvSpPr txBox="1"/>
          <p:nvPr/>
        </p:nvSpPr>
        <p:spPr>
          <a:xfrm>
            <a:off x="8938503" y="6163844"/>
            <a:ext cx="16527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Google </a:t>
            </a:r>
            <a:r>
              <a:rPr lang="en-US" dirty="0"/>
              <a:t>C</a:t>
            </a:r>
            <a:r>
              <a:rPr lang="ru-RU" dirty="0" err="1"/>
              <a:t>ollab</a:t>
            </a:r>
            <a:endParaRPr lang="ru-RU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9DD9B7D-D6C1-FAE7-1CBC-C18CA1E0185D}"/>
              </a:ext>
            </a:extLst>
          </p:cNvPr>
          <p:cNvSpPr txBox="1"/>
          <p:nvPr/>
        </p:nvSpPr>
        <p:spPr>
          <a:xfrm>
            <a:off x="1200063" y="2248255"/>
            <a:ext cx="38772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Поддерживают </a:t>
            </a:r>
            <a:r>
              <a:rPr lang="en-US" sz="2800" dirty="0"/>
              <a:t>Python</a:t>
            </a:r>
            <a:endParaRPr lang="ru-RU" sz="28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C970807-1152-8D26-D04E-02EF08136BD8}"/>
              </a:ext>
            </a:extLst>
          </p:cNvPr>
          <p:cNvSpPr txBox="1"/>
          <p:nvPr/>
        </p:nvSpPr>
        <p:spPr>
          <a:xfrm>
            <a:off x="1356195" y="3824916"/>
            <a:ext cx="3564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Созданы для </a:t>
            </a:r>
            <a:r>
              <a:rPr lang="en-US" sz="2800" dirty="0"/>
              <a:t>Python</a:t>
            </a:r>
            <a:endParaRPr lang="ru-RU" sz="28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8635B04-556E-15D6-9507-E2F9A1ACEC19}"/>
              </a:ext>
            </a:extLst>
          </p:cNvPr>
          <p:cNvSpPr txBox="1"/>
          <p:nvPr/>
        </p:nvSpPr>
        <p:spPr>
          <a:xfrm>
            <a:off x="1104267" y="5299037"/>
            <a:ext cx="4068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Онлайн работа с </a:t>
            </a:r>
            <a:r>
              <a:rPr lang="en-US" sz="2800" dirty="0"/>
              <a:t>Python</a:t>
            </a:r>
            <a:endParaRPr lang="ru-RU" sz="2800" dirty="0"/>
          </a:p>
        </p:txBody>
      </p:sp>
      <p:sp>
        <p:nvSpPr>
          <p:cNvPr id="41" name="Номер слайда 40">
            <a:extLst>
              <a:ext uri="{FF2B5EF4-FFF2-40B4-BE49-F238E27FC236}">
                <a16:creationId xmlns:a16="http://schemas.microsoft.com/office/drawing/2014/main" id="{B90C4C8E-8C74-F8DF-810F-9839B77BA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563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BFF1F3-CF23-9CF3-E8D9-87AA3CECE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Основные типы переменных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FAB56F60-EB0B-625D-12BE-3124D896F36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24752" y="2191634"/>
          <a:ext cx="9742496" cy="3745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5238080" imgH="5879160" progId="">
                  <p:embed/>
                </p:oleObj>
              </mc:Choice>
              <mc:Fallback>
                <p:oleObj r:id="rId2" imgW="15238080" imgH="5879160" progId="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FAB56F60-EB0B-625D-12BE-3124D896F3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24752" y="2191634"/>
                        <a:ext cx="9742496" cy="37452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B606A74-B6B2-9472-E681-C20846F14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3727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Дерево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TM03090434[[fn=Дерево]]</Template>
  <TotalTime>860</TotalTime>
  <Words>924</Words>
  <Application>Microsoft Office PowerPoint</Application>
  <PresentationFormat>Широкоэкранный</PresentationFormat>
  <Paragraphs>131</Paragraphs>
  <Slides>19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Calibri</vt:lpstr>
      <vt:lpstr>Cambria</vt:lpstr>
      <vt:lpstr>Rockwell</vt:lpstr>
      <vt:lpstr>Rockwell Condensed</vt:lpstr>
      <vt:lpstr>Times New Roman</vt:lpstr>
      <vt:lpstr>Wingdings</vt:lpstr>
      <vt:lpstr>Дерево</vt:lpstr>
      <vt:lpstr>Язык программирования Python</vt:lpstr>
      <vt:lpstr>Темы</vt:lpstr>
      <vt:lpstr>Полезные ресурсы</vt:lpstr>
      <vt:lpstr>Ключевые особенности языка Python</vt:lpstr>
      <vt:lpstr>Ключевые особенности языка Python</vt:lpstr>
      <vt:lpstr>Ключевые особенности языка Python</vt:lpstr>
      <vt:lpstr>Области применения языка</vt:lpstr>
      <vt:lpstr>Популярные среды для разработки на языке Python</vt:lpstr>
      <vt:lpstr>Основные типы переменных</vt:lpstr>
      <vt:lpstr>Особенности именования</vt:lpstr>
      <vt:lpstr>Простейшие операции над переменными</vt:lpstr>
      <vt:lpstr>Логические операции</vt:lpstr>
      <vt:lpstr>Конструкции if, else, elif</vt:lpstr>
      <vt:lpstr>Списки</vt:lpstr>
      <vt:lpstr>Цикл while</vt:lpstr>
      <vt:lpstr>Цикл FOR</vt:lpstr>
      <vt:lpstr>Цикл while и FOR</vt:lpstr>
      <vt:lpstr>Задание для самоконтроля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Python</dc:title>
  <dc:creator>Roman</dc:creator>
  <cp:lastModifiedBy>Roman</cp:lastModifiedBy>
  <cp:revision>14</cp:revision>
  <dcterms:created xsi:type="dcterms:W3CDTF">2022-01-12T12:48:55Z</dcterms:created>
  <dcterms:modified xsi:type="dcterms:W3CDTF">2022-09-27T12:31:33Z</dcterms:modified>
</cp:coreProperties>
</file>