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4" r:id="rId4"/>
    <p:sldId id="286" r:id="rId5"/>
    <p:sldId id="287" r:id="rId6"/>
    <p:sldId id="288" r:id="rId7"/>
    <p:sldId id="289" r:id="rId8"/>
    <p:sldId id="291" r:id="rId9"/>
    <p:sldId id="295" r:id="rId10"/>
    <p:sldId id="296" r:id="rId11"/>
    <p:sldId id="297" r:id="rId12"/>
    <p:sldId id="298" r:id="rId13"/>
    <p:sldId id="299" r:id="rId14"/>
    <p:sldId id="290" r:id="rId15"/>
    <p:sldId id="292" r:id="rId16"/>
    <p:sldId id="293" r:id="rId17"/>
    <p:sldId id="294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85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27.09.2022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hyperlink" Target="https://pythonworld.ru/tipy-dannyx-v-python/isklyucheniya-v-python-konstrukciya-try-except-dlya-obrabotki-isklyuchenij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ythonworld.ru/tipy-dannyx-v-python/fajly-rabota-s-fajlami.html" TargetMode="External"/><Relationship Id="rId3" Type="http://schemas.openxmlformats.org/officeDocument/2006/relationships/hyperlink" Target="https://docs.python.org/3/tutorial/errors.html" TargetMode="External"/><Relationship Id="rId7" Type="http://schemas.openxmlformats.org/officeDocument/2006/relationships/hyperlink" Target="https://pythonworld.ru/tipy-dannyx-v-python/slovari-dict-funkcii-i-metody-slovarej.html" TargetMode="External"/><Relationship Id="rId2" Type="http://schemas.openxmlformats.org/officeDocument/2006/relationships/hyperlink" Target="https://docs.python.org/3/tutorial/datastructur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thonworld.ru/tipy-dannyx-v-python/spiski-list-funkcii-i-metody-spiskov.html" TargetMode="External"/><Relationship Id="rId5" Type="http://schemas.openxmlformats.org/officeDocument/2006/relationships/hyperlink" Target="https://pythonworld.ru/tipy-dannyx-v-python/stroki-funkcii-i-metody-strok.html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pythonworld.ru/osnovy/formatirovanie-strok-metod-format.html" TargetMode="External"/><Relationship Id="rId9" Type="http://schemas.openxmlformats.org/officeDocument/2006/relationships/hyperlink" Target="https://pythonworld.ru/moduli/modul-js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f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Язык программирования </a:t>
            </a:r>
            <a:r>
              <a:rPr lang="en-US" sz="4800" dirty="0"/>
              <a:t>Python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Контейнерные классы, исключения и файлы в языке Python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Крашенинников Роман Сергеевич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отдела системного администрирования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Менделеева, ведущий программист кафедры информационных компьютерных технологий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795026" y="4190257"/>
            <a:ext cx="8049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</a:t>
            </a:r>
            <a:r>
              <a:rPr lang="en-US" dirty="0"/>
              <a:t> (</a:t>
            </a:r>
            <a:r>
              <a:rPr lang="ru-RU" dirty="0"/>
              <a:t>особенности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91DE92-A15F-6C8F-0EBE-CEEFFB7C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273884"/>
            <a:ext cx="2182174" cy="9729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DDAF3F-349D-D315-7B1A-DC5D490A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566" y="2303208"/>
            <a:ext cx="2533854" cy="972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EA218D-33C3-9BA1-3D39-E2925351A5DA}"/>
              </a:ext>
            </a:extLst>
          </p:cNvPr>
          <p:cNvSpPr txBox="1"/>
          <p:nvPr/>
        </p:nvSpPr>
        <p:spPr>
          <a:xfrm>
            <a:off x="1183616" y="1910780"/>
            <a:ext cx="195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Сравнение строк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57C95-F9F7-4BC4-7948-FE7BCE82B558}"/>
              </a:ext>
            </a:extLst>
          </p:cNvPr>
          <p:cNvSpPr txBox="1"/>
          <p:nvPr/>
        </p:nvSpPr>
        <p:spPr>
          <a:xfrm>
            <a:off x="7916369" y="1910780"/>
            <a:ext cx="28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Кавычки внутри кавычек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025469-DB69-AE3B-7DE1-9C407959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4755276"/>
            <a:ext cx="2182174" cy="13248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3105C-C67F-15B5-73BE-8F3439C6031B}"/>
              </a:ext>
            </a:extLst>
          </p:cNvPr>
          <p:cNvSpPr txBox="1"/>
          <p:nvPr/>
        </p:nvSpPr>
        <p:spPr>
          <a:xfrm>
            <a:off x="1225871" y="4385944"/>
            <a:ext cx="187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Сложение строк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782FA2-9141-E358-4454-00B2092D3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458" y="4850122"/>
            <a:ext cx="1975962" cy="1276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7A17FD-5A85-A56B-9CFF-7334760BE4AF}"/>
              </a:ext>
            </a:extLst>
          </p:cNvPr>
          <p:cNvSpPr txBox="1"/>
          <p:nvPr/>
        </p:nvSpPr>
        <p:spPr>
          <a:xfrm>
            <a:off x="8105298" y="4385944"/>
            <a:ext cx="312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Умножение строки на число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167BB5-EE70-174B-7BB2-465D8386B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5" y="2273884"/>
            <a:ext cx="4018989" cy="36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</a:t>
            </a:r>
            <a:r>
              <a:rPr lang="en-US" dirty="0"/>
              <a:t> (</a:t>
            </a:r>
            <a:r>
              <a:rPr lang="ru-RU" dirty="0"/>
              <a:t>методы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F1BD1-8802-FBA9-081F-D2B3E509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14" y="1665522"/>
            <a:ext cx="6063450" cy="49723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8AED7B-3053-1C1A-0838-CF38D1BBF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30" y="2411221"/>
            <a:ext cx="4687341" cy="30663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5364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</a:t>
            </a:r>
            <a:r>
              <a:rPr lang="en-US" dirty="0"/>
              <a:t> (</a:t>
            </a:r>
            <a:r>
              <a:rPr lang="ru-RU" dirty="0"/>
              <a:t>методы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2136F-D718-7A6D-4F3E-E6B134419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80" y="1653115"/>
            <a:ext cx="6487564" cy="5134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BAE3C-8737-7948-57A1-1A58BF036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30" y="2411221"/>
            <a:ext cx="4687341" cy="30663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22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</a:t>
            </a:r>
            <a:r>
              <a:rPr lang="en-US" dirty="0"/>
              <a:t> (</a:t>
            </a:r>
            <a:r>
              <a:rPr lang="ru-RU" dirty="0"/>
              <a:t>методы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2A004-2837-3DC8-3485-AE88C63A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78" y="1720748"/>
            <a:ext cx="6004305" cy="50085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CBFCE-772F-97CF-33FE-960405AD2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30" y="2411221"/>
            <a:ext cx="4687341" cy="30663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261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Словари в Python - неупорядоченные коллекции произвольных объектов с доступом по ключу. Их иногда ещё называют ассоциативными массивами или хеш-таблицами. Объявить словарь можно с помощью литерала </a:t>
            </a:r>
            <a:r>
              <a:rPr lang="en-US" dirty="0"/>
              <a:t>{} </a:t>
            </a:r>
            <a:r>
              <a:rPr lang="ru-RU" dirty="0"/>
              <a:t>или функции </a:t>
            </a:r>
            <a:r>
              <a:rPr lang="en-US" dirty="0"/>
              <a:t>dict.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83714-3F24-3674-13E2-712CF8D7A209}"/>
              </a:ext>
            </a:extLst>
          </p:cNvPr>
          <p:cNvSpPr txBox="1"/>
          <p:nvPr/>
        </p:nvSpPr>
        <p:spPr>
          <a:xfrm>
            <a:off x="1051866" y="2868673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 err="1"/>
              <a:t>dict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C3961-3778-1875-F18E-BDE7309F1B39}"/>
              </a:ext>
            </a:extLst>
          </p:cNvPr>
          <p:cNvSpPr txBox="1"/>
          <p:nvPr/>
        </p:nvSpPr>
        <p:spPr>
          <a:xfrm>
            <a:off x="1265244" y="4093889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</a:t>
            </a:r>
            <a:r>
              <a:rPr lang="en-US" dirty="0"/>
              <a:t> </a:t>
            </a:r>
            <a:r>
              <a:rPr lang="en-US" dirty="0" err="1"/>
              <a:t>dict</a:t>
            </a:r>
            <a:r>
              <a:rPr lang="en-US" dirty="0"/>
              <a:t> (x2)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67E2E-082C-29FF-3FA6-E52775495F96}"/>
              </a:ext>
            </a:extLst>
          </p:cNvPr>
          <p:cNvSpPr txBox="1"/>
          <p:nvPr/>
        </p:nvSpPr>
        <p:spPr>
          <a:xfrm>
            <a:off x="1119992" y="5370604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/>
              <a:t>{}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C6E9F-D142-0715-5D18-2A1C2846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58" y="3238005"/>
            <a:ext cx="2407925" cy="691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E09D4C-AD14-41F3-E7BE-D2054AF4A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16" y="4538541"/>
            <a:ext cx="3362364" cy="6488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89971E-10B3-E831-CC2C-3B8192BC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210" y="5815256"/>
            <a:ext cx="2579020" cy="6919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19C488-B0DB-0F20-45CD-F4EA6D716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39" y="2786633"/>
            <a:ext cx="4860366" cy="37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3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(методы)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FC942D-332B-9023-719B-96B8EAF5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48" y="1709689"/>
            <a:ext cx="6719554" cy="45986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C2E52-7910-A450-54E9-E62CCB1D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32" y="2281561"/>
            <a:ext cx="3544023" cy="30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(распаковка)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Распаковка может быть применена и для словарей. С помощью распаковки можно легко объединить несколько списков. В случае наличия одинаковых элементов, присваиваются значения наиболее позднего вхождения. Иногда с использованием распаковки удобно передавать параметры в функцию (смотри в следующей серии…).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90C9F9-BE32-7FDD-42D9-4C270661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29" y="3657814"/>
            <a:ext cx="4570284" cy="1511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025F67-A3D2-2683-6B9D-0937341B68E5}"/>
              </a:ext>
            </a:extLst>
          </p:cNvPr>
          <p:cNvSpPr txBox="1"/>
          <p:nvPr/>
        </p:nvSpPr>
        <p:spPr>
          <a:xfrm flipH="1">
            <a:off x="1617067" y="3244334"/>
            <a:ext cx="41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Объединение словарей распаковкой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3DF2C5-98AD-F26B-90D5-0529D1FB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36" y="2998412"/>
            <a:ext cx="3772426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(перечисление)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 умолчанию перечисление словарей осуществляется только по ключам. Однако, с помощью автоматической распаковки на каждой итерации цикла, можно осуществлять одновременное перечисления по ключам и значениям словаря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6161D-26EA-03E7-5B46-3AB3212E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215958"/>
            <a:ext cx="4915586" cy="1952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CD2CA-8C41-43FB-4891-19B405CA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01" y="3215958"/>
            <a:ext cx="4934639" cy="895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A614C-9927-DC46-F9B8-8BF9EA8BFF20}"/>
              </a:ext>
            </a:extLst>
          </p:cNvPr>
          <p:cNvSpPr txBox="1"/>
          <p:nvPr/>
        </p:nvSpPr>
        <p:spPr>
          <a:xfrm flipH="1">
            <a:off x="2238505" y="2831977"/>
            <a:ext cx="277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 распаковки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0C4DE-4220-D092-1BC9-30CE15F3D833}"/>
              </a:ext>
            </a:extLst>
          </p:cNvPr>
          <p:cNvSpPr txBox="1"/>
          <p:nvPr/>
        </p:nvSpPr>
        <p:spPr>
          <a:xfrm flipH="1">
            <a:off x="7983837" y="2805319"/>
            <a:ext cx="277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распаковкой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191BF5-17B5-BDF1-8301-7B0CE964E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01" y="4366451"/>
            <a:ext cx="4362635" cy="249154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8559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7543DF-C8CB-FFDC-0617-1CDFD6F0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65" y="4382329"/>
            <a:ext cx="3209711" cy="5858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D83CC0A-358A-1B6C-7E6F-026F55BE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Файлы помогают программисту упростить процедуру ввода и сохранения различной информации, необходимой для работоспособности приложения.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Для открытия файлов используется встроенная функция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open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, в неё передается путь к файлу и режим открытия.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5EF90D9-5F40-55D7-3FF8-91656E352FF5}"/>
              </a:ext>
            </a:extLst>
          </p:cNvPr>
          <p:cNvCxnSpPr>
            <a:cxnSpLocks/>
          </p:cNvCxnSpPr>
          <p:nvPr/>
        </p:nvCxnSpPr>
        <p:spPr>
          <a:xfrm flipV="1">
            <a:off x="1899685" y="4841802"/>
            <a:ext cx="611193" cy="142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1524B9D-70E5-5AF4-36C3-09F3F2ADB59B}"/>
              </a:ext>
            </a:extLst>
          </p:cNvPr>
          <p:cNvCxnSpPr>
            <a:cxnSpLocks/>
          </p:cNvCxnSpPr>
          <p:nvPr/>
        </p:nvCxnSpPr>
        <p:spPr>
          <a:xfrm flipV="1">
            <a:off x="3080415" y="4817773"/>
            <a:ext cx="541538" cy="1520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3F5F60-FA2F-9D79-7469-7A70204532AA}"/>
              </a:ext>
            </a:extLst>
          </p:cNvPr>
          <p:cNvSpPr txBox="1"/>
          <p:nvPr/>
        </p:nvSpPr>
        <p:spPr>
          <a:xfrm>
            <a:off x="1028105" y="625547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Путь к файл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0D30C-6280-372F-B6E2-684F5527A9CE}"/>
              </a:ext>
            </a:extLst>
          </p:cNvPr>
          <p:cNvSpPr txBox="1"/>
          <p:nvPr/>
        </p:nvSpPr>
        <p:spPr>
          <a:xfrm>
            <a:off x="2574388" y="6251942"/>
            <a:ext cx="19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Режим открытия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0015ED-039C-B528-1A0E-26C0E0A7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93" y="3470148"/>
            <a:ext cx="6451559" cy="3235912"/>
          </a:xfrm>
          <a:prstGeom prst="rect">
            <a:avLst/>
          </a:prstGeom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3869C0C1-76F1-AE5C-7FF3-2C9A4696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1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Файлы(чтение и запись)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Чтение из файла осуществляется при помощи функции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read,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в неё можно передать количество символов, которое нужно считать, если не передавать ничего, считается всё из файла. Для записи в файл применяется функция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write.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После работы с файлом рекомендуется закрыть функцией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close.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C5ACB-8623-C90F-FB89-F957AE00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27" y="3788776"/>
            <a:ext cx="4252873" cy="15555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20843-7B91-AE38-5F1B-297469BC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72" y="3788775"/>
            <a:ext cx="4157644" cy="1555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E75C3-6098-65E0-8AE8-01E563CBF387}"/>
              </a:ext>
            </a:extLst>
          </p:cNvPr>
          <p:cNvSpPr txBox="1"/>
          <p:nvPr/>
        </p:nvSpPr>
        <p:spPr>
          <a:xfrm>
            <a:off x="2063715" y="3429000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Запись данных в файл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E66A5-CB44-74D4-A96C-87FA3C3161FE}"/>
              </a:ext>
            </a:extLst>
          </p:cNvPr>
          <p:cNvSpPr txBox="1"/>
          <p:nvPr/>
        </p:nvSpPr>
        <p:spPr>
          <a:xfrm>
            <a:off x="6951766" y="3429000"/>
            <a:ext cx="278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Чтение данных из файла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C2C911-4713-3747-9963-0EC53FFA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80" y="570387"/>
            <a:ext cx="1708119" cy="12791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D4C92F2A-5255-8A49-CABB-B081FA22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4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Списки </a:t>
            </a:r>
          </a:p>
          <a:p>
            <a:r>
              <a:rPr lang="ru-RU" dirty="0"/>
              <a:t>Кортежи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Строки</a:t>
            </a:r>
          </a:p>
          <a:p>
            <a:r>
              <a:rPr lang="ru-RU" dirty="0"/>
              <a:t>Словари</a:t>
            </a:r>
          </a:p>
          <a:p>
            <a:r>
              <a:rPr lang="ru-RU" dirty="0"/>
              <a:t>Работа с файлами</a:t>
            </a:r>
          </a:p>
          <a:p>
            <a:r>
              <a:rPr lang="ru-RU" dirty="0"/>
              <a:t>Исключения и способы их обработки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Файлы(закрытие)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Для рационального использования ресурсов, рекомендуется всегда закрывать файлы, предпочтительно и наиболее просто это делается при помощи конструкции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with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417E7E-D633-8F63-4C82-AB3102A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443BCE-2095-886B-60C7-C373FF28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4126924"/>
            <a:ext cx="4501399" cy="88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17250-D79E-F5CF-E39F-713CCFA55552}"/>
              </a:ext>
            </a:extLst>
          </p:cNvPr>
          <p:cNvSpPr txBox="1"/>
          <p:nvPr/>
        </p:nvSpPr>
        <p:spPr>
          <a:xfrm>
            <a:off x="2168945" y="3666477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</a:t>
            </a:r>
            <a:r>
              <a:rPr lang="en-US" dirty="0"/>
              <a:t>with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B6984B-2C5F-07E9-3365-75B885771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6" y="3540231"/>
            <a:ext cx="2177919" cy="20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Файлы(формат </a:t>
            </a:r>
            <a:r>
              <a:rPr lang="en-US" dirty="0" err="1"/>
              <a:t>JSOn</a:t>
            </a:r>
            <a:r>
              <a:rPr lang="ru-RU" dirty="0"/>
              <a:t>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JSON (JavaScript Object </a:t>
            </a:r>
            <a:r>
              <a:rPr lang="ru-RU" dirty="0" err="1">
                <a:solidFill>
                  <a:srgbClr val="454545"/>
                </a:solidFill>
                <a:latin typeface="Helvetica" panose="020B0604020202020204" pitchFamily="34" charset="0"/>
              </a:rPr>
              <a:t>Notation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) - простой формат обмена данными, основанный на подмножестве синтаксиса JavaScript. Модуль </a:t>
            </a:r>
            <a:r>
              <a:rPr lang="ru-RU" dirty="0" err="1">
                <a:solidFill>
                  <a:srgbClr val="454545"/>
                </a:solidFill>
                <a:latin typeface="Helvetica" panose="020B0604020202020204" pitchFamily="34" charset="0"/>
              </a:rPr>
              <a:t>json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 позволяет кодировать и декодировать данные в удобном формате.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По сути формат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JSON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– это хранение данных в виде словарей.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Модуль широкий функционал, но для базового использования можно обойтись функциями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load (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чтение данных) и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dumps (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запись данных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).</a:t>
            </a:r>
            <a:endParaRPr lang="ru-RU" dirty="0">
              <a:solidFill>
                <a:srgbClr val="454545"/>
              </a:solidFill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454545"/>
              </a:solidFill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417E7E-D633-8F63-4C82-AB3102A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9876F-163C-11C8-A83A-B7205061626F}"/>
              </a:ext>
            </a:extLst>
          </p:cNvPr>
          <p:cNvSpPr txBox="1"/>
          <p:nvPr/>
        </p:nvSpPr>
        <p:spPr>
          <a:xfrm>
            <a:off x="2436350" y="381308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Запись данных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417937-05C5-1D80-4CE4-DE9BB2736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56" y="4173366"/>
            <a:ext cx="3355973" cy="24645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D530B5-AD4F-35E6-65A0-4B9D6E581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287" y="4182420"/>
            <a:ext cx="3630767" cy="17860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2A6B17-8DE7-1D6B-D8AF-EC60FD7C5FC6}"/>
              </a:ext>
            </a:extLst>
          </p:cNvPr>
          <p:cNvSpPr txBox="1"/>
          <p:nvPr/>
        </p:nvSpPr>
        <p:spPr>
          <a:xfrm>
            <a:off x="7567501" y="3813088"/>
            <a:ext cx="17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Чтение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414905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Исключения - это события возникающие в случаях когда интерпретатор языка Python встречается с проблемой которую он не в состоянии решить самостоятельно. Знание основ работы с исключениями в Python является важным навыком т.к. ни одна программа не застрахована от ошибок. Полный список исключений можно найти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  <a:hlinkClick r:id="rId2"/>
              </a:rPr>
              <a:t>тут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454545"/>
              </a:solidFill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417E7E-D633-8F63-4C82-AB3102A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FED736-0209-4945-D3CC-867A656E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574" y="3982251"/>
            <a:ext cx="1468999" cy="5631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1F3763-864A-451D-1E61-0B8BD668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58" y="5292883"/>
            <a:ext cx="4550433" cy="1162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5FEBE4-DBE1-7AB6-64C3-EFB121C37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200" y="4007946"/>
            <a:ext cx="1783085" cy="539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43FF0F-58C0-156B-BCCA-3E758BBBD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713" y="5178818"/>
            <a:ext cx="5630061" cy="1276528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2C0DDE7-BC0E-3B57-1A10-1D7ABA7D836E}"/>
              </a:ext>
            </a:extLst>
          </p:cNvPr>
          <p:cNvCxnSpPr/>
          <p:nvPr/>
        </p:nvCxnSpPr>
        <p:spPr>
          <a:xfrm>
            <a:off x="8394742" y="4678532"/>
            <a:ext cx="0" cy="32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FB2BBE9-1AFD-4E4F-AC9B-21F6C541EBF6}"/>
              </a:ext>
            </a:extLst>
          </p:cNvPr>
          <p:cNvCxnSpPr/>
          <p:nvPr/>
        </p:nvCxnSpPr>
        <p:spPr>
          <a:xfrm>
            <a:off x="2729073" y="4660777"/>
            <a:ext cx="0" cy="51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BA821A-F392-4F00-7C7C-EFFC47026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46" y="6560"/>
            <a:ext cx="2676154" cy="19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Исключения</a:t>
            </a:r>
            <a:r>
              <a:rPr lang="en-US" dirty="0"/>
              <a:t> (</a:t>
            </a:r>
            <a:r>
              <a:rPr lang="ru-RU" dirty="0"/>
              <a:t>выбрасывание)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Существует ряд случаев когда возникновение ошибки является желаемым результатом. Например, при проверке начальных условий какого-либо алгоритма, желательным исходом в случае их несоответствия является возникновение ошибки, а не </a:t>
            </a:r>
            <a:r>
              <a:rPr lang="en-US" dirty="0"/>
              <a:t>“</a:t>
            </a:r>
            <a:r>
              <a:rPr lang="ru-RU" dirty="0"/>
              <a:t>молчаливое завершение алгоритма</a:t>
            </a:r>
            <a:r>
              <a:rPr lang="en-US" dirty="0"/>
              <a:t>”. </a:t>
            </a:r>
            <a:r>
              <a:rPr lang="ru-RU" dirty="0"/>
              <a:t>Существует два ключевых слова позволяющих выбрасывать пользовательские исключение: </a:t>
            </a:r>
            <a:r>
              <a:rPr lang="ru-RU" dirty="0" err="1"/>
              <a:t>raise</a:t>
            </a:r>
            <a:r>
              <a:rPr lang="ru-RU" dirty="0"/>
              <a:t> и </a:t>
            </a:r>
            <a:r>
              <a:rPr lang="ru-RU" dirty="0" err="1"/>
              <a:t>assert</a:t>
            </a:r>
            <a:r>
              <a:rPr lang="ru-RU" dirty="0"/>
              <a:t>.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417E7E-D633-8F63-4C82-AB3102A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EDD89-AFC3-D3C9-9E48-3A98F9AA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3822992"/>
            <a:ext cx="3969887" cy="1105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C440A1-8D1B-B74E-22FC-16BF5CEC9C27}"/>
              </a:ext>
            </a:extLst>
          </p:cNvPr>
          <p:cNvSpPr txBox="1"/>
          <p:nvPr/>
        </p:nvSpPr>
        <p:spPr>
          <a:xfrm>
            <a:off x="945796" y="5088880"/>
            <a:ext cx="4087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</a:t>
            </a:r>
            <a:r>
              <a:rPr lang="ru-RU" dirty="0" err="1"/>
              <a:t>ssert</a:t>
            </a:r>
            <a:r>
              <a:rPr lang="ru-RU" dirty="0"/>
              <a:t> позволяет выбрасывать </a:t>
            </a:r>
            <a:r>
              <a:rPr lang="ru-RU" dirty="0" err="1"/>
              <a:t>AssertionError</a:t>
            </a:r>
            <a:r>
              <a:rPr lang="ru-RU" dirty="0"/>
              <a:t> если не выполняется условие указанное после оператора.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137548-3C56-09F2-1AF0-C05D52D12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30" y="4156835"/>
            <a:ext cx="4982270" cy="4382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1F01A8-2174-3F1F-B686-77D19C5E262F}"/>
              </a:ext>
            </a:extLst>
          </p:cNvPr>
          <p:cNvSpPr txBox="1"/>
          <p:nvPr/>
        </p:nvSpPr>
        <p:spPr>
          <a:xfrm>
            <a:off x="6263934" y="4715826"/>
            <a:ext cx="4982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raise</a:t>
            </a:r>
            <a:r>
              <a:rPr lang="ru-RU" dirty="0"/>
              <a:t> позволяет выбрасывать любое исключение, класс</a:t>
            </a:r>
            <a:r>
              <a:rPr lang="en-US" dirty="0"/>
              <a:t> </a:t>
            </a:r>
            <a:r>
              <a:rPr lang="ru-RU" dirty="0"/>
              <a:t>которого</a:t>
            </a:r>
            <a:r>
              <a:rPr lang="en-US" dirty="0"/>
              <a:t> </a:t>
            </a:r>
            <a:r>
              <a:rPr lang="ru-RU" dirty="0"/>
              <a:t>указывается после оператора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527E5C-9396-4230-0B54-1B6ED09AF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55" y="-7888"/>
            <a:ext cx="1565419" cy="22176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0F074E-5AA4-B131-6190-9DF23C17487B}"/>
              </a:ext>
            </a:extLst>
          </p:cNvPr>
          <p:cNvSpPr txBox="1"/>
          <p:nvPr/>
        </p:nvSpPr>
        <p:spPr>
          <a:xfrm>
            <a:off x="6572665" y="569232"/>
            <a:ext cx="1353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Исключение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8A68B70-8FDF-4EBE-E1E0-5934086067E2}"/>
              </a:ext>
            </a:extLst>
          </p:cNvPr>
          <p:cNvCxnSpPr>
            <a:cxnSpLocks/>
          </p:cNvCxnSpPr>
          <p:nvPr/>
        </p:nvCxnSpPr>
        <p:spPr>
          <a:xfrm flipV="1">
            <a:off x="7288567" y="194575"/>
            <a:ext cx="915637" cy="391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57A9BFD-E161-5066-7D26-1E2C0690F8F7}"/>
              </a:ext>
            </a:extLst>
          </p:cNvPr>
          <p:cNvSpPr txBox="1"/>
          <p:nvPr/>
        </p:nvSpPr>
        <p:spPr>
          <a:xfrm>
            <a:off x="10346873" y="1588364"/>
            <a:ext cx="143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raise/assert</a:t>
            </a:r>
            <a:endParaRPr lang="ru-RU" dirty="0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ACDE9B1-8840-F286-3278-3B14B18CC758}"/>
              </a:ext>
            </a:extLst>
          </p:cNvPr>
          <p:cNvCxnSpPr>
            <a:cxnSpLocks/>
          </p:cNvCxnSpPr>
          <p:nvPr/>
        </p:nvCxnSpPr>
        <p:spPr>
          <a:xfrm flipH="1" flipV="1">
            <a:off x="9925235" y="1100950"/>
            <a:ext cx="941033" cy="45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1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Исключения</a:t>
            </a:r>
            <a:r>
              <a:rPr lang="en-US" dirty="0"/>
              <a:t> (</a:t>
            </a:r>
            <a:r>
              <a:rPr lang="ru-RU" dirty="0"/>
              <a:t>обработка)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A8EE759-5408-9EDF-6701-68F8A9F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Программа, которая прекращает свое выполнение</a:t>
            </a:r>
            <a:r>
              <a:rPr lang="en-US" dirty="0"/>
              <a:t> </a:t>
            </a:r>
            <a:r>
              <a:rPr lang="ru-RU" dirty="0"/>
              <a:t>после первой же ошибки без сообщения конечному</a:t>
            </a:r>
            <a:r>
              <a:rPr lang="en-US" dirty="0"/>
              <a:t> </a:t>
            </a:r>
            <a:r>
              <a:rPr lang="ru-RU" dirty="0"/>
              <a:t>пользователю о причинах ее возникновения,</a:t>
            </a:r>
            <a:r>
              <a:rPr lang="en-US" dirty="0"/>
              <a:t> </a:t>
            </a:r>
            <a:r>
              <a:rPr lang="ru-RU" dirty="0"/>
              <a:t>является плохой программой</a:t>
            </a:r>
            <a:r>
              <a:rPr lang="en-US" dirty="0"/>
              <a:t> </a:t>
            </a:r>
            <a:r>
              <a:rPr lang="ru-RU" dirty="0"/>
              <a:t>Для отлавливания исключений и попытки их</a:t>
            </a:r>
            <a:r>
              <a:rPr lang="en-US" dirty="0"/>
              <a:t> </a:t>
            </a:r>
            <a:r>
              <a:rPr lang="ru-RU" dirty="0"/>
              <a:t>программного исправления или формирования</a:t>
            </a:r>
            <a:r>
              <a:rPr lang="en-US" dirty="0"/>
              <a:t> </a:t>
            </a:r>
            <a:r>
              <a:rPr lang="ru-RU" dirty="0"/>
              <a:t>отчета существует конструкция </a:t>
            </a:r>
            <a:r>
              <a:rPr lang="ru-RU" dirty="0" err="1"/>
              <a:t>try</a:t>
            </a:r>
            <a:r>
              <a:rPr lang="ru-RU" dirty="0"/>
              <a:t> ... </a:t>
            </a:r>
            <a:r>
              <a:rPr lang="ru-RU" dirty="0" err="1"/>
              <a:t>except</a:t>
            </a:r>
            <a:r>
              <a:rPr lang="en-US" dirty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454545"/>
              </a:solidFill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D7B9B-C8D5-B9BE-7C2F-FEBF32BD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3738777"/>
            <a:ext cx="4953691" cy="2896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1FDF7-4C5E-C8CB-ECB5-9775D2E68CDC}"/>
              </a:ext>
            </a:extLst>
          </p:cNvPr>
          <p:cNvSpPr txBox="1"/>
          <p:nvPr/>
        </p:nvSpPr>
        <p:spPr>
          <a:xfrm>
            <a:off x="2152589" y="3369445"/>
            <a:ext cx="277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Общий вид конструкции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8C796A-61B0-CDC0-AA4F-AF12C9C8E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46" y="3554111"/>
            <a:ext cx="4280306" cy="29962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C7D928-D914-F28B-8BE7-89CD2ECA387C}"/>
              </a:ext>
            </a:extLst>
          </p:cNvPr>
          <p:cNvSpPr txBox="1"/>
          <p:nvPr/>
        </p:nvSpPr>
        <p:spPr>
          <a:xfrm>
            <a:off x="6513576" y="3554111"/>
            <a:ext cx="14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Исключение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2D371A3-5DF2-76FD-BDFA-92583B3E8B9D}"/>
              </a:ext>
            </a:extLst>
          </p:cNvPr>
          <p:cNvCxnSpPr/>
          <p:nvPr/>
        </p:nvCxnSpPr>
        <p:spPr>
          <a:xfrm>
            <a:off x="7776839" y="3897297"/>
            <a:ext cx="967666" cy="60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2DBB6A-BC1D-AF30-8E9F-D9F805E01E3F}"/>
              </a:ext>
            </a:extLst>
          </p:cNvPr>
          <p:cNvSpPr txBox="1"/>
          <p:nvPr/>
        </p:nvSpPr>
        <p:spPr>
          <a:xfrm>
            <a:off x="10426996" y="3429000"/>
            <a:ext cx="15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… except</a:t>
            </a:r>
            <a:endParaRPr lang="ru-RU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69F63E1-A337-A3B8-DB03-DB42C403867B}"/>
              </a:ext>
            </a:extLst>
          </p:cNvPr>
          <p:cNvCxnSpPr>
            <a:cxnSpLocks/>
          </p:cNvCxnSpPr>
          <p:nvPr/>
        </p:nvCxnSpPr>
        <p:spPr>
          <a:xfrm flipH="1">
            <a:off x="10235953" y="3825334"/>
            <a:ext cx="967666" cy="69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33CF08E5-C92F-B338-0423-51C1942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7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268808" cy="40507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Задать список a равный [-3, -19, 4, -15, 2, -10, -3, 1, -11, 19]</a:t>
            </a:r>
          </a:p>
          <a:p>
            <a:r>
              <a:rPr lang="ru-RU" dirty="0"/>
              <a:t>Вывести каждый третий элемент.</a:t>
            </a:r>
          </a:p>
          <a:p>
            <a:r>
              <a:rPr lang="ru-RU" dirty="0"/>
              <a:t>Сделать срез списка от </a:t>
            </a:r>
            <a:r>
              <a:rPr lang="en-US" dirty="0"/>
              <a:t>7</a:t>
            </a:r>
            <a:r>
              <a:rPr lang="ru-RU" dirty="0"/>
              <a:t> элемента до начала списка.</a:t>
            </a:r>
          </a:p>
          <a:p>
            <a:r>
              <a:rPr lang="ru-RU" dirty="0"/>
              <a:t>Развернуть список встроенной функцией.</a:t>
            </a:r>
          </a:p>
          <a:p>
            <a:r>
              <a:rPr lang="ru-RU" dirty="0"/>
              <a:t>Отсортировать список.</a:t>
            </a:r>
          </a:p>
          <a:p>
            <a:r>
              <a:rPr lang="ru-RU" dirty="0"/>
              <a:t>Задать словарь d равный {'t': -18, 'b': -5, 'h': -18, 'y': 16, 'a': 6}</a:t>
            </a:r>
          </a:p>
          <a:p>
            <a:r>
              <a:rPr lang="ru-RU" dirty="0"/>
              <a:t>Вывести все ключи словаря</a:t>
            </a:r>
          </a:p>
          <a:p>
            <a:r>
              <a:rPr lang="ru-RU" dirty="0"/>
              <a:t>Создать словарь имеющий два новых ключа и один старый (любые ключи, любые значения). Обновить ваш словарь, с помощью нового, используя распаковку.</a:t>
            </a:r>
          </a:p>
          <a:p>
            <a:r>
              <a:rPr lang="ru-RU" dirty="0"/>
              <a:t>Вывести список пар ключ значение.</a:t>
            </a:r>
            <a:endParaRPr lang="en-US" dirty="0"/>
          </a:p>
          <a:p>
            <a:r>
              <a:rPr lang="ru-RU" dirty="0"/>
              <a:t>Добавить в словарь </a:t>
            </a:r>
            <a:r>
              <a:rPr lang="en-US" dirty="0"/>
              <a:t>d </a:t>
            </a:r>
            <a:r>
              <a:rPr lang="ru-RU" dirty="0"/>
              <a:t>список под ключом </a:t>
            </a:r>
            <a:r>
              <a:rPr lang="en-US" dirty="0"/>
              <a:t>a </a:t>
            </a:r>
            <a:r>
              <a:rPr lang="ru-RU" dirty="0"/>
              <a:t>и вывести словарь в файл </a:t>
            </a:r>
            <a:r>
              <a:rPr lang="en-US" dirty="0" err="1"/>
              <a:t>json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06" y="2068496"/>
            <a:ext cx="4941981" cy="3493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Коллекции официальная документация</a:t>
            </a:r>
            <a:endParaRPr lang="ru-RU" dirty="0"/>
          </a:p>
          <a:p>
            <a:r>
              <a:rPr lang="ru-RU" dirty="0">
                <a:hlinkClick r:id="rId3"/>
              </a:rPr>
              <a:t>Исключения документация</a:t>
            </a:r>
            <a:endParaRPr lang="en-US" dirty="0"/>
          </a:p>
          <a:p>
            <a:r>
              <a:rPr lang="ru-RU" dirty="0">
                <a:hlinkClick r:id="rId4"/>
              </a:rPr>
              <a:t>Форматирование строк</a:t>
            </a:r>
            <a:endParaRPr lang="ru-RU" dirty="0"/>
          </a:p>
          <a:p>
            <a:r>
              <a:rPr lang="ru-RU" dirty="0">
                <a:hlinkClick r:id="rId5"/>
              </a:rPr>
              <a:t>Строки</a:t>
            </a:r>
            <a:endParaRPr lang="ru-RU" dirty="0"/>
          </a:p>
          <a:p>
            <a:r>
              <a:rPr lang="ru-RU" dirty="0">
                <a:hlinkClick r:id="rId6"/>
              </a:rPr>
              <a:t>Списки</a:t>
            </a:r>
            <a:endParaRPr lang="ru-RU" dirty="0"/>
          </a:p>
          <a:p>
            <a:r>
              <a:rPr lang="ru-RU" dirty="0">
                <a:hlinkClick r:id="rId7"/>
              </a:rPr>
              <a:t>Словари</a:t>
            </a:r>
            <a:endParaRPr lang="ru-RU" dirty="0"/>
          </a:p>
          <a:p>
            <a:r>
              <a:rPr lang="ru-RU" dirty="0">
                <a:hlinkClick r:id="rId8"/>
              </a:rPr>
              <a:t>Файлы</a:t>
            </a:r>
            <a:endParaRPr lang="ru-RU" dirty="0"/>
          </a:p>
          <a:p>
            <a:r>
              <a:rPr lang="ru-RU" dirty="0">
                <a:hlinkClick r:id="rId9"/>
              </a:rPr>
              <a:t>Формат</a:t>
            </a:r>
            <a:r>
              <a:rPr lang="en-US" dirty="0">
                <a:hlinkClick r:id="rId9"/>
              </a:rPr>
              <a:t> JSON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5" y="1778819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Списки в Python - упорядоченные изменяемые коллекции объектов произвольных типов (почти как массив, но типы могут отличаться).</a:t>
            </a:r>
          </a:p>
          <a:p>
            <a:pPr marL="0" indent="0" algn="just">
              <a:buNone/>
            </a:pPr>
            <a:r>
              <a:rPr lang="ru-RU" dirty="0"/>
              <a:t>Генерировать списки можно различными способами. Можно использовать встроенную функцию </a:t>
            </a:r>
            <a:r>
              <a:rPr lang="en-US" dirty="0"/>
              <a:t>list, </a:t>
            </a:r>
            <a:r>
              <a:rPr lang="ru-RU" dirty="0"/>
              <a:t>литерал </a:t>
            </a:r>
            <a:r>
              <a:rPr lang="en-US" dirty="0"/>
              <a:t>[]</a:t>
            </a:r>
            <a:r>
              <a:rPr lang="ru-RU" dirty="0"/>
              <a:t> или же генератора списков.</a:t>
            </a:r>
          </a:p>
          <a:p>
            <a:pPr marL="0" indent="0" algn="just">
              <a:buNone/>
            </a:pPr>
            <a:r>
              <a:rPr lang="ru-RU" dirty="0"/>
              <a:t>Для обращения к элементу списка, номер элемента передается в </a:t>
            </a:r>
            <a:r>
              <a:rPr lang="en-US" dirty="0"/>
              <a:t>[]</a:t>
            </a:r>
            <a:r>
              <a:rPr lang="ru-RU" dirty="0"/>
              <a:t>. Важно помнить, что в </a:t>
            </a:r>
            <a:r>
              <a:rPr lang="en-US" dirty="0"/>
              <a:t>Python </a:t>
            </a:r>
            <a:r>
              <a:rPr lang="ru-RU" dirty="0"/>
              <a:t>нумерация начинается с 0!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83714-3F24-3674-13E2-712CF8D7A209}"/>
              </a:ext>
            </a:extLst>
          </p:cNvPr>
          <p:cNvSpPr txBox="1"/>
          <p:nvPr/>
        </p:nvSpPr>
        <p:spPr>
          <a:xfrm>
            <a:off x="1051866" y="380970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/>
              <a:t>list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C3961-3778-1875-F18E-BDE7309F1B39}"/>
              </a:ext>
            </a:extLst>
          </p:cNvPr>
          <p:cNvSpPr txBox="1"/>
          <p:nvPr/>
        </p:nvSpPr>
        <p:spPr>
          <a:xfrm>
            <a:off x="759579" y="5273199"/>
            <a:ext cx="375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генератора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CC7A58-BD57-7662-367C-D99B2D0E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" y="4186815"/>
            <a:ext cx="2925187" cy="5772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C86138-7599-D2FB-EF9B-84090344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04" y="5694526"/>
            <a:ext cx="3549726" cy="6454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4A17DE-6039-7D93-879D-8A1B6109D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25" y="4255962"/>
            <a:ext cx="2065470" cy="6919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867E2E-082C-29FF-3FA6-E52775495F96}"/>
              </a:ext>
            </a:extLst>
          </p:cNvPr>
          <p:cNvSpPr txBox="1"/>
          <p:nvPr/>
        </p:nvSpPr>
        <p:spPr>
          <a:xfrm>
            <a:off x="7924432" y="3809708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/>
              <a:t>[]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95073E-9F56-BDA8-6975-992345955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425" y="5739936"/>
            <a:ext cx="2100914" cy="6497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CA0A92-ADC8-6658-5561-527C9855533D}"/>
              </a:ext>
            </a:extLst>
          </p:cNvPr>
          <p:cNvSpPr txBox="1"/>
          <p:nvPr/>
        </p:nvSpPr>
        <p:spPr>
          <a:xfrm>
            <a:off x="8062675" y="5304998"/>
            <a:ext cx="26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Обращение к элементу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BCB1111-F04E-FDC1-7BC6-CA547980D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9671" y="4122486"/>
            <a:ext cx="2717861" cy="1984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 (методы)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AD3068-7604-4BCC-4C8E-5BBD91FA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1" y="1651605"/>
            <a:ext cx="6955416" cy="51353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F5896E-5CDB-E4D1-C81C-27247EBC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90" y="2698810"/>
            <a:ext cx="2384396" cy="238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219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 (срезы)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9AAA3-F4CA-0F58-BFE8-29286BC3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01" y="2147519"/>
            <a:ext cx="1810003" cy="4382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B15857-66F5-FBBE-5AE7-8AEBB164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58" y="2123624"/>
            <a:ext cx="2286319" cy="6287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CE40F-CAA6-D62B-67C1-01BE950D6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30" y="3786110"/>
            <a:ext cx="1762371" cy="485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6B2FDB-B326-DD05-1C60-C7F48588C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699" y="4177006"/>
            <a:ext cx="1810003" cy="4096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043D02-9B9B-681B-16F9-8FBED2798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746" y="6015889"/>
            <a:ext cx="3191320" cy="419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58CE7A-0627-9508-73EF-6E4561C682C7}"/>
              </a:ext>
            </a:extLst>
          </p:cNvPr>
          <p:cNvSpPr txBox="1"/>
          <p:nvPr/>
        </p:nvSpPr>
        <p:spPr>
          <a:xfrm>
            <a:off x="2705938" y="1562744"/>
            <a:ext cx="22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Вывод второго элемента с конца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49E05-D4FD-351F-E407-719354AEE172}"/>
              </a:ext>
            </a:extLst>
          </p:cNvPr>
          <p:cNvSpPr txBox="1"/>
          <p:nvPr/>
        </p:nvSpPr>
        <p:spPr>
          <a:xfrm>
            <a:off x="7293586" y="1571350"/>
            <a:ext cx="22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Вывод элементов с третьего по шестой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78A14-51A1-5F01-D4D7-5C809AFCB9C8}"/>
              </a:ext>
            </a:extLst>
          </p:cNvPr>
          <p:cNvSpPr txBox="1"/>
          <p:nvPr/>
        </p:nvSpPr>
        <p:spPr>
          <a:xfrm>
            <a:off x="973584" y="3221442"/>
            <a:ext cx="22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Вывод элементов на четных позициях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AE018C-6B14-51A7-14A8-3FE9E9E97489}"/>
              </a:ext>
            </a:extLst>
          </p:cNvPr>
          <p:cNvSpPr txBox="1"/>
          <p:nvPr/>
        </p:nvSpPr>
        <p:spPr>
          <a:xfrm>
            <a:off x="3946753" y="5092555"/>
            <a:ext cx="365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Вывод элементов на четных позициях со второго (не включая) по шестой в обратном порядке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60751A-4096-44F7-2E1A-C57422B19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72" y="2723478"/>
            <a:ext cx="3327227" cy="22181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312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Списки (распаковка)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247376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Списки можно распаковывать, это позволяет помещать элементы списка в отдельные переменные. Стоит помнить, что при полной распаковке, количество переменных должно равняться количеству элементов в списке. Кроме того, распаковка позволяет объединять списки.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D3998F-CF03-AF98-E319-DC15B416A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52" y="3632391"/>
            <a:ext cx="2753645" cy="20960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7AE68F-E71F-F646-AD0C-0EF6392F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14" y="4368106"/>
            <a:ext cx="1057423" cy="447737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7EBAB3B-40C2-3935-E159-89753AFCC82F}"/>
              </a:ext>
            </a:extLst>
          </p:cNvPr>
          <p:cNvCxnSpPr/>
          <p:nvPr/>
        </p:nvCxnSpPr>
        <p:spPr>
          <a:xfrm>
            <a:off x="4110342" y="4554245"/>
            <a:ext cx="914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D41F72-AF3A-D212-1EDA-30711536C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46" y="3002076"/>
            <a:ext cx="3219899" cy="62873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B85A1A-D941-055F-9569-65868C787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449" y="4109559"/>
            <a:ext cx="4058216" cy="219106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FE2046B-1F42-BFFE-93C5-2A6DE7C7C1B6}"/>
              </a:ext>
            </a:extLst>
          </p:cNvPr>
          <p:cNvCxnSpPr>
            <a:stCxn id="27" idx="2"/>
            <a:endCxn id="29" idx="0"/>
          </p:cNvCxnSpPr>
          <p:nvPr/>
        </p:nvCxnSpPr>
        <p:spPr>
          <a:xfrm>
            <a:off x="9158796" y="3630814"/>
            <a:ext cx="17761" cy="478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D4974A-2E44-A248-BC2C-248AD85BD2B2}"/>
              </a:ext>
            </a:extLst>
          </p:cNvPr>
          <p:cNvSpPr txBox="1"/>
          <p:nvPr/>
        </p:nvSpPr>
        <p:spPr>
          <a:xfrm>
            <a:off x="7901870" y="2614945"/>
            <a:ext cx="256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Объединение списков</a:t>
            </a:r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75828E3-0990-B0D4-9C91-978170D56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29" y="4738297"/>
            <a:ext cx="3291925" cy="1989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96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Кортежи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5557421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Кортеж – по сути является неизменяемым списком. Для чего нужен? Защищает от случайных или намеренных изменений а так же экономит память. Плюс к этому, кортежи можно использовать как ключи словарей.</a:t>
            </a:r>
          </a:p>
          <a:p>
            <a:pPr marL="0" indent="0" algn="just">
              <a:buNone/>
            </a:pPr>
            <a:r>
              <a:rPr lang="ru-RU" dirty="0"/>
              <a:t>Объявить кортеж можно при помощи функции </a:t>
            </a:r>
            <a:r>
              <a:rPr lang="en-US" dirty="0"/>
              <a:t>tuple </a:t>
            </a:r>
            <a:r>
              <a:rPr lang="ru-RU" dirty="0"/>
              <a:t>или </a:t>
            </a:r>
            <a:r>
              <a:rPr lang="en-US" dirty="0"/>
              <a:t> </a:t>
            </a:r>
            <a:r>
              <a:rPr lang="ru-RU" dirty="0"/>
              <a:t>же ().</a:t>
            </a:r>
          </a:p>
          <a:p>
            <a:pPr marL="0" indent="0" algn="just">
              <a:buNone/>
            </a:pPr>
            <a:r>
              <a:rPr lang="ru-RU" dirty="0"/>
              <a:t>Кортежи поддерживают срезы и распаковку, но не поддерживают функции списков.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CDFA3B-88A6-93AC-E7DD-33A6C9AE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9" y="1626653"/>
            <a:ext cx="4876800" cy="3017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21EF7B-AD9B-5CCB-3A73-CA416A2E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03" y="4799537"/>
            <a:ext cx="3478704" cy="13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Строки в Python - упорядоченные последовательности символов, используемые для хранения и представления текстовой информации, поэтому с помощью строк можно работать со всем, что может быть представлено в текстовой форме.</a:t>
            </a:r>
          </a:p>
          <a:p>
            <a:pPr marL="0" indent="0" algn="just">
              <a:buNone/>
            </a:pPr>
            <a:r>
              <a:rPr lang="ru-RU" dirty="0"/>
              <a:t>Объявить строку можно при помощи кавычек или же функции </a:t>
            </a:r>
            <a:r>
              <a:rPr lang="en-US" dirty="0"/>
              <a:t>str (</a:t>
            </a:r>
            <a:r>
              <a:rPr lang="ru-RU" dirty="0"/>
              <a:t>если нужно перевести другой тип данных в строку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83714-3F24-3674-13E2-712CF8D7A209}"/>
              </a:ext>
            </a:extLst>
          </p:cNvPr>
          <p:cNvSpPr txBox="1"/>
          <p:nvPr/>
        </p:nvSpPr>
        <p:spPr>
          <a:xfrm>
            <a:off x="1086329" y="380970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/>
              <a:t>“”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C3961-3778-1875-F18E-BDE7309F1B39}"/>
              </a:ext>
            </a:extLst>
          </p:cNvPr>
          <p:cNvSpPr txBox="1"/>
          <p:nvPr/>
        </p:nvSpPr>
        <p:spPr>
          <a:xfrm>
            <a:off x="1139228" y="534553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 </a:t>
            </a:r>
            <a:r>
              <a:rPr lang="en-US" dirty="0"/>
              <a:t>‘’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67E2E-082C-29FF-3FA6-E52775495F96}"/>
              </a:ext>
            </a:extLst>
          </p:cNvPr>
          <p:cNvSpPr txBox="1"/>
          <p:nvPr/>
        </p:nvSpPr>
        <p:spPr>
          <a:xfrm>
            <a:off x="4439307" y="3809616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при помощи</a:t>
            </a:r>
            <a:r>
              <a:rPr lang="en-US" dirty="0"/>
              <a:t> str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FA810D-B368-08C2-4D45-530CCC3F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10" y="4178948"/>
            <a:ext cx="2456821" cy="649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E89E0A-E190-4980-D442-4B127B68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33" y="5736683"/>
            <a:ext cx="2441398" cy="6670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83B653-2290-DDCE-6338-47C651388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23" y="4178948"/>
            <a:ext cx="2358896" cy="8565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5A540D-63E8-0838-9D15-C89084EB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50" y="4040613"/>
            <a:ext cx="2358896" cy="19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2256</TotalTime>
  <Words>1067</Words>
  <Application>Microsoft Office PowerPoint</Application>
  <PresentationFormat>Широкоэкранный</PresentationFormat>
  <Paragraphs>136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Cambria</vt:lpstr>
      <vt:lpstr>Helvetica</vt:lpstr>
      <vt:lpstr>Rockwell</vt:lpstr>
      <vt:lpstr>Rockwell Condensed</vt:lpstr>
      <vt:lpstr>Times New Roman</vt:lpstr>
      <vt:lpstr>Wingdings</vt:lpstr>
      <vt:lpstr>Дерево</vt:lpstr>
      <vt:lpstr>Язык программирования Python</vt:lpstr>
      <vt:lpstr>Темы</vt:lpstr>
      <vt:lpstr>Полезные ресурсы</vt:lpstr>
      <vt:lpstr>Списки</vt:lpstr>
      <vt:lpstr>Списки (методы)</vt:lpstr>
      <vt:lpstr>Списки (срезы)</vt:lpstr>
      <vt:lpstr>Списки (распаковка)</vt:lpstr>
      <vt:lpstr>Кортежи</vt:lpstr>
      <vt:lpstr>Строки</vt:lpstr>
      <vt:lpstr>Строки (особенности)</vt:lpstr>
      <vt:lpstr>Строки (методы)</vt:lpstr>
      <vt:lpstr>Строки (методы)</vt:lpstr>
      <vt:lpstr>Строки (методы)</vt:lpstr>
      <vt:lpstr>Словари</vt:lpstr>
      <vt:lpstr>Словари (методы)</vt:lpstr>
      <vt:lpstr>Словари (распаковка)</vt:lpstr>
      <vt:lpstr>Словари (перечисление)</vt:lpstr>
      <vt:lpstr>Файлы</vt:lpstr>
      <vt:lpstr>Файлы(чтение и запись)</vt:lpstr>
      <vt:lpstr>Файлы(закрытие)</vt:lpstr>
      <vt:lpstr>Файлы(формат JSOn)</vt:lpstr>
      <vt:lpstr>Исключения</vt:lpstr>
      <vt:lpstr>Исключения (выбрасывание)</vt:lpstr>
      <vt:lpstr>Исключения (обработка)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Roman</cp:lastModifiedBy>
  <cp:revision>21</cp:revision>
  <dcterms:created xsi:type="dcterms:W3CDTF">2022-01-12T12:48:55Z</dcterms:created>
  <dcterms:modified xsi:type="dcterms:W3CDTF">2022-09-27T12:31:50Z</dcterms:modified>
</cp:coreProperties>
</file>