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4" r:id="rId4"/>
    <p:sldId id="286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5" r:id="rId21"/>
    <p:sldId id="336" r:id="rId22"/>
    <p:sldId id="337" r:id="rId23"/>
    <p:sldId id="338" r:id="rId24"/>
    <p:sldId id="339" r:id="rId25"/>
    <p:sldId id="340" r:id="rId26"/>
    <p:sldId id="285" r:id="rId27"/>
    <p:sldId id="34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" initials="R" lastIdx="1" clrIdx="0">
    <p:extLst>
      <p:ext uri="{19B8F6BF-5375-455C-9EA6-DF929625EA0E}">
        <p15:presenceInfo xmlns:p15="http://schemas.microsoft.com/office/powerpoint/2012/main" userId="R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06.10.2022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4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world.ru/moduli/modul-datetime.html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docs.python.org/3/library/functions.html?highlight=buil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thonworld.ru/moduli/modul-random.html" TargetMode="External"/><Relationship Id="rId5" Type="http://schemas.openxmlformats.org/officeDocument/2006/relationships/hyperlink" Target="https://pythonworld.ru/moduli/modul-math.html" TargetMode="External"/><Relationship Id="rId4" Type="http://schemas.openxmlformats.org/officeDocument/2006/relationships/hyperlink" Target="https://all-python.ru/osnovy/itertool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Язык программирования </a:t>
            </a:r>
            <a:r>
              <a:rPr lang="en-US" sz="4800" dirty="0"/>
              <a:t>Python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Возможности встроенной библиотеки </a:t>
            </a:r>
            <a:r>
              <a:rPr lang="en-US" dirty="0"/>
              <a:t>Python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Крашенинников Роман Сергеевич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отдела системного администрирования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Менделеева, ведущий программист кафедры информационных компьютерных технологий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785501" y="4296763"/>
            <a:ext cx="804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IV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Функции </a:t>
            </a:r>
            <a:r>
              <a:rPr lang="en-US" dirty="0"/>
              <a:t>min </a:t>
            </a:r>
            <a:r>
              <a:rPr lang="ru-RU" dirty="0"/>
              <a:t>и </a:t>
            </a:r>
            <a:r>
              <a:rPr lang="en-US" dirty="0"/>
              <a:t>max </a:t>
            </a:r>
            <a:r>
              <a:rPr lang="ru-RU" dirty="0"/>
              <a:t>используются для нахождения минимума или максимума коллекции,</a:t>
            </a:r>
            <a:r>
              <a:rPr lang="en-US" dirty="0"/>
              <a:t> </a:t>
            </a:r>
            <a:r>
              <a:rPr lang="ru-RU" dirty="0"/>
              <a:t>соответственно</a:t>
            </a:r>
            <a:r>
              <a:rPr lang="en-US" dirty="0"/>
              <a:t>. </a:t>
            </a:r>
            <a:r>
              <a:rPr lang="ru-RU" dirty="0"/>
              <a:t>Функция </a:t>
            </a:r>
            <a:r>
              <a:rPr lang="en-US" dirty="0"/>
              <a:t>round</a:t>
            </a:r>
            <a:r>
              <a:rPr lang="ru-RU" dirty="0"/>
              <a:t> используется для округления чисел с плавающей точкой с учетом правил</a:t>
            </a:r>
            <a:r>
              <a:rPr lang="en-US" dirty="0"/>
              <a:t> </a:t>
            </a:r>
            <a:r>
              <a:rPr lang="ru-RU" dirty="0"/>
              <a:t>математики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22D1AD2-8B1C-1E5F-60DF-A3860A821C66}"/>
              </a:ext>
            </a:extLst>
          </p:cNvPr>
          <p:cNvCxnSpPr/>
          <p:nvPr/>
        </p:nvCxnSpPr>
        <p:spPr>
          <a:xfrm>
            <a:off x="4465469" y="5694183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/>
          <p:nvPr/>
        </p:nvCxnSpPr>
        <p:spPr>
          <a:xfrm>
            <a:off x="4687411" y="3714540"/>
            <a:ext cx="2299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F544D3-2152-61A4-2F63-3D467E30E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76" y="2968431"/>
            <a:ext cx="2729495" cy="16093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019F89-7A18-BEF1-D1AB-158499FB3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557" y="3383598"/>
            <a:ext cx="552527" cy="6668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2187A0B-953E-5BF3-4F18-76C1E5E76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76" y="5115583"/>
            <a:ext cx="2792526" cy="11572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D8C57C-D725-8B27-3228-F5F7C5B56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012" y="5340064"/>
            <a:ext cx="762106" cy="724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6B803C-6F76-7FE4-B299-A49DE1391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Функции </a:t>
            </a:r>
            <a:r>
              <a:rPr lang="en-US" dirty="0"/>
              <a:t>sorted </a:t>
            </a:r>
            <a:r>
              <a:rPr lang="ru-RU" dirty="0"/>
              <a:t>используется для сортировки элементов коллекции</a:t>
            </a:r>
            <a:r>
              <a:rPr lang="en-US" dirty="0"/>
              <a:t>. </a:t>
            </a:r>
            <a:r>
              <a:rPr lang="ru-RU" dirty="0"/>
              <a:t>Функция </a:t>
            </a:r>
            <a:r>
              <a:rPr lang="en-US" dirty="0"/>
              <a:t>sum</a:t>
            </a:r>
            <a:r>
              <a:rPr lang="ru-RU" dirty="0"/>
              <a:t> возвращает сумму элементов коллекции</a:t>
            </a:r>
            <a:r>
              <a:rPr lang="en-US" dirty="0"/>
              <a:t>.</a:t>
            </a:r>
            <a:r>
              <a:rPr lang="ru-RU" dirty="0"/>
              <a:t> Второй аргумент отвечает за число к которому будут прибавляться элементы коллекции (по умолчанию 0).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22D1AD2-8B1C-1E5F-60DF-A3860A821C66}"/>
              </a:ext>
            </a:extLst>
          </p:cNvPr>
          <p:cNvCxnSpPr>
            <a:cxnSpLocks/>
          </p:cNvCxnSpPr>
          <p:nvPr/>
        </p:nvCxnSpPr>
        <p:spPr>
          <a:xfrm>
            <a:off x="4101484" y="5924734"/>
            <a:ext cx="1447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>
            <a:cxnSpLocks/>
          </p:cNvCxnSpPr>
          <p:nvPr/>
        </p:nvCxnSpPr>
        <p:spPr>
          <a:xfrm>
            <a:off x="4687411" y="3714540"/>
            <a:ext cx="107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984E0-5935-53E3-73EF-F84EC5D7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236" y="2667817"/>
            <a:ext cx="2446248" cy="2278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C71B3-2FF2-B1F7-794A-D916448C5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00" y="3317851"/>
            <a:ext cx="2446248" cy="7933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56B37B-CB48-DB3C-54E5-AF66D3232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28" y="5168856"/>
            <a:ext cx="1766663" cy="14690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F0F910-FA00-4502-444A-CE08AE891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279" y="5557970"/>
            <a:ext cx="485843" cy="7335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C8E49-303F-3BAC-C877-6820B11E7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Функции </a:t>
            </a:r>
            <a:r>
              <a:rPr lang="en-US" dirty="0"/>
              <a:t>type </a:t>
            </a:r>
            <a:r>
              <a:rPr lang="ru-RU" dirty="0"/>
              <a:t>возвращает тип указанного объекта</a:t>
            </a:r>
            <a:r>
              <a:rPr lang="en-US" dirty="0"/>
              <a:t>. </a:t>
            </a:r>
            <a:r>
              <a:rPr lang="ru-RU" dirty="0"/>
              <a:t>Функция </a:t>
            </a:r>
            <a:r>
              <a:rPr lang="en-US" dirty="0"/>
              <a:t>zip</a:t>
            </a:r>
            <a:r>
              <a:rPr lang="ru-RU" dirty="0"/>
              <a:t> позволяет реализовывать одновременное перечисление по нескольким</a:t>
            </a:r>
            <a:r>
              <a:rPr lang="en-US" dirty="0"/>
              <a:t> </a:t>
            </a:r>
            <a:r>
              <a:rPr lang="ru-RU" dirty="0"/>
              <a:t>коллекциям. перечисление осуществляется до конца самой короткой коллекции.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>
            <a:cxnSpLocks/>
          </p:cNvCxnSpPr>
          <p:nvPr/>
        </p:nvCxnSpPr>
        <p:spPr>
          <a:xfrm>
            <a:off x="4239089" y="3714540"/>
            <a:ext cx="107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7D0D6-B23D-1F9E-96E7-536663794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893" y="2743486"/>
            <a:ext cx="2130932" cy="21649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D1FC03-AC47-C695-7497-39484EB80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92" y="3336104"/>
            <a:ext cx="3148589" cy="7568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05685C-C074-F07B-58C1-938F04DFB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03" y="5223265"/>
            <a:ext cx="3584911" cy="123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CAA7979-7BF7-6D85-6799-9771328FD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111" y="5153409"/>
            <a:ext cx="1581371" cy="1371791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FE9238A-42D4-CDFD-2851-952875BF6465}"/>
              </a:ext>
            </a:extLst>
          </p:cNvPr>
          <p:cNvCxnSpPr>
            <a:cxnSpLocks/>
          </p:cNvCxnSpPr>
          <p:nvPr/>
        </p:nvCxnSpPr>
        <p:spPr>
          <a:xfrm>
            <a:off x="4941905" y="5839304"/>
            <a:ext cx="1074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89CA40-B03A-B735-000D-BD2A05257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3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Импорт модулей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Подключить модуль можно с помощью инструкции </a:t>
            </a:r>
            <a:r>
              <a:rPr lang="ru-RU" dirty="0" err="1"/>
              <a:t>import</a:t>
            </a:r>
            <a:r>
              <a:rPr lang="ru-RU" dirty="0"/>
              <a:t>. осле ключевого слова </a:t>
            </a:r>
            <a:r>
              <a:rPr lang="ru-RU" dirty="0" err="1"/>
              <a:t>import</a:t>
            </a:r>
            <a:r>
              <a:rPr lang="ru-RU" dirty="0"/>
              <a:t> указывается название модуля. Одной инструкцией можно подключить несколько модулей, хотя этого не рекомендуется делать, так как это снижает читаемость кода.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После импортирования модуля его название становится переменной, через которую можно получить доступ к атрибутам модуля. Если название модуля слишком длинное, или оно вам не нравится по каким-то другим причинам, то для него можно создать псевдоним, с помощью ключевого слова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as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. Подключить определенные атрибуты модуля можно с помощью инструкции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from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C6589-E385-89A8-EF21-3D8DAA8E1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4163260"/>
            <a:ext cx="5468113" cy="22101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56C0D7-E341-39D6-3B4B-80C2C22A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65" y="3975985"/>
            <a:ext cx="3528028" cy="26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1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datetime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Модуль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предоставляет классы для обработки времени и даты разными способами. Поддерживается и стандартный способ представления времени, однако больший упор сделан на простоту манипулирования датой, временем и их частями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BAE6C1-382C-5320-DA21-20EA9CAD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102868"/>
            <a:ext cx="5457035" cy="31000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FD4BEB-747A-8397-D25C-D3CCB9D74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65" y="3048246"/>
            <a:ext cx="3736063" cy="320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1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datetime (</a:t>
            </a:r>
            <a:r>
              <a:rPr lang="ru-RU" dirty="0"/>
              <a:t>основные типы)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01700"/>
            <a:ext cx="10058400" cy="4050792"/>
          </a:xfrm>
        </p:spPr>
        <p:txBody>
          <a:bodyPr/>
          <a:lstStyle/>
          <a:p>
            <a:pPr algn="just"/>
            <a:r>
              <a:rPr lang="en-US" b="1" dirty="0" err="1"/>
              <a:t>datetime.date</a:t>
            </a:r>
            <a:r>
              <a:rPr lang="en-US" b="1" dirty="0"/>
              <a:t>(year, month, day) </a:t>
            </a:r>
            <a:r>
              <a:rPr lang="en-US" dirty="0"/>
              <a:t>- </a:t>
            </a:r>
            <a:r>
              <a:rPr lang="ru-RU" dirty="0"/>
              <a:t>стандартная дата. Атрибуты: </a:t>
            </a:r>
            <a:r>
              <a:rPr lang="en-US" dirty="0"/>
              <a:t>year, month, day. </a:t>
            </a:r>
            <a:r>
              <a:rPr lang="ru-RU" dirty="0"/>
              <a:t>Неизменяемый объект</a:t>
            </a:r>
            <a:endParaRPr lang="en-US" dirty="0"/>
          </a:p>
          <a:p>
            <a:pPr algn="just"/>
            <a:r>
              <a:rPr lang="en-US" b="1" dirty="0" err="1"/>
              <a:t>datetime.time</a:t>
            </a:r>
            <a:r>
              <a:rPr lang="en-US" b="1" dirty="0"/>
              <a:t>(hour=0, minute=0, second=0, microsecond=0, </a:t>
            </a:r>
            <a:r>
              <a:rPr lang="en-US" b="1" dirty="0" err="1"/>
              <a:t>tzinfo</a:t>
            </a:r>
            <a:r>
              <a:rPr lang="en-US" b="1" dirty="0"/>
              <a:t>=None) </a:t>
            </a:r>
            <a:r>
              <a:rPr lang="en-US" dirty="0"/>
              <a:t>- </a:t>
            </a:r>
            <a:r>
              <a:rPr lang="ru-RU" dirty="0"/>
              <a:t>стандартное время, не зависит от даты. Атрибуты: </a:t>
            </a:r>
            <a:r>
              <a:rPr lang="en-US" dirty="0"/>
              <a:t>hour, minute, second, microsecond, </a:t>
            </a:r>
            <a:r>
              <a:rPr lang="en-US" dirty="0" err="1"/>
              <a:t>tzinfo</a:t>
            </a:r>
            <a:r>
              <a:rPr lang="en-US" dirty="0"/>
              <a:t>.</a:t>
            </a:r>
          </a:p>
          <a:p>
            <a:pPr algn="just"/>
            <a:r>
              <a:rPr lang="ru-RU" b="1" dirty="0" err="1"/>
              <a:t>datetime.timedelta</a:t>
            </a:r>
            <a:r>
              <a:rPr lang="ru-RU" b="1" dirty="0"/>
              <a:t> </a:t>
            </a:r>
            <a:r>
              <a:rPr lang="ru-RU" dirty="0"/>
              <a:t>- разница между двумя моментами времени, с точностью до микросекунд.</a:t>
            </a:r>
          </a:p>
          <a:p>
            <a:pPr algn="just"/>
            <a:r>
              <a:rPr lang="en-US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datetime.datetime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(year, month, day, hour=0, minute=0, second=0, microsecond=0, </a:t>
            </a:r>
            <a:r>
              <a:rPr lang="en-US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tzinfo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=None) -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комбинация даты и времени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45B308-CE84-33B3-58A5-69F04492F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90" y="220091"/>
            <a:ext cx="1909875" cy="16093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312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datetime (</a:t>
            </a:r>
            <a:r>
              <a:rPr lang="ru-RU" dirty="0"/>
              <a:t>основные функции)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2093976"/>
            <a:ext cx="10058400" cy="4050792"/>
          </a:xfrm>
        </p:spPr>
        <p:txBody>
          <a:bodyPr/>
          <a:lstStyle/>
          <a:p>
            <a:pPr algn="just"/>
            <a:r>
              <a:rPr lang="ru-RU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datetime.today</a:t>
            </a:r>
            <a:r>
              <a:rPr lang="ru-RU" b="1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()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–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текущая дата и время.</a:t>
            </a:r>
          </a:p>
          <a:p>
            <a:pPr algn="just"/>
            <a:r>
              <a:rPr lang="en-US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datetime.combine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(date, time) – datetime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из комбинации объектов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и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time.</a:t>
            </a:r>
            <a:endParaRPr lang="ru-RU" b="0" i="0" dirty="0">
              <a:solidFill>
                <a:srgbClr val="454545"/>
              </a:solidFill>
              <a:effectLst/>
              <a:latin typeface="Helvetica" panose="020B0604020202020204" pitchFamily="34" charset="0"/>
            </a:endParaRPr>
          </a:p>
          <a:p>
            <a:pPr algn="just"/>
            <a:r>
              <a:rPr lang="en-US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datetime.strptime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</a:t>
            </a:r>
            <a:r>
              <a:rPr lang="en-US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date_string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, format)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–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преобразует строку в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.</a:t>
            </a:r>
          </a:p>
          <a:p>
            <a:pPr algn="just"/>
            <a:r>
              <a:rPr lang="en-US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datetime.strftime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(format) –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преобразует 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datetime 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в строку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.</a:t>
            </a:r>
            <a:endParaRPr lang="ru-RU" b="0" i="0" dirty="0">
              <a:solidFill>
                <a:srgbClr val="454545"/>
              </a:solidFill>
              <a:effectLst/>
              <a:latin typeface="Helvetica" panose="020B0604020202020204" pitchFamily="34" charset="0"/>
            </a:endParaRPr>
          </a:p>
          <a:p>
            <a:pPr algn="just"/>
            <a:r>
              <a:rPr lang="ru-RU" b="1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datetime.weekday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() </a:t>
            </a:r>
            <a:r>
              <a:rPr lang="en-US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–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день недели в виде числа, понедельник - 0, воскресенье - 6.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 err="1"/>
              <a:t>itertools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Данн</a:t>
            </a:r>
            <a:r>
              <a:rPr lang="ru-RU" dirty="0">
                <a:solidFill>
                  <a:srgbClr val="454545"/>
                </a:solidFill>
                <a:latin typeface="Helvetica" panose="020B0604020202020204" pitchFamily="34" charset="0"/>
              </a:rPr>
              <a:t>ый модуль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является сборником полезных итераторов, повышающих эффективность работы с циклами и генераторами последовательностей объектов. Это достигается за счет лучшего управления памятью в программе, быстрого выполнения подключаемых функций, а также сокращения и упрощения кода. Готовые методы, реализованные в данной библиотеке, принимают различные параметры для управления генератором последовательности, чтобы вернуть вызывающей подпрограмме необходимый набор объектов.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7027A-7F43-78E6-1061-05F67DE4C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4" y="3773009"/>
            <a:ext cx="4246335" cy="28974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E69DF4-0851-922B-3EF1-44FE44DA7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86" y="3770090"/>
            <a:ext cx="5045160" cy="283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4F374A-73E3-24ED-EB20-28F605CE9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46" y="221062"/>
            <a:ext cx="1936812" cy="1644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 err="1"/>
              <a:t>itertools</a:t>
            </a:r>
            <a:r>
              <a:rPr lang="ru-RU" dirty="0"/>
              <a:t> (функции)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D285FA-C4F7-B927-99A7-54347F977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761" y="1865773"/>
            <a:ext cx="9707330" cy="22386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6550DB-E32A-355F-71CD-292C17336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15" y="4037798"/>
            <a:ext cx="9878804" cy="1314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5A334-6541-22D1-A4B0-623C1AD9E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61" y="5267123"/>
            <a:ext cx="9678751" cy="7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4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 err="1"/>
              <a:t>itertools</a:t>
            </a:r>
            <a:r>
              <a:rPr lang="ru-RU" dirty="0"/>
              <a:t> (функции)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DA5B97-6139-A79C-05AE-853DD3F1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878708"/>
            <a:ext cx="9659698" cy="10764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E4DF55-D15E-B862-A6C5-CC0FA8B3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84" y="3035551"/>
            <a:ext cx="8707065" cy="905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4804B1-E102-121D-E3BF-F68D72454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52" y="3789626"/>
            <a:ext cx="9859751" cy="8668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74CE55-4392-79AA-143F-F31213F678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72" y="4503494"/>
            <a:ext cx="9735909" cy="5430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399A801-0D4B-5355-C8C3-02E414345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514" y="4943778"/>
            <a:ext cx="9793067" cy="12288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703632-F900-E4C0-C294-9EF2A6034A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46" y="221062"/>
            <a:ext cx="1936812" cy="16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  <a:p>
            <a:r>
              <a:rPr lang="ru-RU" dirty="0"/>
              <a:t>Особенности импорта модулей в Python</a:t>
            </a:r>
            <a:endParaRPr lang="en-US" dirty="0"/>
          </a:p>
          <a:p>
            <a:r>
              <a:rPr lang="ru-RU" dirty="0"/>
              <a:t>Модуль </a:t>
            </a:r>
            <a:r>
              <a:rPr lang="en-US" dirty="0"/>
              <a:t>datetime</a:t>
            </a:r>
          </a:p>
          <a:p>
            <a:r>
              <a:rPr lang="ru-RU" dirty="0"/>
              <a:t>Модуль </a:t>
            </a:r>
            <a:r>
              <a:rPr lang="en-US" dirty="0" err="1"/>
              <a:t>itertools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/>
              <a:t>math</a:t>
            </a:r>
          </a:p>
          <a:p>
            <a:r>
              <a:rPr lang="ru-RU" dirty="0"/>
              <a:t>Модуль </a:t>
            </a:r>
            <a:r>
              <a:rPr lang="en-US" dirty="0"/>
              <a:t>random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math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P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ython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библиотека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math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 содержит наиболее применяемые математические функции и константы. Все вычисления происходят на множестве вещественных чисел. 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30F1EA-37E8-4AD2-A155-B2BFC73D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" y="2742328"/>
            <a:ext cx="9888330" cy="3219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FB198-257E-F3C0-7329-DDC0E4CFB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558" y="3626241"/>
            <a:ext cx="3089428" cy="308523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3170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math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4C13E7-C7D3-2DD8-BD91-8FCE50D41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688718"/>
            <a:ext cx="8467160" cy="47067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65E3B6-A184-D93C-4024-F4A975211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54" y="152963"/>
            <a:ext cx="3473201" cy="33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math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2882A-F5CF-781E-C51F-44EB35398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660848"/>
            <a:ext cx="9145276" cy="4867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838FC4-E11C-353B-60CD-9C5DD3F3E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54" y="152963"/>
            <a:ext cx="3473201" cy="33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math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0A464-C53C-9D9E-B10D-150CD502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808060"/>
            <a:ext cx="6954220" cy="48298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D00091-6C28-5342-2926-27CD74F1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54" y="152963"/>
            <a:ext cx="3473201" cy="33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62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random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Модуль </a:t>
            </a:r>
            <a:r>
              <a:rPr lang="ru-RU" b="0" i="0" dirty="0" err="1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random</a:t>
            </a:r>
            <a:r>
              <a:rPr lang="en-US" dirty="0">
                <a:solidFill>
                  <a:srgbClr val="454545"/>
                </a:solidFill>
                <a:latin typeface="Helvetica" panose="020B0604020202020204" pitchFamily="34" charset="0"/>
              </a:rPr>
              <a:t> </a:t>
            </a:r>
            <a:r>
              <a:rPr lang="ru-RU" b="0" i="0" dirty="0">
                <a:solidFill>
                  <a:srgbClr val="454545"/>
                </a:solidFill>
                <a:effectLst/>
                <a:latin typeface="Helvetica" panose="020B0604020202020204" pitchFamily="34" charset="0"/>
              </a:rPr>
              <a:t>предоставляет функции для генерации случайных чисел, букв, случайного выбора элементов последовательности.</a:t>
            </a:r>
            <a:endParaRPr lang="en-US" dirty="0">
              <a:solidFill>
                <a:srgbClr val="454545"/>
              </a:solidFill>
              <a:latin typeface="Helvetica" panose="020B0604020202020204" pitchFamily="34" charset="0"/>
            </a:endParaRP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2C5784-F267-9697-DA73-EC293E98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56" y="2526224"/>
            <a:ext cx="9593014" cy="30484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BF0443-3631-E150-5138-5869CFCB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104" y="3776156"/>
            <a:ext cx="3495131" cy="24926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5336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 </a:t>
            </a:r>
            <a:r>
              <a:rPr lang="en-US" dirty="0"/>
              <a:t>random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7DB92-3A1A-2664-5E7E-F419E232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603919"/>
            <a:ext cx="7941858" cy="5164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71549-784D-916B-0D7A-FD6BF2BD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104" y="3776156"/>
            <a:ext cx="3495131" cy="249268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74561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604288" cy="458123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Необходимо смоделировать следующую ситуацию: </a:t>
            </a:r>
          </a:p>
          <a:p>
            <a:pPr marL="0" indent="0" algn="just">
              <a:buNone/>
            </a:pPr>
            <a:r>
              <a:rPr lang="ru-RU" dirty="0"/>
              <a:t>В сказочном мире, располагающемся на квадратной площади 10х10 клеток проживают 4 народа, которые борются между собой. В начальный момент времени в мире присутствует по 10 представителей каждого народа, расположенных в случайных координатах. Помимо координат, у каждого представителя есть дата рождения, меньше сегодняшней даты и случайное значение силы от 0 до 100. Далее каждый представитель начинает двигаться в одном из четырех направлений, выбранном случайно. При этом он попадает в одну из ситуаций:</a:t>
            </a:r>
          </a:p>
          <a:p>
            <a:pPr marL="457200" indent="-457200" algn="just">
              <a:buAutoNum type="arabicParenR"/>
            </a:pPr>
            <a:r>
              <a:rPr lang="ru-RU" dirty="0"/>
              <a:t>Клетка, куда он перемещается, свободна, тогда координаты особи просто меняются на новые.</a:t>
            </a:r>
          </a:p>
          <a:p>
            <a:pPr marL="457200" indent="-457200" algn="just">
              <a:buAutoNum type="arabicParenR"/>
            </a:pPr>
            <a:r>
              <a:rPr lang="ru-RU" dirty="0"/>
              <a:t>Представитель стоит у края, тогда он просто остается на месте</a:t>
            </a:r>
          </a:p>
          <a:p>
            <a:pPr marL="457200" indent="-457200" algn="just">
              <a:buAutoNum type="arabicParenR"/>
            </a:pPr>
            <a:r>
              <a:rPr lang="ru-RU" dirty="0"/>
              <a:t>Клетка занята представителем того же народа, тогда оба представителя остаются на месте, а их сила возрастает на единицу</a:t>
            </a:r>
          </a:p>
          <a:p>
            <a:pPr marL="457200" indent="-457200" algn="just">
              <a:buAutoNum type="arabicParenR"/>
            </a:pPr>
            <a:r>
              <a:rPr lang="ru-RU" dirty="0"/>
              <a:t>Клетка занята представителем другого народа, тогда происходит сражение у кого округленное значение (сила + 𝜋 * полных лет) больше. Проигравшая особь меняет свой народ на народ победившего</a:t>
            </a:r>
          </a:p>
          <a:p>
            <a:pPr marL="0" indent="0" algn="just">
              <a:buNone/>
            </a:pPr>
            <a:r>
              <a:rPr lang="ru-RU" dirty="0"/>
              <a:t>Учесть 2 момента:</a:t>
            </a:r>
          </a:p>
          <a:p>
            <a:pPr algn="just"/>
            <a:r>
              <a:rPr lang="ru-RU" dirty="0"/>
              <a:t>Каждую итерацию в мире сменяется сезон, всего их 4 и в соответствующий сезон сила соответствующего народа временно возрастает в 1.5 раза.</a:t>
            </a:r>
          </a:p>
          <a:p>
            <a:pPr algn="just"/>
            <a:r>
              <a:rPr lang="ru-RU" dirty="0"/>
              <a:t>Каждую итерацию последовательность передвижения меняется.</a:t>
            </a:r>
          </a:p>
          <a:p>
            <a:pPr marL="0" indent="0" algn="just">
              <a:buNone/>
            </a:pPr>
            <a:r>
              <a:rPr lang="ru-RU" dirty="0"/>
              <a:t>Победивший народ – народ с наибольшим количеством представителей после 100 итераций.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79" y="275031"/>
            <a:ext cx="2869738" cy="2028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604288" cy="458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Подсказки по реализации:</a:t>
            </a:r>
          </a:p>
          <a:p>
            <a:pPr algn="just"/>
            <a:r>
              <a:rPr lang="ru-RU" dirty="0"/>
              <a:t>Каждого представителя задайте словарем с соответствующими полями, а всех представителей храните в списке.</a:t>
            </a:r>
          </a:p>
          <a:p>
            <a:pPr algn="just"/>
            <a:r>
              <a:rPr lang="ru-RU" dirty="0"/>
              <a:t>Для изменения последовательности передвижения, просто перемешивайте ваш список при помощи </a:t>
            </a:r>
            <a:r>
              <a:rPr lang="en-US" dirty="0"/>
              <a:t>shuffle </a:t>
            </a:r>
            <a:r>
              <a:rPr lang="ru-RU" dirty="0"/>
              <a:t>и проходитесь по получившемуся списку.</a:t>
            </a:r>
          </a:p>
          <a:p>
            <a:pPr algn="just"/>
            <a:r>
              <a:rPr lang="ru-RU" dirty="0"/>
              <a:t>Сменяйте сезоны при помощи </a:t>
            </a:r>
            <a:r>
              <a:rPr lang="en-US" dirty="0" err="1"/>
              <a:t>itertools.cycle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79" y="275031"/>
            <a:ext cx="2869738" cy="2028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748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Встроенные функции документация</a:t>
            </a:r>
            <a:endParaRPr lang="ru-RU" dirty="0"/>
          </a:p>
          <a:p>
            <a:r>
              <a:rPr lang="ru-RU" dirty="0">
                <a:hlinkClick r:id="rId3"/>
              </a:rPr>
              <a:t>Модуль </a:t>
            </a:r>
            <a:r>
              <a:rPr lang="en-US" dirty="0">
                <a:hlinkClick r:id="rId3"/>
              </a:rPr>
              <a:t>datetime</a:t>
            </a:r>
            <a:endParaRPr lang="en-US" dirty="0"/>
          </a:p>
          <a:p>
            <a:r>
              <a:rPr lang="ru-RU" dirty="0">
                <a:hlinkClick r:id="rId4"/>
              </a:rPr>
              <a:t>Модуль </a:t>
            </a:r>
            <a:r>
              <a:rPr lang="en-US" dirty="0" err="1">
                <a:hlinkClick r:id="rId4"/>
              </a:rPr>
              <a:t>itertools</a:t>
            </a:r>
            <a:endParaRPr lang="ru-RU" dirty="0"/>
          </a:p>
          <a:p>
            <a:r>
              <a:rPr lang="ru-RU" dirty="0">
                <a:hlinkClick r:id="rId5"/>
              </a:rPr>
              <a:t>Библиотека </a:t>
            </a:r>
            <a:r>
              <a:rPr lang="en-US" dirty="0">
                <a:hlinkClick r:id="rId5"/>
              </a:rPr>
              <a:t>math</a:t>
            </a:r>
            <a:endParaRPr lang="en-US" dirty="0"/>
          </a:p>
          <a:p>
            <a:r>
              <a:rPr lang="ru-RU" dirty="0">
                <a:hlinkClick r:id="rId6"/>
              </a:rPr>
              <a:t>Модуль </a:t>
            </a:r>
            <a:r>
              <a:rPr lang="en-US" dirty="0">
                <a:hlinkClick r:id="rId6"/>
              </a:rPr>
              <a:t>random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5" y="1778819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Встроенные функции - это функции</a:t>
            </a:r>
            <a:r>
              <a:rPr lang="en-US" dirty="0"/>
              <a:t>,</a:t>
            </a:r>
            <a:r>
              <a:rPr lang="ru-RU" dirty="0"/>
              <a:t> которые</a:t>
            </a:r>
            <a:r>
              <a:rPr lang="en-US" dirty="0"/>
              <a:t> </a:t>
            </a:r>
            <a:r>
              <a:rPr lang="ru-RU" dirty="0"/>
              <a:t>доступны для пользователя с самого начала без</a:t>
            </a:r>
            <a:r>
              <a:rPr lang="en-US" dirty="0"/>
              <a:t> </a:t>
            </a:r>
            <a:r>
              <a:rPr lang="ru-RU" dirty="0"/>
              <a:t>импортирования дополнительных библиотек.</a:t>
            </a:r>
            <a:r>
              <a:rPr lang="en-US" dirty="0"/>
              <a:t> </a:t>
            </a:r>
            <a:r>
              <a:rPr lang="ru-RU" dirty="0"/>
              <a:t>Всего существует 69 встроенных функций, однако не все имеют одинаковую значимость для решения вычислительных задач. Далее рассматриваются 24 наиболее полезные встроенные функции.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014ED8-B060-669B-73DE-B5A74BBFE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76" y="2940680"/>
            <a:ext cx="3116060" cy="3851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2C88-A534-412F-0DDA-62B840A4C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41" y="3298488"/>
            <a:ext cx="4290874" cy="32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55DD835-5099-B7F1-15F5-4576A6D2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03" y="3182299"/>
            <a:ext cx="1806234" cy="353332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C830D7-91C8-9A5D-928F-8ED8B1702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3" r="5467"/>
          <a:stretch/>
        </p:blipFill>
        <p:spPr>
          <a:xfrm>
            <a:off x="470517" y="2871967"/>
            <a:ext cx="2503504" cy="7634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42ECE-DC4C-57F6-A360-7AC4E6AA26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05" r="7572"/>
          <a:stretch/>
        </p:blipFill>
        <p:spPr>
          <a:xfrm>
            <a:off x="9124933" y="3992882"/>
            <a:ext cx="2381947" cy="17686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B23EDD-C036-F532-11D0-5CC4EC621D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65" r="3196"/>
          <a:stretch/>
        </p:blipFill>
        <p:spPr>
          <a:xfrm>
            <a:off x="784146" y="4270622"/>
            <a:ext cx="2189875" cy="9283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F0CF31-986A-6108-2791-8F304878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456" y="5683840"/>
            <a:ext cx="1843963" cy="11018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D3F8F5-3FA4-D751-5E60-EE70DB804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586" y="1932605"/>
            <a:ext cx="2266886" cy="124969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58AC38-1C33-B184-49BE-95E42CC0C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641" y="5954755"/>
            <a:ext cx="3242933" cy="8124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8FF443-1C72-EAE5-C5DF-56E1DB949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21" y="1886905"/>
            <a:ext cx="1601953" cy="1395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F2567-8751-2D89-D721-37C1301CCB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3815" y="2239864"/>
            <a:ext cx="2577313" cy="13955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659204D-A592-FB84-E80C-5C94F3F219EE}"/>
              </a:ext>
            </a:extLst>
          </p:cNvPr>
          <p:cNvSpPr txBox="1"/>
          <p:nvPr/>
        </p:nvSpPr>
        <p:spPr>
          <a:xfrm>
            <a:off x="1227209" y="2510427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EBA3D-24FD-B580-6C7D-1AF504D10777}"/>
              </a:ext>
            </a:extLst>
          </p:cNvPr>
          <p:cNvSpPr txBox="1"/>
          <p:nvPr/>
        </p:nvSpPr>
        <p:spPr>
          <a:xfrm>
            <a:off x="1515041" y="39012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len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5B601D-25D6-E5DC-0831-3716DCD5E753}"/>
              </a:ext>
            </a:extLst>
          </p:cNvPr>
          <p:cNvSpPr txBox="1"/>
          <p:nvPr/>
        </p:nvSpPr>
        <p:spPr>
          <a:xfrm>
            <a:off x="3359269" y="5585423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8B41C-9B49-6C9B-A9F8-8385E15E7249}"/>
              </a:ext>
            </a:extLst>
          </p:cNvPr>
          <p:cNvSpPr txBox="1"/>
          <p:nvPr/>
        </p:nvSpPr>
        <p:spPr>
          <a:xfrm>
            <a:off x="7532395" y="5314508"/>
            <a:ext cx="64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C49EDD-4E75-0DA2-8BE0-AB661D656A8E}"/>
              </a:ext>
            </a:extLst>
          </p:cNvPr>
          <p:cNvSpPr txBox="1"/>
          <p:nvPr/>
        </p:nvSpPr>
        <p:spPr>
          <a:xfrm>
            <a:off x="4143022" y="1563273"/>
            <a:ext cx="45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47807C-5018-3D5B-E31C-903ECECC93E2}"/>
              </a:ext>
            </a:extLst>
          </p:cNvPr>
          <p:cNvSpPr txBox="1"/>
          <p:nvPr/>
        </p:nvSpPr>
        <p:spPr>
          <a:xfrm>
            <a:off x="6552314" y="1612922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57079-7F2B-8CA3-F0BD-A6050B68A826}"/>
              </a:ext>
            </a:extLst>
          </p:cNvPr>
          <p:cNvSpPr txBox="1"/>
          <p:nvPr/>
        </p:nvSpPr>
        <p:spPr>
          <a:xfrm>
            <a:off x="9658429" y="186418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tuple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89DAD7-C33C-C22E-F667-352435B18BBB}"/>
              </a:ext>
            </a:extLst>
          </p:cNvPr>
          <p:cNvSpPr txBox="1"/>
          <p:nvPr/>
        </p:nvSpPr>
        <p:spPr>
          <a:xfrm>
            <a:off x="10088921" y="365503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56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Функция </a:t>
            </a:r>
            <a:r>
              <a:rPr lang="en-US" dirty="0"/>
              <a:t>abs </a:t>
            </a:r>
            <a:r>
              <a:rPr lang="ru-RU" dirty="0"/>
              <a:t>возвращает модуль числа или магнитуду комплексного числа. Функция </a:t>
            </a:r>
            <a:r>
              <a:rPr lang="en-US" dirty="0"/>
              <a:t>all </a:t>
            </a:r>
            <a:r>
              <a:rPr lang="ru-RU" dirty="0"/>
              <a:t>возвращает True если все элементы коллекции приводятся к True, иначе </a:t>
            </a:r>
            <a:r>
              <a:rPr lang="ru-RU" dirty="0" err="1"/>
              <a:t>False</a:t>
            </a:r>
            <a:r>
              <a:rPr lang="ru-RU" dirty="0"/>
              <a:t>.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45B52A-E34C-EDA0-CC73-A14FA556D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41" y="2792183"/>
            <a:ext cx="2896004" cy="1657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3D6AF1-D50F-ABDD-2931-5D1656A86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441" y="4907453"/>
            <a:ext cx="3737699" cy="14659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14A8B1-94F6-3364-0C86-C2A2627DC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206" y="3249446"/>
            <a:ext cx="2876951" cy="7430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30D814-1515-E902-1603-BF4A146D9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147" y="5244567"/>
            <a:ext cx="1657581" cy="990738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1F2808D-8EB5-293F-4177-BAEB0CFBC82B}"/>
              </a:ext>
            </a:extLst>
          </p:cNvPr>
          <p:cNvCxnSpPr>
            <a:cxnSpLocks/>
          </p:cNvCxnSpPr>
          <p:nvPr/>
        </p:nvCxnSpPr>
        <p:spPr>
          <a:xfrm>
            <a:off x="4145872" y="3620973"/>
            <a:ext cx="12162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8DB0EC6-C1A3-3F66-5E63-8E79C45AD843}"/>
              </a:ext>
            </a:extLst>
          </p:cNvPr>
          <p:cNvCxnSpPr/>
          <p:nvPr/>
        </p:nvCxnSpPr>
        <p:spPr>
          <a:xfrm>
            <a:off x="5015883" y="5640410"/>
            <a:ext cx="15358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B6B7CE-2E88-AD59-28F4-D59757E81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Функция </a:t>
            </a:r>
            <a:r>
              <a:rPr lang="en-US" dirty="0"/>
              <a:t>any </a:t>
            </a:r>
            <a:r>
              <a:rPr lang="ru-RU" dirty="0"/>
              <a:t>возвращает True если хотя</a:t>
            </a:r>
            <a:r>
              <a:rPr lang="en-US" dirty="0"/>
              <a:t> </a:t>
            </a:r>
            <a:r>
              <a:rPr lang="ru-RU" dirty="0"/>
              <a:t>бы один элемент коллекции приводится к True, иначе </a:t>
            </a:r>
            <a:r>
              <a:rPr lang="ru-RU" dirty="0" err="1"/>
              <a:t>False</a:t>
            </a:r>
            <a:r>
              <a:rPr lang="ru-RU" dirty="0"/>
              <a:t>. Функция </a:t>
            </a:r>
            <a:r>
              <a:rPr lang="en-US" dirty="0"/>
              <a:t>all </a:t>
            </a:r>
            <a:r>
              <a:rPr lang="ru-RU" dirty="0"/>
              <a:t>используется для преобразования различных типов данных в комплексное число. В случае преобразовании строки в комплексное число, строка не должна содержать пробелов между числами и плюсом.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DD5808-E326-B9CE-5D21-E2CDF82E6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115643"/>
            <a:ext cx="3728554" cy="16026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D7E37D-BA14-F67A-0135-E52E1DDCE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03" y="3416822"/>
            <a:ext cx="1200318" cy="10002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847372-5068-DF5C-8DF0-F662852F1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018" y="4892145"/>
            <a:ext cx="2464213" cy="1745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79750E-376D-37BB-AC37-E35F614EE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208" y="5082616"/>
            <a:ext cx="1124107" cy="1314633"/>
          </a:xfrm>
          <a:prstGeom prst="rect">
            <a:avLst/>
          </a:prstGeom>
        </p:spPr>
      </p:pic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22D1AD2-8B1C-1E5F-60DF-A3860A821C66}"/>
              </a:ext>
            </a:extLst>
          </p:cNvPr>
          <p:cNvCxnSpPr/>
          <p:nvPr/>
        </p:nvCxnSpPr>
        <p:spPr>
          <a:xfrm>
            <a:off x="4492101" y="5739932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/>
          <p:nvPr/>
        </p:nvCxnSpPr>
        <p:spPr>
          <a:xfrm>
            <a:off x="4935984" y="3916954"/>
            <a:ext cx="2299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8D1EC0-3E39-EEFB-D355-4356FDE58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7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Функция  </a:t>
            </a:r>
            <a:r>
              <a:rPr lang="en-US" dirty="0" err="1"/>
              <a:t>divmod</a:t>
            </a:r>
            <a:r>
              <a:rPr lang="en-US" dirty="0"/>
              <a:t> </a:t>
            </a:r>
            <a:r>
              <a:rPr lang="ru-RU" dirty="0"/>
              <a:t>возвращает результат целочисленного деления и остаток от деления</a:t>
            </a:r>
            <a:r>
              <a:rPr lang="en-US" dirty="0"/>
              <a:t>.</a:t>
            </a:r>
            <a:r>
              <a:rPr lang="ru-RU" dirty="0"/>
              <a:t> Функция </a:t>
            </a:r>
            <a:r>
              <a:rPr lang="en-US" dirty="0"/>
              <a:t>enumerate </a:t>
            </a:r>
            <a:r>
              <a:rPr lang="ru-RU" dirty="0"/>
              <a:t>используется для перечисления по коллекции с отслеживанием текущего</a:t>
            </a:r>
            <a:r>
              <a:rPr lang="en-US" dirty="0"/>
              <a:t> </a:t>
            </a:r>
            <a:r>
              <a:rPr lang="ru-RU" dirty="0"/>
              <a:t>индекса элемента.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22D1AD2-8B1C-1E5F-60DF-A3860A821C66}"/>
              </a:ext>
            </a:extLst>
          </p:cNvPr>
          <p:cNvCxnSpPr>
            <a:cxnSpLocks/>
          </p:cNvCxnSpPr>
          <p:nvPr/>
        </p:nvCxnSpPr>
        <p:spPr>
          <a:xfrm>
            <a:off x="4634144" y="5397623"/>
            <a:ext cx="30373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>
            <a:cxnSpLocks/>
          </p:cNvCxnSpPr>
          <p:nvPr/>
        </p:nvCxnSpPr>
        <p:spPr>
          <a:xfrm>
            <a:off x="4385569" y="3590946"/>
            <a:ext cx="2938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E87DF2-1A9E-AA2E-C83B-1B859893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32" y="3228946"/>
            <a:ext cx="2848373" cy="724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5FD28C-C983-6A65-8693-099A1BE1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82" y="3390893"/>
            <a:ext cx="1076475" cy="400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0940DA-6A83-30D7-F891-16248268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436" y="4764023"/>
            <a:ext cx="3449767" cy="14491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0206B0D-E32B-9786-04A7-1448BD124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776" y="4513409"/>
            <a:ext cx="934288" cy="19504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A5E441-1CCB-2F9A-C627-ABCDFE3397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6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Встроенные функции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Функция </a:t>
            </a:r>
            <a:r>
              <a:rPr lang="en-US" dirty="0"/>
              <a:t>help </a:t>
            </a:r>
            <a:r>
              <a:rPr lang="ru-RU" dirty="0"/>
              <a:t>выводит справку по какому либо объекту. Функция </a:t>
            </a:r>
            <a:r>
              <a:rPr lang="en-US" dirty="0"/>
              <a:t>map </a:t>
            </a:r>
            <a:r>
              <a:rPr lang="ru-RU" dirty="0"/>
              <a:t>Применяет указанную функцию к элементам коллекции (или нескольких коллекций)</a:t>
            </a:r>
            <a:r>
              <a:rPr lang="en-US" dirty="0"/>
              <a:t>. </a:t>
            </a:r>
            <a:r>
              <a:rPr lang="ru-RU" dirty="0"/>
              <a:t>Функция </a:t>
            </a:r>
            <a:r>
              <a:rPr lang="ru-RU" dirty="0" err="1"/>
              <a:t>map</a:t>
            </a:r>
            <a:r>
              <a:rPr lang="ru-RU" dirty="0"/>
              <a:t> возвращает объект </a:t>
            </a:r>
            <a:r>
              <a:rPr lang="ru-RU" dirty="0" err="1"/>
              <a:t>map</a:t>
            </a:r>
            <a:r>
              <a:rPr lang="ru-RU" dirty="0"/>
              <a:t> с которым можно работать</a:t>
            </a:r>
            <a:r>
              <a:rPr lang="en-US" dirty="0"/>
              <a:t> </a:t>
            </a:r>
            <a:r>
              <a:rPr lang="ru-RU" dirty="0"/>
              <a:t>непосредственно в цикле, либо преобразовать его к списку или кортежу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22D1AD2-8B1C-1E5F-60DF-A3860A821C66}"/>
              </a:ext>
            </a:extLst>
          </p:cNvPr>
          <p:cNvCxnSpPr>
            <a:cxnSpLocks/>
          </p:cNvCxnSpPr>
          <p:nvPr/>
        </p:nvCxnSpPr>
        <p:spPr>
          <a:xfrm>
            <a:off x="5222940" y="5168855"/>
            <a:ext cx="1319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AC953-3CA8-FDAB-9BF3-DF4B166B2BC1}"/>
              </a:ext>
            </a:extLst>
          </p:cNvPr>
          <p:cNvCxnSpPr>
            <a:cxnSpLocks/>
          </p:cNvCxnSpPr>
          <p:nvPr/>
        </p:nvCxnSpPr>
        <p:spPr>
          <a:xfrm>
            <a:off x="3915053" y="3702266"/>
            <a:ext cx="1307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95864D-E546-8C7B-38CF-54CD76F6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059" y="3497450"/>
            <a:ext cx="1209844" cy="409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C00716-6BF1-3192-6337-32B1519E4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230" y="3121124"/>
            <a:ext cx="2948356" cy="1197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E02FBB-AF14-6B8C-B4B2-9CBD3DDBF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235" y="4332371"/>
            <a:ext cx="3380361" cy="16729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182175-D8CE-E617-132B-8F5A49FEB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4187" y="4864012"/>
            <a:ext cx="1257475" cy="6096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8F93C-628D-9C38-9E75-C58C81CA7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679" y="3194412"/>
            <a:ext cx="2354566" cy="235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08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3105</TotalTime>
  <Words>1100</Words>
  <Application>Microsoft Office PowerPoint</Application>
  <PresentationFormat>Широкоэкранный</PresentationFormat>
  <Paragraphs>114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</vt:lpstr>
      <vt:lpstr>Helvetica</vt:lpstr>
      <vt:lpstr>Rockwell</vt:lpstr>
      <vt:lpstr>Rockwell Condensed</vt:lpstr>
      <vt:lpstr>Times New Roman</vt:lpstr>
      <vt:lpstr>Wingdings</vt:lpstr>
      <vt:lpstr>Дерево</vt:lpstr>
      <vt:lpstr>Язык программирования Python</vt:lpstr>
      <vt:lpstr>Темы</vt:lpstr>
      <vt:lpstr>Полезные ресурсы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Встроенные функции </vt:lpstr>
      <vt:lpstr>Импорт модулей </vt:lpstr>
      <vt:lpstr>модуль datetime</vt:lpstr>
      <vt:lpstr>модуль datetime (основные типы)</vt:lpstr>
      <vt:lpstr>модуль datetime (основные функции)</vt:lpstr>
      <vt:lpstr>модуль itertools</vt:lpstr>
      <vt:lpstr>модуль itertools (функции)</vt:lpstr>
      <vt:lpstr>модуль itertools (функции)</vt:lpstr>
      <vt:lpstr>библиотека math</vt:lpstr>
      <vt:lpstr>библиотека math</vt:lpstr>
      <vt:lpstr>библиотека math</vt:lpstr>
      <vt:lpstr>библиотека math</vt:lpstr>
      <vt:lpstr>Модуль random</vt:lpstr>
      <vt:lpstr>Модуль random</vt:lpstr>
      <vt:lpstr>Задание для самоконтроля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Roman</cp:lastModifiedBy>
  <cp:revision>46</cp:revision>
  <dcterms:created xsi:type="dcterms:W3CDTF">2022-01-12T12:48:55Z</dcterms:created>
  <dcterms:modified xsi:type="dcterms:W3CDTF">2022-10-06T16:48:08Z</dcterms:modified>
</cp:coreProperties>
</file>