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5"/>
  </p:notesMasterIdLst>
  <p:sldIdLst>
    <p:sldId id="256" r:id="rId2"/>
    <p:sldId id="257" r:id="rId3"/>
    <p:sldId id="284" r:id="rId4"/>
    <p:sldId id="361" r:id="rId5"/>
    <p:sldId id="286" r:id="rId6"/>
    <p:sldId id="342" r:id="rId7"/>
    <p:sldId id="362" r:id="rId8"/>
    <p:sldId id="368" r:id="rId9"/>
    <p:sldId id="343" r:id="rId10"/>
    <p:sldId id="363" r:id="rId11"/>
    <p:sldId id="364" r:id="rId12"/>
    <p:sldId id="365" r:id="rId13"/>
    <p:sldId id="366" r:id="rId14"/>
    <p:sldId id="367" r:id="rId15"/>
    <p:sldId id="369" r:id="rId16"/>
    <p:sldId id="370" r:id="rId17"/>
    <p:sldId id="371" r:id="rId18"/>
    <p:sldId id="372" r:id="rId19"/>
    <p:sldId id="373" r:id="rId20"/>
    <p:sldId id="374" r:id="rId21"/>
    <p:sldId id="375" r:id="rId22"/>
    <p:sldId id="285" r:id="rId23"/>
    <p:sldId id="283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oman" initials="R" lastIdx="2" clrIdx="0">
    <p:extLst>
      <p:ext uri="{19B8F6BF-5375-455C-9EA6-DF929625EA0E}">
        <p15:presenceInfo xmlns:p15="http://schemas.microsoft.com/office/powerpoint/2012/main" userId="Roma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F45211-D6D7-4480-97FB-287A739A766C}" type="datetimeFigureOut">
              <a:rPr lang="ru-RU" smtClean="0"/>
              <a:t>13.10.2022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9097BC-65E7-4EAA-BFF2-0F8C45AD4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04187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D87FC-CBF1-4B21-9CD3-FCE7C47A4CCB}" type="datetime1">
              <a:rPr lang="ru-RU" smtClean="0"/>
              <a:t>13.10.2022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D6A5EE95-EF0E-458A-AF96-B4EE627C96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0241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CB41D-0CAB-4155-A982-CCA5D7D43192}" type="datetime1">
              <a:rPr lang="ru-RU" smtClean="0"/>
              <a:t>13.10.2022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5EE95-EF0E-458A-AF96-B4EE627C96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28652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3BD76-8900-4EAE-9B45-D232190466FC}" type="datetime1">
              <a:rPr lang="ru-RU" smtClean="0"/>
              <a:t>13.10.2022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5EE95-EF0E-458A-AF96-B4EE627C96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76934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A881D-1270-44C2-B180-97560E787A48}" type="datetime1">
              <a:rPr lang="ru-RU" smtClean="0"/>
              <a:t>13.10.2022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5EE95-EF0E-458A-AF96-B4EE627C96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67849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7A3C90C3-78DA-49BE-A6ED-634E82DEDDC3}" type="datetime1">
              <a:rPr lang="ru-RU" smtClean="0"/>
              <a:t>13.10.2022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ru-RU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D6A5EE95-EF0E-458A-AF96-B4EE627C96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35857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A4C55-160B-43F4-890F-87979CD69390}" type="datetime1">
              <a:rPr lang="ru-RU" smtClean="0"/>
              <a:t>13.10.2022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5EE95-EF0E-458A-AF96-B4EE627C96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8469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FC9DD-8263-445F-B7CF-1C06CE928C47}" type="datetime1">
              <a:rPr lang="ru-RU" smtClean="0"/>
              <a:t>13.10.2022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5EE95-EF0E-458A-AF96-B4EE627C96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77555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F7DAA-25D1-4B9B-9779-9D9D13FA314A}" type="datetime1">
              <a:rPr lang="ru-RU" smtClean="0"/>
              <a:t>13.10.2022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5EE95-EF0E-458A-AF96-B4EE627C96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25350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5FC87-91CB-460C-800F-E68584E4E423}" type="datetime1">
              <a:rPr lang="ru-RU" smtClean="0"/>
              <a:t>13.10.2022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5EE95-EF0E-458A-AF96-B4EE627C96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80860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F07B2-F575-458A-8D31-44467512B8B7}" type="datetime1">
              <a:rPr lang="ru-RU" smtClean="0"/>
              <a:t>13.10.2022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5EE95-EF0E-458A-AF96-B4EE627C96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37966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0D7629-3AE5-4F4B-97BE-68FA3C511C8D}" type="datetime1">
              <a:rPr lang="ru-RU" smtClean="0"/>
              <a:t>13.10.2022</a:t>
            </a:fld>
            <a:endParaRPr lang="ru-RU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5EE95-EF0E-458A-AF96-B4EE627C96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97647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447FADFE-8AB4-4681-B7EB-CACD424C0923}" type="datetime1">
              <a:rPr lang="ru-RU" smtClean="0"/>
              <a:t>13.10.2022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D6A5EE95-EF0E-458A-AF96-B4EE627C96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3228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pythonworld.ru/osnovy/obektno-orientirovannoe-programmirovanie-obshhee-predstavlenie.html" TargetMode="External"/><Relationship Id="rId2" Type="http://schemas.openxmlformats.org/officeDocument/2006/relationships/hyperlink" Target="https://docs.python.org/3/tutorial/classes.html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g"/><Relationship Id="rId4" Type="http://schemas.openxmlformats.org/officeDocument/2006/relationships/hyperlink" Target="https://habr.com/ru/post/186608/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F093EF-0A07-4B99-AE7C-63E5ADD708E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sz="4800" dirty="0"/>
              <a:t>Язык программирования </a:t>
            </a:r>
            <a:r>
              <a:rPr lang="en-US" sz="4800" dirty="0"/>
              <a:t>Python</a:t>
            </a:r>
            <a:endParaRPr lang="ru-RU" sz="4800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D1BB3FC-6447-4782-9D74-A2326C5A47A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Объектно-ориентированное программирование в </a:t>
            </a:r>
            <a:r>
              <a:rPr lang="en-US" dirty="0"/>
              <a:t>Python</a:t>
            </a:r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B957444-3318-9710-EEA2-72E0F7981B39}"/>
              </a:ext>
            </a:extLst>
          </p:cNvPr>
          <p:cNvSpPr txBox="1"/>
          <p:nvPr/>
        </p:nvSpPr>
        <p:spPr>
          <a:xfrm>
            <a:off x="5095783" y="5458968"/>
            <a:ext cx="618551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Крашенинников Роман Сергеевич </a:t>
            </a:r>
          </a:p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Главный специалист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отдела системного администрирования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РХТУ им. Д.И. Менделеева, ведущий программист кафедры информационных компьютерных технологий</a:t>
            </a:r>
            <a:endParaRPr lang="ru-RU" b="1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682530E-3DA5-26CF-0821-D54C6527D350}"/>
              </a:ext>
            </a:extLst>
          </p:cNvPr>
          <p:cNvSpPr/>
          <p:nvPr/>
        </p:nvSpPr>
        <p:spPr>
          <a:xfrm>
            <a:off x="9785501" y="4296763"/>
            <a:ext cx="80491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VI</a:t>
            </a:r>
            <a:endParaRPr lang="ru-RU" sz="36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595207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DDDC0B-2BC5-412D-979B-AD09430689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Магические методы (</a:t>
            </a:r>
            <a:r>
              <a:rPr lang="en-US" dirty="0"/>
              <a:t>__</a:t>
            </a:r>
            <a:r>
              <a:rPr lang="en-US" dirty="0" err="1"/>
              <a:t>init</a:t>
            </a:r>
            <a:r>
              <a:rPr lang="en-US" dirty="0"/>
              <a:t>__)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651ECCB-9EA4-4FB0-BE3A-887E97B0E9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3752" y="2221992"/>
            <a:ext cx="10058400" cy="4050792"/>
          </a:xfrm>
        </p:spPr>
        <p:txBody>
          <a:bodyPr/>
          <a:lstStyle/>
          <a:p>
            <a:pPr marL="0" indent="0" algn="just">
              <a:buNone/>
            </a:pPr>
            <a:r>
              <a:rPr lang="en-US" dirty="0"/>
              <a:t>__</a:t>
            </a:r>
            <a:r>
              <a:rPr lang="ru-RU" dirty="0" err="1"/>
              <a:t>init</a:t>
            </a:r>
            <a:r>
              <a:rPr lang="ru-RU" dirty="0"/>
              <a:t>__ - Этот метод используется для определения</a:t>
            </a:r>
            <a:r>
              <a:rPr lang="en-US" dirty="0"/>
              <a:t>/</a:t>
            </a:r>
            <a:r>
              <a:rPr lang="ru-RU" dirty="0"/>
              <a:t>инициализации экземпляра. Именно в методе __</a:t>
            </a:r>
            <a:r>
              <a:rPr lang="ru-RU" dirty="0" err="1"/>
              <a:t>init</a:t>
            </a:r>
            <a:r>
              <a:rPr lang="ru-RU" dirty="0"/>
              <a:t>__ обычно задаются начальные атрибуты создаваемого экземпляра.</a:t>
            </a:r>
          </a:p>
        </p:txBody>
      </p:sp>
      <p:sp>
        <p:nvSpPr>
          <p:cNvPr id="25" name="Номер слайда 24">
            <a:extLst>
              <a:ext uri="{FF2B5EF4-FFF2-40B4-BE49-F238E27FC236}">
                <a16:creationId xmlns:a16="http://schemas.microsoft.com/office/drawing/2014/main" id="{8CB45CDE-B5E9-F5F6-F3AE-EC8CA5D0D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5EE95-EF0E-458A-AF96-B4EE627C9645}" type="slidenum">
              <a:rPr lang="ru-RU" smtClean="0"/>
              <a:t>10</a:t>
            </a:fld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3105EEB-767B-81C9-35E1-CB0698927F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3752" y="3292605"/>
            <a:ext cx="3410426" cy="316274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EECE7FE-E015-975A-0F87-D9CBB1D224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4990" y="3265971"/>
            <a:ext cx="3252187" cy="3252187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5000150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DDDC0B-2BC5-412D-979B-AD09430689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Магические методы (</a:t>
            </a:r>
            <a:r>
              <a:rPr lang="en-US" dirty="0"/>
              <a:t>__str__)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651ECCB-9EA4-4FB0-BE3A-887E97B0E9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3752" y="2221992"/>
            <a:ext cx="10058400" cy="4050792"/>
          </a:xfrm>
        </p:spPr>
        <p:txBody>
          <a:bodyPr/>
          <a:lstStyle/>
          <a:p>
            <a:pPr marL="0" indent="0" algn="just">
              <a:buNone/>
            </a:pPr>
            <a:r>
              <a:rPr lang="ru-RU" dirty="0"/>
              <a:t>Метод __</a:t>
            </a:r>
            <a:r>
              <a:rPr lang="ru-RU" dirty="0" err="1"/>
              <a:t>str</a:t>
            </a:r>
            <a:r>
              <a:rPr lang="ru-RU" dirty="0"/>
              <a:t>__ может вернуть более описательные данные экземпляра. Следует отметить, что этот метод используется функцией </a:t>
            </a:r>
            <a:r>
              <a:rPr lang="ru-RU" dirty="0" err="1"/>
              <a:t>print</a:t>
            </a:r>
            <a:r>
              <a:rPr lang="ru-RU" dirty="0"/>
              <a:t>() для отображения информации экземпляра</a:t>
            </a:r>
          </a:p>
        </p:txBody>
      </p:sp>
      <p:sp>
        <p:nvSpPr>
          <p:cNvPr id="25" name="Номер слайда 24">
            <a:extLst>
              <a:ext uri="{FF2B5EF4-FFF2-40B4-BE49-F238E27FC236}">
                <a16:creationId xmlns:a16="http://schemas.microsoft.com/office/drawing/2014/main" id="{8CB45CDE-B5E9-F5F6-F3AE-EC8CA5D0D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5EE95-EF0E-458A-AF96-B4EE627C9645}" type="slidenum">
              <a:rPr lang="ru-RU" smtClean="0"/>
              <a:t>11</a:t>
            </a:fld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04D1715-7DB4-B18E-D8AE-B188BEFF8F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6242" y="3429000"/>
            <a:ext cx="4959758" cy="272523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3E04F00-FC90-C17B-FBE8-B6CA6D671B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1218" y="3182646"/>
            <a:ext cx="3218154" cy="3218154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1735666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DDDC0B-2BC5-412D-979B-AD09430689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Магические методы (логические методы</a:t>
            </a:r>
            <a:r>
              <a:rPr lang="en-US" dirty="0"/>
              <a:t>)</a:t>
            </a:r>
          </a:p>
        </p:txBody>
      </p:sp>
      <p:sp>
        <p:nvSpPr>
          <p:cNvPr id="25" name="Номер слайда 24">
            <a:extLst>
              <a:ext uri="{FF2B5EF4-FFF2-40B4-BE49-F238E27FC236}">
                <a16:creationId xmlns:a16="http://schemas.microsoft.com/office/drawing/2014/main" id="{8CB45CDE-B5E9-F5F6-F3AE-EC8CA5D0D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5EE95-EF0E-458A-AF96-B4EE627C9645}" type="slidenum">
              <a:rPr lang="ru-RU" smtClean="0"/>
              <a:t>12</a:t>
            </a:fld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EE9B699-3121-A7D8-CBBD-FE0641BD9A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7838" y="2207649"/>
            <a:ext cx="3925498" cy="428236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D346112-2F96-B4C7-EAD8-E9B951E322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147437"/>
            <a:ext cx="3562905" cy="323748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D840B72-A119-FE73-7B72-E09620136B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5564458"/>
            <a:ext cx="2772162" cy="82879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CBD8177-055C-537C-A129-E1E32E925E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3855" y="168867"/>
            <a:ext cx="2586907" cy="1834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5580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DDDC0B-2BC5-412D-979B-AD09430689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Магические методы (</a:t>
            </a:r>
            <a:r>
              <a:rPr lang="en-US" dirty="0"/>
              <a:t>__call__)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651ECCB-9EA4-4FB0-BE3A-887E97B0E9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3752" y="2221992"/>
            <a:ext cx="10058400" cy="4050792"/>
          </a:xfrm>
        </p:spPr>
        <p:txBody>
          <a:bodyPr/>
          <a:lstStyle/>
          <a:p>
            <a:pPr marL="0" indent="0" algn="just">
              <a:buNone/>
            </a:pPr>
            <a:r>
              <a:rPr lang="ru-RU" dirty="0"/>
              <a:t>Позволяет любому экземпляру вашего класса быть вызванным </a:t>
            </a:r>
            <a:r>
              <a:rPr lang="ru-RU" dirty="0" err="1"/>
              <a:t>как-будто</a:t>
            </a:r>
            <a:r>
              <a:rPr lang="ru-RU" dirty="0"/>
              <a:t> он функция. __</a:t>
            </a:r>
            <a:r>
              <a:rPr lang="ru-RU" dirty="0" err="1"/>
              <a:t>call</a:t>
            </a:r>
            <a:r>
              <a:rPr lang="ru-RU" dirty="0"/>
              <a:t>__ принимает произвольное число аргументов; то есть, вы можете определить __</a:t>
            </a:r>
            <a:r>
              <a:rPr lang="ru-RU" dirty="0" err="1"/>
              <a:t>call</a:t>
            </a:r>
            <a:r>
              <a:rPr lang="ru-RU" dirty="0"/>
              <a:t>__ так же как любую другую функцию, принимающую столько аргументов, сколько вам нужно.</a:t>
            </a:r>
          </a:p>
        </p:txBody>
      </p:sp>
      <p:sp>
        <p:nvSpPr>
          <p:cNvPr id="25" name="Номер слайда 24">
            <a:extLst>
              <a:ext uri="{FF2B5EF4-FFF2-40B4-BE49-F238E27FC236}">
                <a16:creationId xmlns:a16="http://schemas.microsoft.com/office/drawing/2014/main" id="{8CB45CDE-B5E9-F5F6-F3AE-EC8CA5D0D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5EE95-EF0E-458A-AF96-B4EE627C9645}" type="slidenum">
              <a:rPr lang="ru-RU" smtClean="0"/>
              <a:t>13</a:t>
            </a:fld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570993B-93BF-D0A8-7B3C-D0AA30ADDE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3752" y="3481283"/>
            <a:ext cx="4383296" cy="291951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50995AC-DE11-1433-347F-7E7CCECD79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0086" y="3179441"/>
            <a:ext cx="3173686" cy="3376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1651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DDDC0B-2BC5-412D-979B-AD09430689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Магические методы (математические методы</a:t>
            </a:r>
            <a:r>
              <a:rPr lang="en-US" dirty="0"/>
              <a:t>)</a:t>
            </a:r>
          </a:p>
        </p:txBody>
      </p:sp>
      <p:sp>
        <p:nvSpPr>
          <p:cNvPr id="25" name="Номер слайда 24">
            <a:extLst>
              <a:ext uri="{FF2B5EF4-FFF2-40B4-BE49-F238E27FC236}">
                <a16:creationId xmlns:a16="http://schemas.microsoft.com/office/drawing/2014/main" id="{8CB45CDE-B5E9-F5F6-F3AE-EC8CA5D0D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5EE95-EF0E-458A-AF96-B4EE627C9645}" type="slidenum">
              <a:rPr lang="ru-RU" smtClean="0"/>
              <a:t>14</a:t>
            </a:fld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F641DD5-587F-8301-D225-FA8571CE03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1109" y="2297740"/>
            <a:ext cx="3896269" cy="295316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A242969-CB6E-BE5E-6E9D-4C09792994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238" y="5367783"/>
            <a:ext cx="3381847" cy="90500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F570335-8D40-A535-5C3C-7687347204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8847" y="2273699"/>
            <a:ext cx="5519664" cy="428536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5ACA02F-216D-3FD6-2A64-8A8528FAE2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07055" y="220091"/>
            <a:ext cx="1230194" cy="1025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8162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DDDC0B-2BC5-412D-979B-AD09430689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Жизненный цикл</a:t>
            </a:r>
            <a:endParaRPr lang="en-US" dirty="0"/>
          </a:p>
        </p:txBody>
      </p:sp>
      <p:sp>
        <p:nvSpPr>
          <p:cNvPr id="25" name="Номер слайда 24">
            <a:extLst>
              <a:ext uri="{FF2B5EF4-FFF2-40B4-BE49-F238E27FC236}">
                <a16:creationId xmlns:a16="http://schemas.microsoft.com/office/drawing/2014/main" id="{8CB45CDE-B5E9-F5F6-F3AE-EC8CA5D0D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5EE95-EF0E-458A-AF96-B4EE627C9645}" type="slidenum">
              <a:rPr lang="ru-RU" smtClean="0"/>
              <a:t>15</a:t>
            </a:fld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19F54629-BEDA-4D9E-92EC-EE722619C8F6}"/>
              </a:ext>
            </a:extLst>
          </p:cNvPr>
          <p:cNvSpPr/>
          <p:nvPr/>
        </p:nvSpPr>
        <p:spPr>
          <a:xfrm>
            <a:off x="790113" y="3575482"/>
            <a:ext cx="2530136" cy="11807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Создание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6FDC4DB-1123-4A91-55C6-7BDA744DBC82}"/>
              </a:ext>
            </a:extLst>
          </p:cNvPr>
          <p:cNvSpPr/>
          <p:nvPr/>
        </p:nvSpPr>
        <p:spPr>
          <a:xfrm>
            <a:off x="5052874" y="3575482"/>
            <a:ext cx="2530136" cy="11807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Использование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03C5EE9F-80BE-882C-2E6C-D177D0A51C30}"/>
              </a:ext>
            </a:extLst>
          </p:cNvPr>
          <p:cNvSpPr/>
          <p:nvPr/>
        </p:nvSpPr>
        <p:spPr>
          <a:xfrm>
            <a:off x="9315635" y="3575482"/>
            <a:ext cx="2530136" cy="11807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Уничтожение</a:t>
            </a:r>
          </a:p>
        </p:txBody>
      </p:sp>
      <p:cxnSp>
        <p:nvCxnSpPr>
          <p:cNvPr id="11" name="Прямая со стрелкой 10">
            <a:extLst>
              <a:ext uri="{FF2B5EF4-FFF2-40B4-BE49-F238E27FC236}">
                <a16:creationId xmlns:a16="http://schemas.microsoft.com/office/drawing/2014/main" id="{B2306E00-4ACF-9F97-03CA-0F6E198166C7}"/>
              </a:ext>
            </a:extLst>
          </p:cNvPr>
          <p:cNvCxnSpPr>
            <a:stCxn id="5" idx="3"/>
            <a:endCxn id="7" idx="1"/>
          </p:cNvCxnSpPr>
          <p:nvPr/>
        </p:nvCxnSpPr>
        <p:spPr>
          <a:xfrm>
            <a:off x="3320249" y="4165847"/>
            <a:ext cx="173262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id="{AF402880-12DB-11CA-1727-1B6F59FE5E00}"/>
              </a:ext>
            </a:extLst>
          </p:cNvPr>
          <p:cNvCxnSpPr>
            <a:stCxn id="7" idx="3"/>
            <a:endCxn id="9" idx="1"/>
          </p:cNvCxnSpPr>
          <p:nvPr/>
        </p:nvCxnSpPr>
        <p:spPr>
          <a:xfrm>
            <a:off x="7583010" y="4165847"/>
            <a:ext cx="173262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C9242E43-EBC8-7AD9-265F-A679B9FA28ED}"/>
              </a:ext>
            </a:extLst>
          </p:cNvPr>
          <p:cNvSpPr txBox="1"/>
          <p:nvPr/>
        </p:nvSpPr>
        <p:spPr>
          <a:xfrm>
            <a:off x="1594157" y="3206150"/>
            <a:ext cx="922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__</a:t>
            </a:r>
            <a:r>
              <a:rPr lang="en-US" dirty="0" err="1"/>
              <a:t>init</a:t>
            </a:r>
            <a:r>
              <a:rPr lang="en-US" dirty="0"/>
              <a:t>__</a:t>
            </a:r>
            <a:endParaRPr lang="ru-RU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F468AD2-9A11-1ACD-65FF-9A95F3EAD0D1}"/>
              </a:ext>
            </a:extLst>
          </p:cNvPr>
          <p:cNvSpPr txBox="1"/>
          <p:nvPr/>
        </p:nvSpPr>
        <p:spPr>
          <a:xfrm>
            <a:off x="10042864" y="3206150"/>
            <a:ext cx="9220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__</a:t>
            </a:r>
            <a:r>
              <a:rPr lang="en-US" dirty="0"/>
              <a:t>del__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CF2ECC8-7D47-8929-86B9-22A96B9C6F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06156" y="164937"/>
            <a:ext cx="3056852" cy="2571097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3650487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DDDC0B-2BC5-412D-979B-AD09430689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Сокрытие данных</a:t>
            </a:r>
            <a:endParaRPr lang="en-US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651ECCB-9EA4-4FB0-BE3A-887E97B0E9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3752" y="1689143"/>
            <a:ext cx="6695331" cy="483594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b="1" dirty="0"/>
              <a:t>Сокрытие данных </a:t>
            </a:r>
            <a:r>
              <a:rPr lang="ru-RU" dirty="0"/>
              <a:t>- понятие, суть которого в том, что детали реализации класса должны быть скрыты, и чистый стандартный интерфейс должен быть представлен тем, кто будет использовать класс.</a:t>
            </a:r>
            <a:r>
              <a:rPr lang="en-US" dirty="0"/>
              <a:t> </a:t>
            </a:r>
            <a:r>
              <a:rPr lang="ru-RU" dirty="0"/>
              <a:t>В других языках программирования это достигается с использованием частных методов и атрибутов, которые закрывают доступ извне к определенным методам и атрибутам класса.</a:t>
            </a:r>
            <a:r>
              <a:rPr lang="en-US" dirty="0"/>
              <a:t> </a:t>
            </a:r>
          </a:p>
          <a:p>
            <a:pPr marL="0" indent="0" algn="just">
              <a:buNone/>
            </a:pPr>
            <a:r>
              <a:rPr lang="ru-RU" dirty="0"/>
              <a:t>Идеология Python несколько иначе. В сообществе Python часто звучит фраза «мы все взрослые и по своему согласию здесь», что означает, что не следует устанавливать свои ограничения на доступ к отдельным частям класса. Так как все равно невозможно обеспечить строгую частность метода или атрибута.</a:t>
            </a:r>
          </a:p>
        </p:txBody>
      </p:sp>
      <p:sp>
        <p:nvSpPr>
          <p:cNvPr id="25" name="Номер слайда 24">
            <a:extLst>
              <a:ext uri="{FF2B5EF4-FFF2-40B4-BE49-F238E27FC236}">
                <a16:creationId xmlns:a16="http://schemas.microsoft.com/office/drawing/2014/main" id="{8CB45CDE-B5E9-F5F6-F3AE-EC8CA5D0D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5EE95-EF0E-458A-AF96-B4EE627C9645}" type="slidenum">
              <a:rPr lang="ru-RU" smtClean="0"/>
              <a:t>16</a:t>
            </a:fld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619C301-9264-9D12-A14B-1341F12481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3884" y="2093976"/>
            <a:ext cx="4037324" cy="2680783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3387992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DDDC0B-2BC5-412D-979B-AD09430689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Сокрытие данных</a:t>
            </a:r>
            <a:endParaRPr lang="en-US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651ECCB-9EA4-4FB0-BE3A-887E97B0E9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3752" y="1689144"/>
            <a:ext cx="6775231" cy="4684224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ru-RU" b="1" dirty="0"/>
              <a:t>Условно частные </a:t>
            </a:r>
            <a:r>
              <a:rPr lang="ru-RU" dirty="0"/>
              <a:t>методы и атрибуты оформляются с единым подчеркиванием в начале имени. Это частные методы, которые не должны взаимодействовать со внешней частью программы. Но часто это правило условно; внешняя часть программы может получить к ним доступ.</a:t>
            </a:r>
            <a:br>
              <a:rPr lang="ru-RU" dirty="0"/>
            </a:br>
            <a:r>
              <a:rPr lang="ru-RU" dirty="0"/>
              <a:t>Реальная особенность этих методов лишь в том, что </a:t>
            </a:r>
            <a:r>
              <a:rPr lang="ru-RU" dirty="0" err="1"/>
              <a:t>from</a:t>
            </a:r>
            <a:r>
              <a:rPr lang="ru-RU" dirty="0"/>
              <a:t> </a:t>
            </a:r>
            <a:r>
              <a:rPr lang="ru-RU" dirty="0" err="1"/>
              <a:t>module_name</a:t>
            </a:r>
            <a:r>
              <a:rPr lang="ru-RU" dirty="0"/>
              <a:t> </a:t>
            </a:r>
            <a:r>
              <a:rPr lang="ru-RU" dirty="0" err="1"/>
              <a:t>import</a:t>
            </a:r>
            <a:r>
              <a:rPr lang="ru-RU" dirty="0"/>
              <a:t> * не будет импортировать переменные, которые начинаются с единого подчеркивания.</a:t>
            </a:r>
          </a:p>
          <a:p>
            <a:pPr marL="0" indent="0" algn="just">
              <a:buNone/>
            </a:pPr>
            <a:r>
              <a:rPr lang="ru-RU" b="1" dirty="0"/>
              <a:t>Строго частные </a:t>
            </a:r>
            <a:r>
              <a:rPr lang="ru-RU" dirty="0"/>
              <a:t>методы и атрибуты оформляются с двойным подчеркиванием в начале имени. Таким образом их имена искажаются, и внешняя часть программы не может получить к ним доступ. Но это делается не для того, чтобы обеспечить их частность, а чтобы избежать ошибок, если где-либо в коде есть подклассы, которые имеют методы или атрибуты с такими же именами.</a:t>
            </a:r>
          </a:p>
        </p:txBody>
      </p:sp>
      <p:sp>
        <p:nvSpPr>
          <p:cNvPr id="25" name="Номер слайда 24">
            <a:extLst>
              <a:ext uri="{FF2B5EF4-FFF2-40B4-BE49-F238E27FC236}">
                <a16:creationId xmlns:a16="http://schemas.microsoft.com/office/drawing/2014/main" id="{8CB45CDE-B5E9-F5F6-F3AE-EC8CA5D0D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5EE95-EF0E-458A-AF96-B4EE627C9645}" type="slidenum">
              <a:rPr lang="ru-RU" smtClean="0"/>
              <a:t>17</a:t>
            </a:fld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C3073EA-5BCF-31A3-EBA7-9AA9C9BC85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3884" y="2093976"/>
            <a:ext cx="4037324" cy="2680783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7741201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DDDC0B-2BC5-412D-979B-AD09430689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Сокрытие данных</a:t>
            </a:r>
            <a:endParaRPr lang="en-US" dirty="0"/>
          </a:p>
        </p:txBody>
      </p:sp>
      <p:sp>
        <p:nvSpPr>
          <p:cNvPr id="25" name="Номер слайда 24">
            <a:extLst>
              <a:ext uri="{FF2B5EF4-FFF2-40B4-BE49-F238E27FC236}">
                <a16:creationId xmlns:a16="http://schemas.microsoft.com/office/drawing/2014/main" id="{8CB45CDE-B5E9-F5F6-F3AE-EC8CA5D0D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5EE95-EF0E-458A-AF96-B4EE627C9645}" type="slidenum">
              <a:rPr lang="ru-RU" smtClean="0"/>
              <a:t>18</a:t>
            </a:fld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DB773C0-C9FA-88C8-DB65-9CD117EFA5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3522" y="2311877"/>
            <a:ext cx="3688939" cy="414346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9A6A793-2B69-BA39-0EDE-1CA128782303}"/>
              </a:ext>
            </a:extLst>
          </p:cNvPr>
          <p:cNvSpPr txBox="1"/>
          <p:nvPr/>
        </p:nvSpPr>
        <p:spPr>
          <a:xfrm>
            <a:off x="1398947" y="1909310"/>
            <a:ext cx="30780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Пример частных атрибутов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1FB4B36-9C1B-6D82-40A8-889395D846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9464" y="2311877"/>
            <a:ext cx="5220070" cy="3481746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5661557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DDDC0B-2BC5-412D-979B-AD09430689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Свойства</a:t>
            </a:r>
            <a:endParaRPr lang="en-US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651ECCB-9EA4-4FB0-BE3A-887E97B0E9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3752" y="1689144"/>
            <a:ext cx="10058400" cy="405079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dirty="0"/>
              <a:t>Свойства позволяют нам создавать вычисляемые поля класса и ограничивать доступ к их изменению извне. Для этого используется декоратор </a:t>
            </a:r>
            <a:r>
              <a:rPr lang="ru-RU" dirty="0" err="1"/>
              <a:t>property</a:t>
            </a:r>
            <a:r>
              <a:rPr lang="ru-RU" dirty="0"/>
              <a:t>, при вызове мы обращаемся к свойству по имени функции, но не используем скобки (как у атрибутов).</a:t>
            </a:r>
          </a:p>
        </p:txBody>
      </p:sp>
      <p:sp>
        <p:nvSpPr>
          <p:cNvPr id="25" name="Номер слайда 24">
            <a:extLst>
              <a:ext uri="{FF2B5EF4-FFF2-40B4-BE49-F238E27FC236}">
                <a16:creationId xmlns:a16="http://schemas.microsoft.com/office/drawing/2014/main" id="{8CB45CDE-B5E9-F5F6-F3AE-EC8CA5D0D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5EE95-EF0E-458A-AF96-B4EE627C9645}" type="slidenum">
              <a:rPr lang="ru-RU" smtClean="0"/>
              <a:t>19</a:t>
            </a:fld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FC2BD64-614E-7863-BA2F-697974FA5E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848" y="3213953"/>
            <a:ext cx="3888101" cy="263962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CFF7241-2F26-BA27-352F-AA09F5F4B1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1467" y="2849800"/>
            <a:ext cx="4780685" cy="3367934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8037763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718FA8-0034-4F1A-AD54-F63C92AD24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Темы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6CD554E-CAB7-4566-8A64-2716AF5006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Основные термины и понятия ООП</a:t>
            </a:r>
            <a:endParaRPr lang="en-US" dirty="0"/>
          </a:p>
          <a:p>
            <a:r>
              <a:rPr lang="ru-RU" dirty="0"/>
              <a:t>Классы</a:t>
            </a:r>
            <a:endParaRPr lang="en-US" dirty="0"/>
          </a:p>
          <a:p>
            <a:r>
              <a:rPr lang="ru-RU" dirty="0"/>
              <a:t>Наследование классов</a:t>
            </a:r>
            <a:endParaRPr lang="en-US" dirty="0"/>
          </a:p>
          <a:p>
            <a:r>
              <a:rPr lang="ru-RU" dirty="0"/>
              <a:t>Магические методы и их переопределение</a:t>
            </a:r>
            <a:endParaRPr lang="en-US" dirty="0"/>
          </a:p>
          <a:p>
            <a:r>
              <a:rPr lang="ru-RU" dirty="0"/>
              <a:t>Жизненный цикл объекта</a:t>
            </a:r>
            <a:endParaRPr lang="en-US" dirty="0"/>
          </a:p>
          <a:p>
            <a:r>
              <a:rPr lang="ru-RU" dirty="0"/>
              <a:t>Сокрытие данных в Python</a:t>
            </a:r>
            <a:endParaRPr lang="en-US" dirty="0"/>
          </a:p>
          <a:p>
            <a:r>
              <a:rPr lang="ru-RU" dirty="0"/>
              <a:t>Свойства, методы класса и статические методы.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0E0EBA9-A5BE-7EFE-EA71-C4C37D6287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5EE95-EF0E-458A-AF96-B4EE627C9645}" type="slidenum">
              <a:rPr lang="ru-RU" smtClean="0"/>
              <a:pPr/>
              <a:t>2</a:t>
            </a:fld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D821C65-CA0F-81A6-B9B0-6D1C270920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251" y="1403604"/>
            <a:ext cx="4050792" cy="40507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573983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DDDC0B-2BC5-412D-979B-AD09430689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Методы класса</a:t>
            </a:r>
            <a:endParaRPr lang="en-US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651ECCB-9EA4-4FB0-BE3A-887E97B0E9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3752" y="1689144"/>
            <a:ext cx="10058400" cy="405079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dirty="0"/>
              <a:t>Методы класса несколько отличаются от методов объекта класса: они вызываются классом, который передается параметру </a:t>
            </a:r>
            <a:r>
              <a:rPr lang="ru-RU" dirty="0" err="1"/>
              <a:t>cls</a:t>
            </a:r>
            <a:r>
              <a:rPr lang="ru-RU" dirty="0"/>
              <a:t> метода. Чаще всего это используется в фабричных методах: создается экземпляр класса, при этом используются иные параметры, чем те, которые обычно передаются в конструктор класса. Методы класса оформляются с декоратором </a:t>
            </a:r>
            <a:r>
              <a:rPr lang="ru-RU" dirty="0" err="1"/>
              <a:t>classmethod</a:t>
            </a:r>
            <a:r>
              <a:rPr lang="ru-RU" dirty="0"/>
              <a:t>.</a:t>
            </a:r>
          </a:p>
        </p:txBody>
      </p:sp>
      <p:sp>
        <p:nvSpPr>
          <p:cNvPr id="25" name="Номер слайда 24">
            <a:extLst>
              <a:ext uri="{FF2B5EF4-FFF2-40B4-BE49-F238E27FC236}">
                <a16:creationId xmlns:a16="http://schemas.microsoft.com/office/drawing/2014/main" id="{8CB45CDE-B5E9-F5F6-F3AE-EC8CA5D0D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5EE95-EF0E-458A-AF96-B4EE627C9645}" type="slidenum">
              <a:rPr lang="ru-RU" smtClean="0"/>
              <a:t>20</a:t>
            </a:fld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C06EBE0-7701-3448-217C-CA66609013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848" y="3298488"/>
            <a:ext cx="3057952" cy="316274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FA78B74-DAC4-7C2A-9C73-00D16639B8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7118" y="3253184"/>
            <a:ext cx="4812066" cy="3208045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0358016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DDDC0B-2BC5-412D-979B-AD09430689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Методы класса</a:t>
            </a:r>
            <a:endParaRPr lang="en-US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651ECCB-9EA4-4FB0-BE3A-887E97B0E9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3752" y="1689144"/>
            <a:ext cx="10058400" cy="405079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dirty="0"/>
              <a:t>Статические методы похожи на методы класса с тем отличием, что они не берут никаких дополнительных аргументов; они аналогичны обычным функциям класса. Они оформляются с декоратором </a:t>
            </a:r>
            <a:r>
              <a:rPr lang="ru-RU" dirty="0" err="1"/>
              <a:t>staticmethod</a:t>
            </a:r>
            <a:r>
              <a:rPr lang="ru-RU" dirty="0"/>
              <a:t>.</a:t>
            </a:r>
          </a:p>
        </p:txBody>
      </p:sp>
      <p:sp>
        <p:nvSpPr>
          <p:cNvPr id="25" name="Номер слайда 24">
            <a:extLst>
              <a:ext uri="{FF2B5EF4-FFF2-40B4-BE49-F238E27FC236}">
                <a16:creationId xmlns:a16="http://schemas.microsoft.com/office/drawing/2014/main" id="{8CB45CDE-B5E9-F5F6-F3AE-EC8CA5D0D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5EE95-EF0E-458A-AF96-B4EE627C9645}" type="slidenum">
              <a:rPr lang="ru-RU" smtClean="0"/>
              <a:t>21</a:t>
            </a:fld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B658EC9-4E5A-2E11-0ABC-90C01DC0E5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7656" y="2920938"/>
            <a:ext cx="5534797" cy="266737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75E6D32-2EC4-5BEE-36D2-21E502BAB7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30610" y="2570192"/>
            <a:ext cx="4761390" cy="3524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5956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27CA14-78FC-683B-9F0A-21C76512A6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Задание для самоконтроля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id="{DD197EF0-C01D-ABDF-3FA3-069DDDF885B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069848" y="2121407"/>
                <a:ext cx="6200964" cy="4581234"/>
              </a:xfrm>
            </p:spPr>
            <p:txBody>
              <a:bodyPr>
                <a:normAutofit/>
              </a:bodyPr>
              <a:lstStyle/>
              <a:p>
                <a:pPr marL="0" indent="0" algn="just">
                  <a:buNone/>
                </a:pPr>
                <a:r>
                  <a:rPr lang="ru-RU" sz="1800" b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Задание 1</a:t>
                </a:r>
              </a:p>
              <a:p>
                <a:pPr marL="0" indent="0" algn="just">
                  <a:buNone/>
                </a:pPr>
                <a:r>
                  <a:rPr lang="ru-RU" sz="1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Используя объектно-ориентированный подход создать программу на языке </a:t>
                </a:r>
                <a:r>
                  <a:rPr lang="en-US" sz="1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Python</a:t>
                </a:r>
                <a:r>
                  <a:rPr lang="ru-RU" sz="1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, позволяющую определить температуру смеси по данным двух смешивающихся потоков. Исходя из того, что температуру можно вычислить по формуле:</a:t>
                </a:r>
                <a:endParaRPr lang="ru-RU" sz="1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0" indent="0" algn="just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1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ru-RU" sz="1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𝑡</m:t>
                          </m:r>
                        </m:e>
                        <m:sub>
                          <m:r>
                            <a:rPr lang="ru-RU" sz="1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𝑚</m:t>
                          </m:r>
                        </m:sub>
                      </m:sSub>
                      <m:r>
                        <a:rPr lang="ru-RU" sz="18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=</m:t>
                      </m:r>
                      <m:f>
                        <m:fPr>
                          <m:ctrlPr>
                            <a:rPr lang="ru-RU" sz="1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ru-RU" sz="18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sSubPr>
                            <m:e>
                              <m:r>
                                <a:rPr lang="ru-RU" sz="18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ru-RU" sz="18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ru-RU" sz="18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sSubPr>
                            <m:e>
                              <m:r>
                                <a:rPr lang="ru-RU" sz="18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ru-RU" sz="18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𝑝</m:t>
                              </m:r>
                              <m:r>
                                <a:rPr lang="ru-RU" sz="18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ru-RU" sz="18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sSubPr>
                            <m:e>
                              <m:r>
                                <a:rPr lang="ru-RU" sz="18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ru-RU" sz="18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ru-RU" sz="1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ru-RU" sz="18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sSubPr>
                            <m:e>
                              <m:r>
                                <a:rPr lang="ru-RU" sz="18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ru-RU" sz="18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2</m:t>
                              </m:r>
                            </m:sub>
                          </m:sSub>
                          <m:sSub>
                            <m:sSubPr>
                              <m:ctrlPr>
                                <a:rPr lang="ru-RU" sz="18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sSubPr>
                            <m:e>
                              <m:r>
                                <a:rPr lang="ru-RU" sz="18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ru-RU" sz="18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𝑝</m:t>
                              </m:r>
                              <m:r>
                                <a:rPr lang="ru-RU" sz="18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2</m:t>
                              </m:r>
                            </m:sub>
                          </m:sSub>
                          <m:sSub>
                            <m:sSubPr>
                              <m:ctrlPr>
                                <a:rPr lang="ru-RU" sz="18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sSubPr>
                            <m:e>
                              <m:r>
                                <a:rPr lang="ru-RU" sz="18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ru-RU" sz="18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ru-RU" sz="18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sSubPr>
                            <m:e>
                              <m:r>
                                <a:rPr lang="ru-RU" sz="18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ru-RU" sz="18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ru-RU" sz="18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sSubPr>
                            <m:e>
                              <m:r>
                                <a:rPr lang="ru-RU" sz="18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ru-RU" sz="18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𝑝</m:t>
                              </m:r>
                              <m:r>
                                <a:rPr lang="ru-RU" sz="18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ru-RU" sz="1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ru-RU" sz="18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sSubPr>
                            <m:e>
                              <m:r>
                                <a:rPr lang="ru-RU" sz="18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ru-RU" sz="18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2</m:t>
                              </m:r>
                            </m:sub>
                          </m:sSub>
                          <m:sSub>
                            <m:sSubPr>
                              <m:ctrlPr>
                                <a:rPr lang="ru-RU" sz="18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sSubPr>
                            <m:e>
                              <m:r>
                                <a:rPr lang="ru-RU" sz="18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ru-RU" sz="18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𝑝</m:t>
                              </m:r>
                              <m:r>
                                <a:rPr lang="ru-RU" sz="18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ru-RU" sz="1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0" indent="0" algn="just">
                  <a:buNone/>
                </a:pPr>
                <a:r>
                  <a:rPr lang="ru-RU" sz="1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Где </a:t>
                </a:r>
                <a:r>
                  <a:rPr lang="en-US" sz="1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m</a:t>
                </a:r>
                <a:r>
                  <a:rPr lang="ru-RU" sz="1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– масса, с</a:t>
                </a:r>
                <a:r>
                  <a:rPr lang="en-US" sz="1800" baseline="-25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p</a:t>
                </a:r>
                <a:r>
                  <a:rPr lang="ru-RU" sz="1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– удельная теплоёмкость, </a:t>
                </a:r>
                <a:r>
                  <a:rPr lang="en-US" sz="1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t</a:t>
                </a:r>
                <a:r>
                  <a:rPr lang="ru-RU" sz="1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– температура.</a:t>
                </a:r>
                <a:endParaRPr lang="ru-RU" sz="1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0" indent="0" algn="just">
                  <a:buNone/>
                </a:pPr>
                <a:r>
                  <a:rPr lang="ru-RU" sz="1800" b="1" dirty="0">
                    <a:latin typeface="Times New Roman" panose="02020603050405020304" pitchFamily="18" charset="0"/>
                  </a:rPr>
                  <a:t>Задание 2</a:t>
                </a:r>
              </a:p>
              <a:p>
                <a:pPr marL="0" indent="0" algn="just">
                  <a:buNone/>
                </a:pPr>
                <a:r>
                  <a:rPr lang="ru-RU" sz="1800" dirty="0">
                    <a:latin typeface="Times New Roman" panose="02020603050405020304" pitchFamily="18" charset="0"/>
                  </a:rPr>
                  <a:t>Попытаться решить задачу с 4-й лекции (про 4 народа), используя объектно-ориентированный подход</a:t>
                </a:r>
              </a:p>
            </p:txBody>
          </p:sp>
        </mc:Choice>
        <mc:Fallback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id="{DD197EF0-C01D-ABDF-3FA3-069DDDF885B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69848" y="2121407"/>
                <a:ext cx="6200964" cy="4581234"/>
              </a:xfrm>
              <a:blipFill>
                <a:blip r:embed="rId2"/>
                <a:stretch>
                  <a:fillRect l="-885" t="-1197" r="-78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00D9C47-2823-DD09-15B5-724AD5A4E9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5EE95-EF0E-458A-AF96-B4EE627C9645}" type="slidenum">
              <a:rPr lang="ru-RU" smtClean="0"/>
              <a:t>22</a:t>
            </a:fld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24FC025-D1DD-F21D-C9B0-3481AE3A01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2753" y="2290260"/>
            <a:ext cx="4605189" cy="325529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027255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DDDC0B-2BC5-412D-979B-AD09430689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2624328"/>
            <a:ext cx="10058400" cy="1609344"/>
          </a:xfrm>
        </p:spPr>
        <p:txBody>
          <a:bodyPr/>
          <a:lstStyle/>
          <a:p>
            <a:pPr algn="ctr"/>
            <a:r>
              <a:rPr lang="ru-RU" dirty="0"/>
              <a:t>Спасибо за внимание!</a:t>
            </a:r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D232A726-C55F-11AA-5F67-7C0D14FD48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5EE95-EF0E-458A-AF96-B4EE627C9645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2483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718FA8-0034-4F1A-AD54-F63C92AD24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Полезные ресурсы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6CD554E-CAB7-4566-8A64-2716AF5006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>
                <a:hlinkClick r:id="rId2"/>
              </a:rPr>
              <a:t>Официальная документация</a:t>
            </a:r>
            <a:endParaRPr lang="ru-RU" dirty="0"/>
          </a:p>
          <a:p>
            <a:r>
              <a:rPr lang="ru-RU" dirty="0">
                <a:hlinkClick r:id="rId3"/>
              </a:rPr>
              <a:t>Основы ООП </a:t>
            </a:r>
            <a:r>
              <a:rPr lang="en-US" dirty="0">
                <a:hlinkClick r:id="rId3"/>
              </a:rPr>
              <a:t>Python</a:t>
            </a:r>
            <a:endParaRPr lang="en-US" dirty="0"/>
          </a:p>
          <a:p>
            <a:r>
              <a:rPr lang="ru-RU" dirty="0">
                <a:hlinkClick r:id="rId4"/>
              </a:rPr>
              <a:t>Магические методы</a:t>
            </a: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0E0EBA9-A5BE-7EFE-EA71-C4C37D6287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5EE95-EF0E-458A-AF96-B4EE627C9645}" type="slidenum">
              <a:rPr lang="ru-RU" smtClean="0"/>
              <a:t>3</a:t>
            </a:fld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4939751-8C5D-36FB-158D-6561CA519F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4985" y="1778819"/>
            <a:ext cx="6500480" cy="459676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329597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DDDC0B-2BC5-412D-979B-AD09430689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Что такое ООП?</a:t>
            </a:r>
            <a:endParaRPr lang="en-US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651ECCB-9EA4-4FB0-BE3A-887E97B0E9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3752" y="1964351"/>
            <a:ext cx="5266027" cy="4050792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ru-RU" b="1" dirty="0"/>
              <a:t>Объектно-ориентированное программирование (ООП) </a:t>
            </a:r>
            <a:r>
              <a:rPr lang="ru-RU" dirty="0"/>
              <a:t>— парадигма программирования, в которой основными концепциями являются понятия объектов и классов.</a:t>
            </a:r>
          </a:p>
          <a:p>
            <a:pPr marL="0" indent="0" algn="just">
              <a:buNone/>
            </a:pPr>
            <a:r>
              <a:rPr lang="ru-RU" b="1" dirty="0"/>
              <a:t>Класс</a:t>
            </a:r>
            <a:r>
              <a:rPr lang="ru-RU" dirty="0"/>
              <a:t> — тип, описывающий устройство объектов. </a:t>
            </a:r>
          </a:p>
          <a:p>
            <a:pPr marL="0" indent="0" algn="just">
              <a:buNone/>
            </a:pPr>
            <a:r>
              <a:rPr lang="ru-RU" b="1" dirty="0"/>
              <a:t>Объект</a:t>
            </a:r>
            <a:r>
              <a:rPr lang="ru-RU" dirty="0"/>
              <a:t> — это экземпляр класса. Класс можно сравнить с чертежом, по которому создаются объекты.</a:t>
            </a:r>
          </a:p>
          <a:p>
            <a:pPr marL="0" indent="0" algn="just">
              <a:buNone/>
            </a:pPr>
            <a:r>
              <a:rPr lang="ru-RU" dirty="0"/>
              <a:t>Python соответствует принципам объектно-ориентированного программирования. Кроме того, стоит отметить, что всё в </a:t>
            </a:r>
            <a:r>
              <a:rPr lang="en-US" dirty="0"/>
              <a:t>Python </a:t>
            </a:r>
            <a:r>
              <a:rPr lang="ru-RU" dirty="0"/>
              <a:t>является объектами: строки, списки, числа и </a:t>
            </a:r>
            <a:r>
              <a:rPr lang="ru-RU" dirty="0" err="1"/>
              <a:t>тд</a:t>
            </a:r>
            <a:r>
              <a:rPr lang="ru-RU" dirty="0"/>
              <a:t>.</a:t>
            </a:r>
          </a:p>
        </p:txBody>
      </p:sp>
      <p:sp>
        <p:nvSpPr>
          <p:cNvPr id="25" name="Номер слайда 24">
            <a:extLst>
              <a:ext uri="{FF2B5EF4-FFF2-40B4-BE49-F238E27FC236}">
                <a16:creationId xmlns:a16="http://schemas.microsoft.com/office/drawing/2014/main" id="{8CB45CDE-B5E9-F5F6-F3AE-EC8CA5D0D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5EE95-EF0E-458A-AF96-B4EE627C9645}" type="slidenum">
              <a:rPr lang="ru-RU" smtClean="0"/>
              <a:t>4</a:t>
            </a:fld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ED6479C-2566-7CEA-216A-E7903E6F0D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805" y="2362570"/>
            <a:ext cx="4930066" cy="2773162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4064972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DDDC0B-2BC5-412D-979B-AD09430689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Классы (создание)</a:t>
            </a:r>
            <a:endParaRPr lang="en-US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651ECCB-9EA4-4FB0-BE3A-887E97B0E9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3752" y="1689144"/>
            <a:ext cx="10058400" cy="4050792"/>
          </a:xfrm>
        </p:spPr>
        <p:txBody>
          <a:bodyPr/>
          <a:lstStyle/>
          <a:p>
            <a:pPr marL="0" indent="0" algn="just">
              <a:buNone/>
            </a:pPr>
            <a:r>
              <a:rPr lang="ru-RU" dirty="0"/>
              <a:t>Классы оформляются с помощью ключевого слова </a:t>
            </a:r>
            <a:r>
              <a:rPr lang="ru-RU" dirty="0" err="1"/>
              <a:t>class</a:t>
            </a:r>
            <a:r>
              <a:rPr lang="ru-RU" dirty="0"/>
              <a:t> и в виде блока с отступом, содержащего атрибуты класса (которые являются переменными) и методы класса (которые являются функциями).</a:t>
            </a:r>
          </a:p>
        </p:txBody>
      </p:sp>
      <p:sp>
        <p:nvSpPr>
          <p:cNvPr id="25" name="Номер слайда 24">
            <a:extLst>
              <a:ext uri="{FF2B5EF4-FFF2-40B4-BE49-F238E27FC236}">
                <a16:creationId xmlns:a16="http://schemas.microsoft.com/office/drawing/2014/main" id="{8CB45CDE-B5E9-F5F6-F3AE-EC8CA5D0D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5EE95-EF0E-458A-AF96-B4EE627C9645}" type="slidenum">
              <a:rPr lang="ru-RU" smtClean="0"/>
              <a:t>5</a:t>
            </a:fld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F00BBFD-C5A7-B748-2A7C-FD30D1F757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8647" y="3298488"/>
            <a:ext cx="3873490" cy="209692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6680A42-FE05-5B61-3AE0-14A072BD12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7656" y="3298488"/>
            <a:ext cx="4341825" cy="146553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65BB8BA-C814-FD71-3ED6-C403F324D586}"/>
              </a:ext>
            </a:extLst>
          </p:cNvPr>
          <p:cNvSpPr txBox="1"/>
          <p:nvPr/>
        </p:nvSpPr>
        <p:spPr>
          <a:xfrm>
            <a:off x="2183795" y="2929156"/>
            <a:ext cx="20895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Общий вид класса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2034645-648B-8D20-4DCF-DCD73140C4BF}"/>
              </a:ext>
            </a:extLst>
          </p:cNvPr>
          <p:cNvSpPr txBox="1"/>
          <p:nvPr/>
        </p:nvSpPr>
        <p:spPr>
          <a:xfrm>
            <a:off x="7090118" y="2929156"/>
            <a:ext cx="15305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Класс собака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A2B2D40-C00C-B5B8-16EC-71DE51D6B7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2137" y="0"/>
            <a:ext cx="2303443" cy="1727582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9327109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DDDC0B-2BC5-412D-979B-AD09430689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Классы (объекты)</a:t>
            </a:r>
            <a:endParaRPr lang="en-US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651ECCB-9EA4-4FB0-BE3A-887E97B0E9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3752" y="1689144"/>
            <a:ext cx="10058400" cy="4050792"/>
          </a:xfrm>
        </p:spPr>
        <p:txBody>
          <a:bodyPr/>
          <a:lstStyle/>
          <a:p>
            <a:pPr marL="0" indent="0" algn="just">
              <a:buNone/>
            </a:pPr>
            <a:r>
              <a:rPr lang="ru-RU" dirty="0"/>
              <a:t>Для того, чтобы создать объект класса, используются функции, называемые конструкторами. Они по названию совпадают с названием класса. Иногда конструкторам нужно передать некие параметры (об этом дальше), иногда это не требуется. У объектов можно изменять и получать поля, а так же вызывать методы класса.</a:t>
            </a:r>
          </a:p>
        </p:txBody>
      </p:sp>
      <p:sp>
        <p:nvSpPr>
          <p:cNvPr id="25" name="Номер слайда 24">
            <a:extLst>
              <a:ext uri="{FF2B5EF4-FFF2-40B4-BE49-F238E27FC236}">
                <a16:creationId xmlns:a16="http://schemas.microsoft.com/office/drawing/2014/main" id="{8CB45CDE-B5E9-F5F6-F3AE-EC8CA5D0D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5EE95-EF0E-458A-AF96-B4EE627C9645}" type="slidenum">
              <a:rPr lang="ru-RU" smtClean="0"/>
              <a:t>6</a:t>
            </a:fld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1D36D9E-D2D1-4934-8EE0-EC0816E5A4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9161" y="3714540"/>
            <a:ext cx="3260553" cy="136732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D5D57DE-FD73-4F58-5CFA-0BC35E6662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8617" y="3714540"/>
            <a:ext cx="3732004" cy="136732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D629B63-F679-7BFC-2FF6-AF220C45AF2A}"/>
              </a:ext>
            </a:extLst>
          </p:cNvPr>
          <p:cNvSpPr txBox="1"/>
          <p:nvPr/>
        </p:nvSpPr>
        <p:spPr>
          <a:xfrm>
            <a:off x="1195052" y="3345208"/>
            <a:ext cx="32287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Конструктор без параметров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8E934C3-0E28-6241-54A6-D74D0E992D9B}"/>
              </a:ext>
            </a:extLst>
          </p:cNvPr>
          <p:cNvSpPr txBox="1"/>
          <p:nvPr/>
        </p:nvSpPr>
        <p:spPr>
          <a:xfrm>
            <a:off x="5030234" y="3312805"/>
            <a:ext cx="31488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Конструктор с параметрами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7E6EAF0-53F4-25A5-A211-F24F4029C3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0619" y="3553632"/>
            <a:ext cx="2537946" cy="168914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34714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DDDC0B-2BC5-412D-979B-AD09430689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Классы (</a:t>
            </a:r>
            <a:r>
              <a:rPr lang="en-US" dirty="0"/>
              <a:t>self)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651ECCB-9EA4-4FB0-BE3A-887E97B0E9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3752" y="1689144"/>
            <a:ext cx="10058400" cy="4050792"/>
          </a:xfrm>
        </p:spPr>
        <p:txBody>
          <a:bodyPr/>
          <a:lstStyle/>
          <a:p>
            <a:pPr marL="0" indent="0" algn="just">
              <a:buNone/>
            </a:pPr>
            <a:r>
              <a:rPr lang="ru-RU" b="1" dirty="0" err="1"/>
              <a:t>self</a:t>
            </a:r>
            <a:r>
              <a:rPr lang="ru-RU" dirty="0"/>
              <a:t> - это ни в коем случае не зарезервированное слово. Это просто название переменной.</a:t>
            </a:r>
            <a:r>
              <a:rPr lang="en-US" dirty="0"/>
              <a:t> </a:t>
            </a:r>
            <a:r>
              <a:rPr lang="ru-RU" dirty="0"/>
              <a:t>В методах класса первый параметр функции </a:t>
            </a:r>
            <a:r>
              <a:rPr lang="ru-RU" b="1" dirty="0"/>
              <a:t>по соглашению</a:t>
            </a:r>
            <a:r>
              <a:rPr lang="ru-RU" dirty="0"/>
              <a:t> именуют </a:t>
            </a:r>
            <a:r>
              <a:rPr lang="ru-RU" b="1" dirty="0" err="1"/>
              <a:t>self</a:t>
            </a:r>
            <a:r>
              <a:rPr lang="ru-RU" dirty="0"/>
              <a:t>, и это ссылка на сам объект этого класса. </a:t>
            </a:r>
          </a:p>
        </p:txBody>
      </p:sp>
      <p:sp>
        <p:nvSpPr>
          <p:cNvPr id="25" name="Номер слайда 24">
            <a:extLst>
              <a:ext uri="{FF2B5EF4-FFF2-40B4-BE49-F238E27FC236}">
                <a16:creationId xmlns:a16="http://schemas.microsoft.com/office/drawing/2014/main" id="{8CB45CDE-B5E9-F5F6-F3AE-EC8CA5D0D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5EE95-EF0E-458A-AF96-B4EE627C9645}" type="slidenum">
              <a:rPr lang="ru-RU" smtClean="0"/>
              <a:t>7</a:t>
            </a:fld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BDB5C7F-2D44-D462-0DB1-35FF1D3566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279" y="2802375"/>
            <a:ext cx="2695951" cy="2229161"/>
          </a:xfrm>
          <a:prstGeom prst="rect">
            <a:avLst/>
          </a:prstGeom>
        </p:spPr>
      </p:pic>
      <p:cxnSp>
        <p:nvCxnSpPr>
          <p:cNvPr id="6" name="Прямая со стрелкой 5">
            <a:extLst>
              <a:ext uri="{FF2B5EF4-FFF2-40B4-BE49-F238E27FC236}">
                <a16:creationId xmlns:a16="http://schemas.microsoft.com/office/drawing/2014/main" id="{E2523AB2-CDAD-8B02-9E1D-62E4502B6762}"/>
              </a:ext>
            </a:extLst>
          </p:cNvPr>
          <p:cNvCxnSpPr/>
          <p:nvPr/>
        </p:nvCxnSpPr>
        <p:spPr>
          <a:xfrm>
            <a:off x="3586579" y="3932492"/>
            <a:ext cx="118073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83C3DF5-4E27-3F9F-0D78-16EE7C9F70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2659" y="3507323"/>
            <a:ext cx="2314898" cy="819264"/>
          </a:xfrm>
          <a:prstGeom prst="rect">
            <a:avLst/>
          </a:prstGeom>
        </p:spPr>
      </p:pic>
      <p:cxnSp>
        <p:nvCxnSpPr>
          <p:cNvPr id="9" name="Прямая со стрелкой 8">
            <a:extLst>
              <a:ext uri="{FF2B5EF4-FFF2-40B4-BE49-F238E27FC236}">
                <a16:creationId xmlns:a16="http://schemas.microsoft.com/office/drawing/2014/main" id="{6A14E2F2-3A20-42C4-1711-C9A5BDDDC9D2}"/>
              </a:ext>
            </a:extLst>
          </p:cNvPr>
          <p:cNvCxnSpPr>
            <a:cxnSpLocks/>
          </p:cNvCxnSpPr>
          <p:nvPr/>
        </p:nvCxnSpPr>
        <p:spPr>
          <a:xfrm>
            <a:off x="7341834" y="3916955"/>
            <a:ext cx="65694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9412E4E-C1D1-5425-8A8A-14B16AD115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3058" y="3526375"/>
            <a:ext cx="3467584" cy="800212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187334B-B85B-7963-1734-07B7D90B19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5203" y="4474347"/>
            <a:ext cx="3589501" cy="2383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0243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DDDC0B-2BC5-412D-979B-AD09430689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Наследование классов</a:t>
            </a:r>
            <a:endParaRPr lang="en-US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651ECCB-9EA4-4FB0-BE3A-887E97B0E9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3752" y="1964351"/>
            <a:ext cx="10058400" cy="405079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dirty="0"/>
              <a:t>Наследование классов — очень мощная возможность в объектно-ориентированном программировании. Оно позволяет создавать производные классы (классы наследники), взяв за основу все методы и элементы базового класса (класса родителя). Таким образом экономится масса времени на написание и отладку кода новой программы.</a:t>
            </a:r>
          </a:p>
        </p:txBody>
      </p:sp>
      <p:sp>
        <p:nvSpPr>
          <p:cNvPr id="25" name="Номер слайда 24">
            <a:extLst>
              <a:ext uri="{FF2B5EF4-FFF2-40B4-BE49-F238E27FC236}">
                <a16:creationId xmlns:a16="http://schemas.microsoft.com/office/drawing/2014/main" id="{8CB45CDE-B5E9-F5F6-F3AE-EC8CA5D0D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5EE95-EF0E-458A-AF96-B4EE627C9645}" type="slidenum">
              <a:rPr lang="ru-RU" smtClean="0"/>
              <a:t>8</a:t>
            </a:fld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893F27B-A91B-E1A2-CDF3-937C73E696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848" y="3429000"/>
            <a:ext cx="3413839" cy="308671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15BC22C-FAD4-FDBA-215B-6A6C20E96C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018" y="3510359"/>
            <a:ext cx="4276593" cy="2945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6697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DDDC0B-2BC5-412D-979B-AD09430689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Магические методы</a:t>
            </a:r>
            <a:endParaRPr lang="en-US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651ECCB-9EA4-4FB0-BE3A-887E97B0E9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3752" y="1689144"/>
            <a:ext cx="10058400" cy="4050792"/>
          </a:xfrm>
        </p:spPr>
        <p:txBody>
          <a:bodyPr/>
          <a:lstStyle/>
          <a:p>
            <a:pPr marL="0" indent="0" algn="just">
              <a:buNone/>
            </a:pPr>
            <a:r>
              <a:rPr lang="ru-RU" dirty="0"/>
              <a:t>Магические методы, если говорить простыми словами, это такие функции класса, которые переопределяют какое-либо базовое поведения класса. Такое поведение, как создание объекта этого класса, сложение объектов класса, строковое представление объектов и </a:t>
            </a:r>
            <a:r>
              <a:rPr lang="ru-RU" dirty="0" err="1"/>
              <a:t>тд</a:t>
            </a:r>
            <a:r>
              <a:rPr lang="ru-RU" dirty="0"/>
              <a:t>. Магические методы начинаются с __ и ими же заканчиваются. </a:t>
            </a:r>
          </a:p>
        </p:txBody>
      </p:sp>
      <p:sp>
        <p:nvSpPr>
          <p:cNvPr id="25" name="Номер слайда 24">
            <a:extLst>
              <a:ext uri="{FF2B5EF4-FFF2-40B4-BE49-F238E27FC236}">
                <a16:creationId xmlns:a16="http://schemas.microsoft.com/office/drawing/2014/main" id="{8CB45CDE-B5E9-F5F6-F3AE-EC8CA5D0D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5EE95-EF0E-458A-AF96-B4EE627C9645}" type="slidenum">
              <a:rPr lang="ru-RU" smtClean="0"/>
              <a:t>9</a:t>
            </a:fld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D3E5DBA-8676-F81A-2422-E9471C3242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848" y="3230140"/>
            <a:ext cx="5852160" cy="329184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31563F5-3BAA-CB74-839B-A85A20C892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3187" y="3236344"/>
            <a:ext cx="3289916" cy="3289916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51167176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Дерево">
  <a:themeElements>
    <a:clrScheme name="Дерево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Дерево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Дерево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TM03090434[[fn=Дерево]]</Template>
  <TotalTime>4381</TotalTime>
  <Words>989</Words>
  <Application>Microsoft Office PowerPoint</Application>
  <PresentationFormat>Широкоэкранный</PresentationFormat>
  <Paragraphs>94</Paragraphs>
  <Slides>23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31" baseType="lpstr">
      <vt:lpstr>Calibri</vt:lpstr>
      <vt:lpstr>Cambria</vt:lpstr>
      <vt:lpstr>Cambria Math</vt:lpstr>
      <vt:lpstr>Rockwell</vt:lpstr>
      <vt:lpstr>Rockwell Condensed</vt:lpstr>
      <vt:lpstr>Times New Roman</vt:lpstr>
      <vt:lpstr>Wingdings</vt:lpstr>
      <vt:lpstr>Дерево</vt:lpstr>
      <vt:lpstr>Язык программирования Python</vt:lpstr>
      <vt:lpstr>Темы</vt:lpstr>
      <vt:lpstr>Полезные ресурсы</vt:lpstr>
      <vt:lpstr>Что такое ООП?</vt:lpstr>
      <vt:lpstr>Классы (создание)</vt:lpstr>
      <vt:lpstr>Классы (объекты)</vt:lpstr>
      <vt:lpstr>Классы (self)</vt:lpstr>
      <vt:lpstr>Наследование классов</vt:lpstr>
      <vt:lpstr>Магические методы</vt:lpstr>
      <vt:lpstr>Магические методы (__init__)</vt:lpstr>
      <vt:lpstr>Магические методы (__str__)</vt:lpstr>
      <vt:lpstr>Магические методы (логические методы)</vt:lpstr>
      <vt:lpstr>Магические методы (__call__)</vt:lpstr>
      <vt:lpstr>Магические методы (математические методы)</vt:lpstr>
      <vt:lpstr>Жизненный цикл</vt:lpstr>
      <vt:lpstr>Сокрытие данных</vt:lpstr>
      <vt:lpstr>Сокрытие данных</vt:lpstr>
      <vt:lpstr>Сокрытие данных</vt:lpstr>
      <vt:lpstr>Свойства</vt:lpstr>
      <vt:lpstr>Методы класса</vt:lpstr>
      <vt:lpstr>Методы класса</vt:lpstr>
      <vt:lpstr>Задание для самоконтроля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Python</dc:title>
  <dc:creator>Roman</dc:creator>
  <cp:lastModifiedBy>Roman</cp:lastModifiedBy>
  <cp:revision>58</cp:revision>
  <dcterms:created xsi:type="dcterms:W3CDTF">2022-01-12T12:48:55Z</dcterms:created>
  <dcterms:modified xsi:type="dcterms:W3CDTF">2022-10-13T09:19:25Z</dcterms:modified>
</cp:coreProperties>
</file>